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4.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5"/>
  </p:notesMasterIdLst>
  <p:handoutMasterIdLst>
    <p:handoutMasterId r:id="rId26"/>
  </p:handoutMasterIdLst>
  <p:sldIdLst>
    <p:sldId id="1099" r:id="rId2"/>
    <p:sldId id="1123" r:id="rId3"/>
    <p:sldId id="280" r:id="rId4"/>
    <p:sldId id="1106" r:id="rId5"/>
    <p:sldId id="1134" r:id="rId6"/>
    <p:sldId id="1105" r:id="rId7"/>
    <p:sldId id="1133" r:id="rId8"/>
    <p:sldId id="1108" r:id="rId9"/>
    <p:sldId id="1136" r:id="rId10"/>
    <p:sldId id="1127" r:id="rId11"/>
    <p:sldId id="1114" r:id="rId12"/>
    <p:sldId id="1104" r:id="rId13"/>
    <p:sldId id="1112" r:id="rId14"/>
    <p:sldId id="1113" r:id="rId15"/>
    <p:sldId id="1121" r:id="rId16"/>
    <p:sldId id="1137" r:id="rId17"/>
    <p:sldId id="1124" r:id="rId18"/>
    <p:sldId id="1117" r:id="rId19"/>
    <p:sldId id="1126" r:id="rId20"/>
    <p:sldId id="1122" r:id="rId21"/>
    <p:sldId id="1135" r:id="rId22"/>
    <p:sldId id="275" r:id="rId23"/>
    <p:sldId id="1071" r:id="rId24"/>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36" userDrawn="1">
          <p15:clr>
            <a:srgbClr val="A4A3A4"/>
          </p15:clr>
        </p15:guide>
        <p15:guide id="3" pos="4581" userDrawn="1">
          <p15:clr>
            <a:srgbClr val="A4A3A4"/>
          </p15:clr>
        </p15:guide>
        <p15:guide id="4" pos="862" userDrawn="1">
          <p15:clr>
            <a:srgbClr val="A4A3A4"/>
          </p15:clr>
        </p15:guide>
        <p15:guide id="5" orient="horz" pos="123" userDrawn="1">
          <p15:clr>
            <a:srgbClr val="A4A3A4"/>
          </p15:clr>
        </p15:guide>
        <p15:guide id="6" orient="horz" pos="1348" userDrawn="1">
          <p15:clr>
            <a:srgbClr val="A4A3A4"/>
          </p15:clr>
        </p15:guide>
        <p15:guide id="7" orient="horz" pos="2799" userDrawn="1">
          <p15:clr>
            <a:srgbClr val="A4A3A4"/>
          </p15:clr>
        </p15:guide>
        <p15:guide id="8" pos="1927" userDrawn="1">
          <p15:clr>
            <a:srgbClr val="A4A3A4"/>
          </p15:clr>
        </p15:guide>
        <p15:guide id="9" pos="1179" userDrawn="1">
          <p15:clr>
            <a:srgbClr val="A4A3A4"/>
          </p15:clr>
        </p15:guide>
        <p15:guide id="11" pos="5443" userDrawn="1">
          <p15:clr>
            <a:srgbClr val="A4A3A4"/>
          </p15:clr>
        </p15:guide>
        <p15:guide id="12" orient="horz" pos="713" userDrawn="1">
          <p15:clr>
            <a:srgbClr val="A4A3A4"/>
          </p15:clr>
        </p15:guide>
        <p15:guide id="13" orient="horz" pos="1439" userDrawn="1">
          <p15:clr>
            <a:srgbClr val="A4A3A4"/>
          </p15:clr>
        </p15:guide>
        <p15:guide id="15" orient="horz" pos="1008" userDrawn="1">
          <p15:clr>
            <a:srgbClr val="A4A3A4"/>
          </p15:clr>
        </p15:guide>
        <p15:guide id="16" pos="499" userDrawn="1">
          <p15:clr>
            <a:srgbClr val="A4A3A4"/>
          </p15:clr>
        </p15:guide>
        <p15:guide id="17" orient="horz" pos="307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6041A4-65C8-9391-70D3-D01385DBBFC2}" name="Merle Bugay" initials="MB" userId="S::Merle.Bugay@gdfh.org::33973e03-ef7c-474c-b2a6-0f602159411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1610"/>
    <a:srgbClr val="00D200"/>
    <a:srgbClr val="90FF90"/>
    <a:srgbClr val="007800"/>
    <a:srgbClr val="D3FFD3"/>
    <a:srgbClr val="4BFF4B"/>
    <a:srgbClr val="00B800"/>
    <a:srgbClr val="F54141"/>
    <a:srgbClr val="009000"/>
    <a:srgbClr val="005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609" autoAdjust="0"/>
    <p:restoredTop sz="92446" autoAdjust="0"/>
  </p:normalViewPr>
  <p:slideViewPr>
    <p:cSldViewPr snapToObjects="1">
      <p:cViewPr varScale="1">
        <p:scale>
          <a:sx n="130" d="100"/>
          <a:sy n="130" d="100"/>
        </p:scale>
        <p:origin x="594" y="120"/>
      </p:cViewPr>
      <p:guideLst>
        <p:guide pos="136"/>
        <p:guide pos="4581"/>
        <p:guide pos="862"/>
        <p:guide orient="horz" pos="123"/>
        <p:guide orient="horz" pos="1348"/>
        <p:guide orient="horz" pos="2799"/>
        <p:guide pos="1927"/>
        <p:guide pos="1179"/>
        <p:guide pos="5443"/>
        <p:guide orient="horz" pos="713"/>
        <p:guide orient="horz" pos="1439"/>
        <p:guide orient="horz" pos="1008"/>
        <p:guide pos="499"/>
        <p:guide orient="horz" pos="3072"/>
      </p:guideLst>
    </p:cSldViewPr>
  </p:slideViewPr>
  <p:outlineViewPr>
    <p:cViewPr>
      <p:scale>
        <a:sx n="33" d="100"/>
        <a:sy n="33" d="100"/>
      </p:scale>
      <p:origin x="0" y="0"/>
    </p:cViewPr>
  </p:outlineViewPr>
  <p:notesTextViewPr>
    <p:cViewPr>
      <p:scale>
        <a:sx n="1" d="1"/>
        <a:sy n="1" d="1"/>
      </p:scale>
      <p:origin x="0" y="0"/>
    </p:cViewPr>
  </p:notesTextViewPr>
  <p:notesViewPr>
    <p:cSldViewPr snapToObjects="1">
      <p:cViewPr varScale="1">
        <p:scale>
          <a:sx n="63" d="100"/>
          <a:sy n="63" d="100"/>
        </p:scale>
        <p:origin x="3547" y="77"/>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le Bugay" userId="33973e03-ef7c-474c-b2a6-0f602159411e" providerId="ADAL" clId="{0281A2F5-3533-4FDC-AE77-95A569C7DE29}"/>
    <pc:docChg chg="undo custSel modSld">
      <pc:chgData name="Merle Bugay" userId="33973e03-ef7c-474c-b2a6-0f602159411e" providerId="ADAL" clId="{0281A2F5-3533-4FDC-AE77-95A569C7DE29}" dt="2026-06-22T12:11:57.448" v="477" actId="1076"/>
      <pc:docMkLst>
        <pc:docMk/>
      </pc:docMkLst>
      <pc:sldChg chg="modSp mod">
        <pc:chgData name="Merle Bugay" userId="33973e03-ef7c-474c-b2a6-0f602159411e" providerId="ADAL" clId="{0281A2F5-3533-4FDC-AE77-95A569C7DE29}" dt="2026-06-22T12:11:57.448" v="477" actId="1076"/>
        <pc:sldMkLst>
          <pc:docMk/>
          <pc:sldMk cId="0" sldId="1071"/>
        </pc:sldMkLst>
        <pc:spChg chg="mod">
          <ac:chgData name="Merle Bugay" userId="33973e03-ef7c-474c-b2a6-0f602159411e" providerId="ADAL" clId="{0281A2F5-3533-4FDC-AE77-95A569C7DE29}" dt="2026-06-22T12:11:57.448" v="477" actId="1076"/>
          <ac:spMkLst>
            <pc:docMk/>
            <pc:sldMk cId="0" sldId="1071"/>
            <ac:spMk id="19" creationId="{BCCDEC99-8A4F-6A48-FB88-AFE072E3FFFA}"/>
          </ac:spMkLst>
        </pc:spChg>
        <pc:spChg chg="mod">
          <ac:chgData name="Merle Bugay" userId="33973e03-ef7c-474c-b2a6-0f602159411e" providerId="ADAL" clId="{0281A2F5-3533-4FDC-AE77-95A569C7DE29}" dt="2026-06-09T10:45:18.520" v="71" actId="20577"/>
          <ac:spMkLst>
            <pc:docMk/>
            <pc:sldMk cId="0" sldId="1071"/>
            <ac:spMk id="55" creationId="{BD1061E7-FC9E-F2CE-6644-502F290F0E55}"/>
          </ac:spMkLst>
        </pc:spChg>
      </pc:sldChg>
      <pc:sldChg chg="modSp mod">
        <pc:chgData name="Merle Bugay" userId="33973e03-ef7c-474c-b2a6-0f602159411e" providerId="ADAL" clId="{0281A2F5-3533-4FDC-AE77-95A569C7DE29}" dt="2026-06-09T10:35:23.231" v="37" actId="20577"/>
        <pc:sldMkLst>
          <pc:docMk/>
          <pc:sldMk cId="586534844" sldId="1112"/>
        </pc:sldMkLst>
        <pc:spChg chg="mod">
          <ac:chgData name="Merle Bugay" userId="33973e03-ef7c-474c-b2a6-0f602159411e" providerId="ADAL" clId="{0281A2F5-3533-4FDC-AE77-95A569C7DE29}" dt="2026-06-09T10:35:23.231" v="37" actId="20577"/>
          <ac:spMkLst>
            <pc:docMk/>
            <pc:sldMk cId="586534844" sldId="1112"/>
            <ac:spMk id="71" creationId="{7C346DCD-575A-B25A-EC66-D5A24714B213}"/>
          </ac:spMkLst>
        </pc:spChg>
      </pc:sldChg>
      <pc:sldChg chg="modSp mod">
        <pc:chgData name="Merle Bugay" userId="33973e03-ef7c-474c-b2a6-0f602159411e" providerId="ADAL" clId="{0281A2F5-3533-4FDC-AE77-95A569C7DE29}" dt="2026-06-09T10:36:16.100" v="39" actId="20577"/>
        <pc:sldMkLst>
          <pc:docMk/>
          <pc:sldMk cId="3659276767" sldId="1113"/>
        </pc:sldMkLst>
        <pc:spChg chg="mod">
          <ac:chgData name="Merle Bugay" userId="33973e03-ef7c-474c-b2a6-0f602159411e" providerId="ADAL" clId="{0281A2F5-3533-4FDC-AE77-95A569C7DE29}" dt="2026-06-09T10:36:16.100" v="39" actId="20577"/>
          <ac:spMkLst>
            <pc:docMk/>
            <pc:sldMk cId="3659276767" sldId="1113"/>
            <ac:spMk id="29" creationId="{C994FA0E-0C28-C596-73FB-8C2EE1EAFF8D}"/>
          </ac:spMkLst>
        </pc:spChg>
      </pc:sldChg>
      <pc:sldChg chg="modSp mod">
        <pc:chgData name="Merle Bugay" userId="33973e03-ef7c-474c-b2a6-0f602159411e" providerId="ADAL" clId="{0281A2F5-3533-4FDC-AE77-95A569C7DE29}" dt="2026-06-22T12:10:55.150" v="474" actId="20577"/>
        <pc:sldMkLst>
          <pc:docMk/>
          <pc:sldMk cId="2036541577" sldId="1114"/>
        </pc:sldMkLst>
        <pc:spChg chg="mod">
          <ac:chgData name="Merle Bugay" userId="33973e03-ef7c-474c-b2a6-0f602159411e" providerId="ADAL" clId="{0281A2F5-3533-4FDC-AE77-95A569C7DE29}" dt="2026-06-22T12:10:55.150" v="474" actId="20577"/>
          <ac:spMkLst>
            <pc:docMk/>
            <pc:sldMk cId="2036541577" sldId="1114"/>
            <ac:spMk id="18" creationId="{D02B718C-1A72-1AB4-C669-DB1E19ADDF0A}"/>
          </ac:spMkLst>
        </pc:spChg>
        <pc:spChg chg="mod">
          <ac:chgData name="Merle Bugay" userId="33973e03-ef7c-474c-b2a6-0f602159411e" providerId="ADAL" clId="{0281A2F5-3533-4FDC-AE77-95A569C7DE29}" dt="2026-06-22T12:10:27.353" v="472" actId="20577"/>
          <ac:spMkLst>
            <pc:docMk/>
            <pc:sldMk cId="2036541577" sldId="1114"/>
            <ac:spMk id="19" creationId="{1360C335-7D8C-ED92-7229-2BF26E4FE6FD}"/>
          </ac:spMkLst>
        </pc:spChg>
        <pc:spChg chg="mod">
          <ac:chgData name="Merle Bugay" userId="33973e03-ef7c-474c-b2a6-0f602159411e" providerId="ADAL" clId="{0281A2F5-3533-4FDC-AE77-95A569C7DE29}" dt="2026-06-22T12:10:43.730" v="473" actId="14100"/>
          <ac:spMkLst>
            <pc:docMk/>
            <pc:sldMk cId="2036541577" sldId="1114"/>
            <ac:spMk id="262" creationId="{B60B3A0F-DA8D-4EF6-69CD-0A76EABE8BCC}"/>
          </ac:spMkLst>
        </pc:spChg>
      </pc:sldChg>
      <pc:sldChg chg="addSp delSp modSp mod">
        <pc:chgData name="Merle Bugay" userId="33973e03-ef7c-474c-b2a6-0f602159411e" providerId="ADAL" clId="{0281A2F5-3533-4FDC-AE77-95A569C7DE29}" dt="2026-06-09T14:39:22.126" v="402"/>
        <pc:sldMkLst>
          <pc:docMk/>
          <pc:sldMk cId="1942279833" sldId="1117"/>
        </pc:sldMkLst>
        <pc:spChg chg="add mod">
          <ac:chgData name="Merle Bugay" userId="33973e03-ef7c-474c-b2a6-0f602159411e" providerId="ADAL" clId="{0281A2F5-3533-4FDC-AE77-95A569C7DE29}" dt="2026-06-09T14:22:09.133" v="233"/>
          <ac:spMkLst>
            <pc:docMk/>
            <pc:sldMk cId="1942279833" sldId="1117"/>
            <ac:spMk id="3" creationId="{3108AC39-4547-C4F3-3C91-42C04BF74B73}"/>
          </ac:spMkLst>
        </pc:spChg>
        <pc:spChg chg="mod">
          <ac:chgData name="Merle Bugay" userId="33973e03-ef7c-474c-b2a6-0f602159411e" providerId="ADAL" clId="{0281A2F5-3533-4FDC-AE77-95A569C7DE29}" dt="2026-06-09T10:41:09.875" v="45" actId="20577"/>
          <ac:spMkLst>
            <pc:docMk/>
            <pc:sldMk cId="1942279833" sldId="1117"/>
            <ac:spMk id="12" creationId="{561007C7-F37E-2478-16A5-BD7B97DA2715}"/>
          </ac:spMkLst>
        </pc:spChg>
        <pc:graphicFrameChg chg="mod">
          <ac:chgData name="Merle Bugay" userId="33973e03-ef7c-474c-b2a6-0f602159411e" providerId="ADAL" clId="{0281A2F5-3533-4FDC-AE77-95A569C7DE29}" dt="2026-06-09T14:29:29.677" v="398" actId="20577"/>
          <ac:graphicFrameMkLst>
            <pc:docMk/>
            <pc:sldMk cId="1942279833" sldId="1117"/>
            <ac:graphicFrameMk id="6" creationId="{8A153906-5C24-79FC-D3B2-7CADDFB578E6}"/>
          </ac:graphicFrameMkLst>
        </pc:graphicFrameChg>
        <pc:graphicFrameChg chg="mod">
          <ac:chgData name="Merle Bugay" userId="33973e03-ef7c-474c-b2a6-0f602159411e" providerId="ADAL" clId="{0281A2F5-3533-4FDC-AE77-95A569C7DE29}" dt="2026-06-09T14:39:22.126" v="402"/>
          <ac:graphicFrameMkLst>
            <pc:docMk/>
            <pc:sldMk cId="1942279833" sldId="1117"/>
            <ac:graphicFrameMk id="8" creationId="{39F7560B-6A48-D435-A551-ADD7CF944F1B}"/>
          </ac:graphicFrameMkLst>
        </pc:graphicFrameChg>
      </pc:sldChg>
      <pc:sldChg chg="modSp mod">
        <pc:chgData name="Merle Bugay" userId="33973e03-ef7c-474c-b2a6-0f602159411e" providerId="ADAL" clId="{0281A2F5-3533-4FDC-AE77-95A569C7DE29}" dt="2026-06-09T10:26:22.781" v="0" actId="20577"/>
        <pc:sldMkLst>
          <pc:docMk/>
          <pc:sldMk cId="4033997954" sldId="1123"/>
        </pc:sldMkLst>
        <pc:graphicFrameChg chg="modGraphic">
          <ac:chgData name="Merle Bugay" userId="33973e03-ef7c-474c-b2a6-0f602159411e" providerId="ADAL" clId="{0281A2F5-3533-4FDC-AE77-95A569C7DE29}" dt="2026-06-09T10:26:22.781" v="0" actId="20577"/>
          <ac:graphicFrameMkLst>
            <pc:docMk/>
            <pc:sldMk cId="4033997954" sldId="1123"/>
            <ac:graphicFrameMk id="7" creationId="{3B172C92-9336-14F0-E7C7-165733D77C46}"/>
          </ac:graphicFrameMkLst>
        </pc:graphicFrameChg>
      </pc:sldChg>
      <pc:sldChg chg="addSp modSp mod">
        <pc:chgData name="Merle Bugay" userId="33973e03-ef7c-474c-b2a6-0f602159411e" providerId="ADAL" clId="{0281A2F5-3533-4FDC-AE77-95A569C7DE29}" dt="2026-06-09T14:12:07.325" v="231" actId="20577"/>
        <pc:sldMkLst>
          <pc:docMk/>
          <pc:sldMk cId="668720158" sldId="1124"/>
        </pc:sldMkLst>
        <pc:spChg chg="add mod">
          <ac:chgData name="Merle Bugay" userId="33973e03-ef7c-474c-b2a6-0f602159411e" providerId="ADAL" clId="{0281A2F5-3533-4FDC-AE77-95A569C7DE29}" dt="2026-06-09T14:09:54.534" v="169"/>
          <ac:spMkLst>
            <pc:docMk/>
            <pc:sldMk cId="668720158" sldId="1124"/>
            <ac:spMk id="6" creationId="{CBE6EB9C-090D-C91F-793D-A4F6221CEF73}"/>
          </ac:spMkLst>
        </pc:spChg>
        <pc:spChg chg="mod">
          <ac:chgData name="Merle Bugay" userId="33973e03-ef7c-474c-b2a6-0f602159411e" providerId="ADAL" clId="{0281A2F5-3533-4FDC-AE77-95A569C7DE29}" dt="2026-06-09T14:01:27.035" v="76"/>
          <ac:spMkLst>
            <pc:docMk/>
            <pc:sldMk cId="668720158" sldId="1124"/>
            <ac:spMk id="43" creationId="{D4D96D1E-2133-419E-6D8B-723356B1F3AE}"/>
          </ac:spMkLst>
        </pc:spChg>
        <pc:graphicFrameChg chg="add mod modGraphic">
          <ac:chgData name="Merle Bugay" userId="33973e03-ef7c-474c-b2a6-0f602159411e" providerId="ADAL" clId="{0281A2F5-3533-4FDC-AE77-95A569C7DE29}" dt="2026-06-09T14:08:22.134" v="137" actId="1076"/>
          <ac:graphicFrameMkLst>
            <pc:docMk/>
            <pc:sldMk cId="668720158" sldId="1124"/>
            <ac:graphicFrameMk id="3" creationId="{21005989-7861-E677-A8B8-7A970FFD9929}"/>
          </ac:graphicFrameMkLst>
        </pc:graphicFrameChg>
        <pc:graphicFrameChg chg="mod">
          <ac:chgData name="Merle Bugay" userId="33973e03-ef7c-474c-b2a6-0f602159411e" providerId="ADAL" clId="{0281A2F5-3533-4FDC-AE77-95A569C7DE29}" dt="2026-06-09T14:12:07.325" v="231" actId="20577"/>
          <ac:graphicFrameMkLst>
            <pc:docMk/>
            <pc:sldMk cId="668720158" sldId="1124"/>
            <ac:graphicFrameMk id="5" creationId="{916C4E4C-A703-4FBA-86A0-7D061EC6D252}"/>
          </ac:graphicFrameMkLst>
        </pc:graphicFrameChg>
      </pc:sldChg>
      <pc:sldChg chg="addSp modSp mod">
        <pc:chgData name="Merle Bugay" userId="33973e03-ef7c-474c-b2a6-0f602159411e" providerId="ADAL" clId="{0281A2F5-3533-4FDC-AE77-95A569C7DE29}" dt="2026-06-09T14:53:56.498" v="460"/>
        <pc:sldMkLst>
          <pc:docMk/>
          <pc:sldMk cId="4045133791" sldId="1126"/>
        </pc:sldMkLst>
        <pc:spChg chg="mod">
          <ac:chgData name="Merle Bugay" userId="33973e03-ef7c-474c-b2a6-0f602159411e" providerId="ADAL" clId="{0281A2F5-3533-4FDC-AE77-95A569C7DE29}" dt="2026-06-09T10:42:17.272" v="52" actId="20577"/>
          <ac:spMkLst>
            <pc:docMk/>
            <pc:sldMk cId="4045133791" sldId="1126"/>
            <ac:spMk id="12" creationId="{6438EB11-2206-EB42-4D38-FCA4D23403C9}"/>
          </ac:spMkLst>
        </pc:spChg>
        <pc:graphicFrameChg chg="mod">
          <ac:chgData name="Merle Bugay" userId="33973e03-ef7c-474c-b2a6-0f602159411e" providerId="ADAL" clId="{0281A2F5-3533-4FDC-AE77-95A569C7DE29}" dt="2026-06-09T14:42:45.800" v="444" actId="20577"/>
          <ac:graphicFrameMkLst>
            <pc:docMk/>
            <pc:sldMk cId="4045133791" sldId="1126"/>
            <ac:graphicFrameMk id="3" creationId="{864F3AAC-62BD-436A-9191-58FB50C05E18}"/>
          </ac:graphicFrameMkLst>
        </pc:graphicFrameChg>
        <pc:graphicFrameChg chg="add mod modGraphic">
          <ac:chgData name="Merle Bugay" userId="33973e03-ef7c-474c-b2a6-0f602159411e" providerId="ADAL" clId="{0281A2F5-3533-4FDC-AE77-95A569C7DE29}" dt="2026-06-09T14:53:56.498" v="460"/>
          <ac:graphicFrameMkLst>
            <pc:docMk/>
            <pc:sldMk cId="4045133791" sldId="1126"/>
            <ac:graphicFrameMk id="7" creationId="{F4E38D9A-1241-5349-C53C-2B8A031E1A07}"/>
          </ac:graphicFrameMkLst>
        </pc:graphicFrameChg>
      </pc:sldChg>
      <pc:sldChg chg="modSp mod">
        <pc:chgData name="Merle Bugay" userId="33973e03-ef7c-474c-b2a6-0f602159411e" providerId="ADAL" clId="{0281A2F5-3533-4FDC-AE77-95A569C7DE29}" dt="2026-06-09T10:32:41.682" v="25" actId="20577"/>
        <pc:sldMkLst>
          <pc:docMk/>
          <pc:sldMk cId="3129772408" sldId="1127"/>
        </pc:sldMkLst>
        <pc:spChg chg="mod">
          <ac:chgData name="Merle Bugay" userId="33973e03-ef7c-474c-b2a6-0f602159411e" providerId="ADAL" clId="{0281A2F5-3533-4FDC-AE77-95A569C7DE29}" dt="2026-06-09T10:30:47.924" v="6" actId="20577"/>
          <ac:spMkLst>
            <pc:docMk/>
            <pc:sldMk cId="3129772408" sldId="1127"/>
            <ac:spMk id="6" creationId="{B7F8CBB1-0BB5-05C6-63DA-F1714113CB2C}"/>
          </ac:spMkLst>
        </pc:spChg>
        <pc:spChg chg="mod">
          <ac:chgData name="Merle Bugay" userId="33973e03-ef7c-474c-b2a6-0f602159411e" providerId="ADAL" clId="{0281A2F5-3533-4FDC-AE77-95A569C7DE29}" dt="2026-06-09T10:32:41.682" v="25" actId="20577"/>
          <ac:spMkLst>
            <pc:docMk/>
            <pc:sldMk cId="3129772408" sldId="1127"/>
            <ac:spMk id="16" creationId="{408D2776-35FE-8487-58FC-A866544C332B}"/>
          </ac:spMkLst>
        </pc:spChg>
      </pc:sldChg>
      <pc:sldChg chg="addSp delSp modSp mod">
        <pc:chgData name="Merle Bugay" userId="33973e03-ef7c-474c-b2a6-0f602159411e" providerId="ADAL" clId="{0281A2F5-3533-4FDC-AE77-95A569C7DE29}" dt="2026-06-09T15:55:53.129" v="468" actId="13926"/>
        <pc:sldMkLst>
          <pc:docMk/>
          <pc:sldMk cId="2248641579" sldId="1133"/>
        </pc:sldMkLst>
        <pc:spChg chg="mod">
          <ac:chgData name="Merle Bugay" userId="33973e03-ef7c-474c-b2a6-0f602159411e" providerId="ADAL" clId="{0281A2F5-3533-4FDC-AE77-95A569C7DE29}" dt="2026-06-09T15:55:53.129" v="468" actId="13926"/>
          <ac:spMkLst>
            <pc:docMk/>
            <pc:sldMk cId="2248641579" sldId="1133"/>
            <ac:spMk id="2" creationId="{349A9921-9C62-3250-E3E6-9EB480ADCAF2}"/>
          </ac:spMkLst>
        </pc:spChg>
        <pc:graphicFrameChg chg="mod">
          <ac:chgData name="Merle Bugay" userId="33973e03-ef7c-474c-b2a6-0f602159411e" providerId="ADAL" clId="{0281A2F5-3533-4FDC-AE77-95A569C7DE29}" dt="2026-06-09T15:55:47.665" v="467" actId="14100"/>
          <ac:graphicFrameMkLst>
            <pc:docMk/>
            <pc:sldMk cId="2248641579" sldId="1133"/>
            <ac:graphicFrameMk id="6" creationId="{C1A43B99-41E3-455A-6508-773EEB8F5F12}"/>
          </ac:graphicFrameMkLst>
        </pc:graphicFrameChg>
      </pc:sldChg>
      <pc:sldChg chg="modSp mod">
        <pc:chgData name="Merle Bugay" userId="33973e03-ef7c-474c-b2a6-0f602159411e" providerId="ADAL" clId="{0281A2F5-3533-4FDC-AE77-95A569C7DE29}" dt="2026-06-09T10:44:18.798" v="67" actId="1076"/>
        <pc:sldMkLst>
          <pc:docMk/>
          <pc:sldMk cId="2608182868" sldId="1135"/>
        </pc:sldMkLst>
        <pc:spChg chg="mod">
          <ac:chgData name="Merle Bugay" userId="33973e03-ef7c-474c-b2a6-0f602159411e" providerId="ADAL" clId="{0281A2F5-3533-4FDC-AE77-95A569C7DE29}" dt="2026-06-09T10:34:17.990" v="27" actId="113"/>
          <ac:spMkLst>
            <pc:docMk/>
            <pc:sldMk cId="2608182868" sldId="1135"/>
            <ac:spMk id="15" creationId="{3D376C00-9C58-17B1-D1E3-FE4A88A98B9A}"/>
          </ac:spMkLst>
        </pc:spChg>
        <pc:spChg chg="mod">
          <ac:chgData name="Merle Bugay" userId="33973e03-ef7c-474c-b2a6-0f602159411e" providerId="ADAL" clId="{0281A2F5-3533-4FDC-AE77-95A569C7DE29}" dt="2026-06-09T10:42:54.744" v="53" actId="20577"/>
          <ac:spMkLst>
            <pc:docMk/>
            <pc:sldMk cId="2608182868" sldId="1135"/>
            <ac:spMk id="21" creationId="{FA351BB8-8BE1-4FE7-A9C6-AE59756B15B5}"/>
          </ac:spMkLst>
        </pc:spChg>
        <pc:spChg chg="mod">
          <ac:chgData name="Merle Bugay" userId="33973e03-ef7c-474c-b2a6-0f602159411e" providerId="ADAL" clId="{0281A2F5-3533-4FDC-AE77-95A569C7DE29}" dt="2026-06-09T10:43:30.562" v="62" actId="20577"/>
          <ac:spMkLst>
            <pc:docMk/>
            <pc:sldMk cId="2608182868" sldId="1135"/>
            <ac:spMk id="27" creationId="{2269C9B3-36D3-4F29-1957-2889A296F120}"/>
          </ac:spMkLst>
        </pc:spChg>
        <pc:spChg chg="mod">
          <ac:chgData name="Merle Bugay" userId="33973e03-ef7c-474c-b2a6-0f602159411e" providerId="ADAL" clId="{0281A2F5-3533-4FDC-AE77-95A569C7DE29}" dt="2026-06-09T10:44:06.049" v="66" actId="20577"/>
          <ac:spMkLst>
            <pc:docMk/>
            <pc:sldMk cId="2608182868" sldId="1135"/>
            <ac:spMk id="31" creationId="{0B575AA7-86B1-EECB-97B5-F54710848F0A}"/>
          </ac:spMkLst>
        </pc:spChg>
        <pc:spChg chg="mod">
          <ac:chgData name="Merle Bugay" userId="33973e03-ef7c-474c-b2a6-0f602159411e" providerId="ADAL" clId="{0281A2F5-3533-4FDC-AE77-95A569C7DE29}" dt="2026-06-09T10:44:18.798" v="67" actId="1076"/>
          <ac:spMkLst>
            <pc:docMk/>
            <pc:sldMk cId="2608182868" sldId="1135"/>
            <ac:spMk id="33" creationId="{35B246D0-1371-02E6-BBFF-AE27C3B231A8}"/>
          </ac:spMkLst>
        </pc:spChg>
      </pc:sldChg>
      <pc:sldChg chg="modSp mod">
        <pc:chgData name="Merle Bugay" userId="33973e03-ef7c-474c-b2a6-0f602159411e" providerId="ADAL" clId="{0281A2F5-3533-4FDC-AE77-95A569C7DE29}" dt="2026-06-09T10:29:13.265" v="1" actId="20577"/>
        <pc:sldMkLst>
          <pc:docMk/>
          <pc:sldMk cId="3902075895" sldId="1136"/>
        </pc:sldMkLst>
        <pc:spChg chg="mod">
          <ac:chgData name="Merle Bugay" userId="33973e03-ef7c-474c-b2a6-0f602159411e" providerId="ADAL" clId="{0281A2F5-3533-4FDC-AE77-95A569C7DE29}" dt="2026-06-09T10:29:13.265" v="1" actId="20577"/>
          <ac:spMkLst>
            <pc:docMk/>
            <pc:sldMk cId="3902075895" sldId="1136"/>
            <ac:spMk id="56" creationId="{49379958-1DC0-DDE5-5F8F-65C24239A57C}"/>
          </ac:spMkLst>
        </pc:spChg>
      </pc:sldChg>
      <pc:sldChg chg="modSp mod">
        <pc:chgData name="Merle Bugay" userId="33973e03-ef7c-474c-b2a6-0f602159411e" providerId="ADAL" clId="{0281A2F5-3533-4FDC-AE77-95A569C7DE29}" dt="2026-06-09T10:38:17.387" v="40" actId="20577"/>
        <pc:sldMkLst>
          <pc:docMk/>
          <pc:sldMk cId="2742225265" sldId="1137"/>
        </pc:sldMkLst>
        <pc:spChg chg="mod">
          <ac:chgData name="Merle Bugay" userId="33973e03-ef7c-474c-b2a6-0f602159411e" providerId="ADAL" clId="{0281A2F5-3533-4FDC-AE77-95A569C7DE29}" dt="2026-06-09T10:38:17.387" v="40" actId="20577"/>
          <ac:spMkLst>
            <pc:docMk/>
            <pc:sldMk cId="2742225265" sldId="1137"/>
            <ac:spMk id="18" creationId="{5C954C7A-BC12-C9D6-1A78-BF3DCBB24331}"/>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1" Type="http://schemas.openxmlformats.org/officeDocument/2006/relationships/oleObject" Target="file:///C:\Users\abdul\Downloads\PowerPoints%20GDfH\LBR%20PROJECTS%20PPTs\CPF%20LBR\Water%20fall%20and%20timeline%20%20charts%20CPF%20%20LIberia%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stacked"/>
        <c:varyColors val="0"/>
        <c:ser>
          <c:idx val="0"/>
          <c:order val="0"/>
          <c:tx>
            <c:strRef>
              <c:f>'CPF Waterfall  - CAPEX LBR '!$G$13</c:f>
              <c:strCache>
                <c:ptCount val="1"/>
                <c:pt idx="0">
                  <c:v>Hidden bars</c:v>
                </c:pt>
              </c:strCache>
            </c:strRef>
          </c:tx>
          <c:spPr>
            <a:noFill/>
            <a:ln>
              <a:noFill/>
            </a:ln>
            <a:effectLst/>
          </c:spPr>
          <c:invertIfNegative val="0"/>
          <c:cat>
            <c:strRef>
              <c:f>'CPF Waterfall  - CAPEX LBR '!$B$15:$B$20</c:f>
              <c:strCache>
                <c:ptCount val="6"/>
                <c:pt idx="0">
                  <c:v>Infrastructure &amp; Building</c:v>
                </c:pt>
                <c:pt idx="1">
                  <c:v>Equipments &amp; 
Hatchery</c:v>
                </c:pt>
                <c:pt idx="2">
                  <c:v>Utilities &amp; 
Power</c:v>
                </c:pt>
                <c:pt idx="3">
                  <c:v>Biosecurity &amp; 
Admin Setup</c:v>
                </c:pt>
                <c:pt idx="4">
                  <c:v>Stocking &amp; 
Contingency</c:v>
                </c:pt>
                <c:pt idx="5">
                  <c:v>Grand Total</c:v>
                </c:pt>
              </c:strCache>
            </c:strRef>
          </c:cat>
          <c:val>
            <c:numRef>
              <c:f>'CPF Waterfall  - CAPEX LBR '!$G$15:$G$20</c:f>
              <c:numCache>
                <c:formatCode>General</c:formatCode>
                <c:ptCount val="6"/>
                <c:pt idx="0">
                  <c:v>0</c:v>
                </c:pt>
                <c:pt idx="1">
                  <c:v>13461</c:v>
                </c:pt>
                <c:pt idx="2">
                  <c:v>20644</c:v>
                </c:pt>
                <c:pt idx="3">
                  <c:v>32947</c:v>
                </c:pt>
                <c:pt idx="4">
                  <c:v>36547</c:v>
                </c:pt>
                <c:pt idx="5" formatCode="0.0">
                  <c:v>0</c:v>
                </c:pt>
              </c:numCache>
            </c:numRef>
          </c:val>
          <c:extLst>
            <c:ext xmlns:c16="http://schemas.microsoft.com/office/drawing/2014/chart" uri="{C3380CC4-5D6E-409C-BE32-E72D297353CC}">
              <c16:uniqueId val="{00000000-06F0-460C-AC24-CE788BD914DC}"/>
            </c:ext>
          </c:extLst>
        </c:ser>
        <c:ser>
          <c:idx val="1"/>
          <c:order val="1"/>
          <c:tx>
            <c:strRef>
              <c:f>'CPF Waterfall  - CAPEX LBR '!$F$13</c:f>
              <c:strCache>
                <c:ptCount val="1"/>
                <c:pt idx="0">
                  <c:v>Bars you see</c:v>
                </c:pt>
              </c:strCache>
            </c:strRef>
          </c:tx>
          <c:spPr>
            <a:solidFill>
              <a:srgbClr val="00D200"/>
            </a:solidFill>
            <a:ln w="9525" cap="rnd">
              <a:noFill/>
            </a:ln>
            <a:effectLst>
              <a:glow>
                <a:schemeClr val="accent1">
                  <a:alpha val="40000"/>
                </a:schemeClr>
              </a:glow>
            </a:effectLst>
          </c:spPr>
          <c:invertIfNegative val="0"/>
          <c:dPt>
            <c:idx val="1"/>
            <c:invertIfNegative val="0"/>
            <c:bubble3D val="0"/>
            <c:extLst>
              <c:ext xmlns:c16="http://schemas.microsoft.com/office/drawing/2014/chart" uri="{C3380CC4-5D6E-409C-BE32-E72D297353CC}">
                <c16:uniqueId val="{00000001-06F0-460C-AC24-CE788BD914DC}"/>
              </c:ext>
            </c:extLst>
          </c:dPt>
          <c:dPt>
            <c:idx val="2"/>
            <c:invertIfNegative val="0"/>
            <c:bubble3D val="0"/>
            <c:extLst>
              <c:ext xmlns:c16="http://schemas.microsoft.com/office/drawing/2014/chart" uri="{C3380CC4-5D6E-409C-BE32-E72D297353CC}">
                <c16:uniqueId val="{00000002-06F0-460C-AC24-CE788BD914DC}"/>
              </c:ext>
            </c:extLst>
          </c:dPt>
          <c:dPt>
            <c:idx val="5"/>
            <c:invertIfNegative val="0"/>
            <c:bubble3D val="0"/>
            <c:spPr>
              <a:solidFill>
                <a:srgbClr val="007800"/>
              </a:solidFill>
              <a:ln w="9525" cap="rnd">
                <a:noFill/>
              </a:ln>
              <a:effectLst>
                <a:glow>
                  <a:schemeClr val="accent1">
                    <a:alpha val="40000"/>
                  </a:schemeClr>
                </a:glow>
              </a:effectLst>
            </c:spPr>
            <c:extLst>
              <c:ext xmlns:c16="http://schemas.microsoft.com/office/drawing/2014/chart" uri="{C3380CC4-5D6E-409C-BE32-E72D297353CC}">
                <c16:uniqueId val="{00000005-06F0-460C-AC24-CE788BD914DC}"/>
              </c:ext>
            </c:extLst>
          </c:dPt>
          <c:dLbls>
            <c:dLbl>
              <c:idx val="0"/>
              <c:layout>
                <c:manualLayout>
                  <c:x val="6.2753411495025484E-4"/>
                  <c:y val="-0.11965310478322934"/>
                </c:manualLayout>
              </c:layout>
              <c:tx>
                <c:rich>
                  <a:bodyPr/>
                  <a:lstStyle/>
                  <a:p>
                    <a:r>
                      <a:rPr lang="en-US" dirty="0"/>
                      <a:t>13.461 $</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6F0-460C-AC24-CE788BD914DC}"/>
                </c:ext>
              </c:extLst>
            </c:dLbl>
            <c:dLbl>
              <c:idx val="1"/>
              <c:layout>
                <c:manualLayout>
                  <c:x val="-4.0128857978200838E-17"/>
                  <c:y val="-7.817908052951382E-2"/>
                </c:manualLayout>
              </c:layout>
              <c:tx>
                <c:rich>
                  <a:bodyPr/>
                  <a:lstStyle/>
                  <a:p>
                    <a:r>
                      <a:rPr lang="en-US" dirty="0"/>
                      <a:t>7.183 $</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6F0-460C-AC24-CE788BD914DC}"/>
                </c:ext>
              </c:extLst>
            </c:dLbl>
            <c:dLbl>
              <c:idx val="2"/>
              <c:layout>
                <c:manualLayout>
                  <c:x val="-8.0257715956401675E-17"/>
                  <c:y val="-0.11002730465845675"/>
                </c:manualLayout>
              </c:layout>
              <c:tx>
                <c:rich>
                  <a:bodyPr/>
                  <a:lstStyle/>
                  <a:p>
                    <a:r>
                      <a:rPr lang="en-US" dirty="0"/>
                      <a:t>12.303 $</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6F0-460C-AC24-CE788BD914DC}"/>
                </c:ext>
              </c:extLst>
            </c:dLbl>
            <c:dLbl>
              <c:idx val="3"/>
              <c:layout>
                <c:manualLayout>
                  <c:x val="-8.0257715956401675E-17"/>
                  <c:y val="-4.4092323075213866E-2"/>
                </c:manualLayout>
              </c:layout>
              <c:tx>
                <c:rich>
                  <a:bodyPr/>
                  <a:lstStyle/>
                  <a:p>
                    <a:r>
                      <a:rPr lang="en-US" dirty="0"/>
                      <a:t>3.600 $</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06F0-460C-AC24-CE788BD914DC}"/>
                </c:ext>
              </c:extLst>
            </c:dLbl>
            <c:dLbl>
              <c:idx val="4"/>
              <c:layout>
                <c:manualLayout>
                  <c:x val="-1.5559950534937931E-3"/>
                  <c:y val="-0.13495642578175074"/>
                </c:manualLayout>
              </c:layout>
              <c:tx>
                <c:rich>
                  <a:bodyPr/>
                  <a:lstStyle/>
                  <a:p>
                    <a:r>
                      <a:rPr lang="en-US" dirty="0"/>
                      <a:t>16.415 $</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6F0-460C-AC24-CE788BD914DC}"/>
                </c:ext>
              </c:extLst>
            </c:dLbl>
            <c:dLbl>
              <c:idx val="5"/>
              <c:layout>
                <c:manualLayout>
                  <c:x val="-1.1430404047139775E-16"/>
                  <c:y val="-0.39903216458395435"/>
                </c:manualLayout>
              </c:layout>
              <c:tx>
                <c:rich>
                  <a:bodyPr/>
                  <a:lstStyle/>
                  <a:p>
                    <a:r>
                      <a:rPr lang="en-US" b="1" dirty="0"/>
                      <a:t>52.962 $</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6F0-460C-AC24-CE788BD914DC}"/>
                </c:ext>
              </c:extLst>
            </c:dLbl>
            <c:numFmt formatCode="&quot;$&quot;#,##0" sourceLinked="0"/>
            <c:spPr>
              <a:noFill/>
              <a:ln>
                <a:noFill/>
              </a:ln>
              <a:effectLst/>
            </c:spPr>
            <c:txPr>
              <a:bodyPr vertOverflow="overflow" horzOverflow="overflow" wrap="square" lIns="38100" tIns="19050" rIns="38100" bIns="19050" anchor="t" anchorCtr="0">
                <a:spAutoFit/>
              </a:bodyPr>
              <a:lstStyle/>
              <a:p>
                <a:pPr>
                  <a:defRPr sz="800">
                    <a:ln>
                      <a:noFill/>
                    </a:ln>
                    <a:solidFill>
                      <a:schemeClr val="tx2">
                        <a:lumMod val="75000"/>
                      </a:schemeClr>
                    </a:solidFill>
                  </a:defRPr>
                </a:pPr>
                <a:endParaRPr lang="LID4096"/>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'CPF Waterfall  - CAPEX LBR '!$B$15:$B$20</c:f>
              <c:strCache>
                <c:ptCount val="6"/>
                <c:pt idx="0">
                  <c:v>Infrastructure &amp; Building</c:v>
                </c:pt>
                <c:pt idx="1">
                  <c:v>Equipments &amp; 
Hatchery</c:v>
                </c:pt>
                <c:pt idx="2">
                  <c:v>Utilities &amp; 
Power</c:v>
                </c:pt>
                <c:pt idx="3">
                  <c:v>Biosecurity &amp; 
Admin Setup</c:v>
                </c:pt>
                <c:pt idx="4">
                  <c:v>Stocking &amp; 
Contingency</c:v>
                </c:pt>
                <c:pt idx="5">
                  <c:v>Grand Total</c:v>
                </c:pt>
              </c:strCache>
            </c:strRef>
          </c:cat>
          <c:val>
            <c:numRef>
              <c:f>'CPF Waterfall  - CAPEX LBR '!$F$15:$F$20</c:f>
              <c:numCache>
                <c:formatCode>General</c:formatCode>
                <c:ptCount val="6"/>
                <c:pt idx="0">
                  <c:v>13461</c:v>
                </c:pt>
                <c:pt idx="1">
                  <c:v>7183</c:v>
                </c:pt>
                <c:pt idx="2">
                  <c:v>12303</c:v>
                </c:pt>
                <c:pt idx="3">
                  <c:v>3600</c:v>
                </c:pt>
                <c:pt idx="4">
                  <c:v>16415</c:v>
                </c:pt>
                <c:pt idx="5" formatCode="0">
                  <c:v>52962</c:v>
                </c:pt>
              </c:numCache>
            </c:numRef>
          </c:val>
          <c:extLst>
            <c:ext xmlns:c16="http://schemas.microsoft.com/office/drawing/2014/chart" uri="{C3380CC4-5D6E-409C-BE32-E72D297353CC}">
              <c16:uniqueId val="{00000006-06F0-460C-AC24-CE788BD914DC}"/>
            </c:ext>
          </c:extLst>
        </c:ser>
        <c:dLbls>
          <c:showLegendKey val="0"/>
          <c:showVal val="0"/>
          <c:showCatName val="0"/>
          <c:showSerName val="0"/>
          <c:showPercent val="0"/>
          <c:showBubbleSize val="0"/>
        </c:dLbls>
        <c:gapWidth val="9"/>
        <c:overlap val="100"/>
        <c:axId val="2086842240"/>
        <c:axId val="2086844960"/>
      </c:barChart>
      <c:catAx>
        <c:axId val="2086842240"/>
        <c:scaling>
          <c:orientation val="minMax"/>
        </c:scaling>
        <c:delete val="0"/>
        <c:axPos val="b"/>
        <c:title>
          <c:tx>
            <c:rich>
              <a:bodyPr/>
              <a:lstStyle/>
              <a:p>
                <a:pPr>
                  <a:defRPr sz="900">
                    <a:solidFill>
                      <a:srgbClr val="121610"/>
                    </a:solidFill>
                  </a:defRPr>
                </a:pPr>
                <a:r>
                  <a:rPr lang="en-US" sz="900">
                    <a:solidFill>
                      <a:srgbClr val="121610"/>
                    </a:solidFill>
                  </a:rPr>
                  <a:t>Cost Categories</a:t>
                </a:r>
              </a:p>
            </c:rich>
          </c:tx>
          <c:layout>
            <c:manualLayout>
              <c:xMode val="edge"/>
              <c:yMode val="edge"/>
              <c:x val="0.44833003169159508"/>
              <c:y val="0.92593492719889181"/>
            </c:manualLayout>
          </c:layout>
          <c:overlay val="0"/>
        </c:title>
        <c:numFmt formatCode="General" sourceLinked="0"/>
        <c:majorTickMark val="out"/>
        <c:minorTickMark val="none"/>
        <c:tickLblPos val="nextTo"/>
        <c:spPr>
          <a:ln w="9525">
            <a:solidFill>
              <a:srgbClr val="121610"/>
            </a:solidFill>
          </a:ln>
        </c:spPr>
        <c:txPr>
          <a:bodyPr rot="0" anchor="t" anchorCtr="0"/>
          <a:lstStyle/>
          <a:p>
            <a:pPr>
              <a:defRPr sz="800">
                <a:solidFill>
                  <a:srgbClr val="121610"/>
                </a:solidFill>
                <a:latin typeface="+mn-lt"/>
              </a:defRPr>
            </a:pPr>
            <a:endParaRPr lang="en-US"/>
          </a:p>
        </c:txPr>
        <c:crossAx val="2086844960"/>
        <c:crosses val="autoZero"/>
        <c:auto val="1"/>
        <c:lblAlgn val="ctr"/>
        <c:lblOffset val="100"/>
        <c:noMultiLvlLbl val="0"/>
      </c:catAx>
      <c:valAx>
        <c:axId val="2086844960"/>
        <c:scaling>
          <c:orientation val="minMax"/>
          <c:max val="55000"/>
        </c:scaling>
        <c:delete val="0"/>
        <c:axPos val="l"/>
        <c:title>
          <c:tx>
            <c:rich>
              <a:bodyPr/>
              <a:lstStyle/>
              <a:p>
                <a:pPr>
                  <a:defRPr sz="900">
                    <a:solidFill>
                      <a:srgbClr val="121610"/>
                    </a:solidFill>
                  </a:defRPr>
                </a:pPr>
                <a:r>
                  <a:rPr lang="en-US" sz="900" baseline="0" dirty="0">
                    <a:solidFill>
                      <a:srgbClr val="121610"/>
                    </a:solidFill>
                  </a:rPr>
                  <a:t>Kosten in $</a:t>
                </a:r>
                <a:endParaRPr lang="en-US" sz="900" dirty="0">
                  <a:solidFill>
                    <a:srgbClr val="121610"/>
                  </a:solidFill>
                </a:endParaRPr>
              </a:p>
            </c:rich>
          </c:tx>
          <c:layout>
            <c:manualLayout>
              <c:xMode val="edge"/>
              <c:yMode val="edge"/>
              <c:x val="1.2447775395085162E-2"/>
              <c:y val="0.35104595394243104"/>
            </c:manualLayout>
          </c:layout>
          <c:overlay val="0"/>
        </c:title>
        <c:numFmt formatCode="#,##0" sourceLinked="0"/>
        <c:majorTickMark val="out"/>
        <c:minorTickMark val="none"/>
        <c:tickLblPos val="nextTo"/>
        <c:spPr>
          <a:ln w="6350">
            <a:solidFill>
              <a:srgbClr val="121610"/>
            </a:solidFill>
          </a:ln>
        </c:spPr>
        <c:txPr>
          <a:bodyPr/>
          <a:lstStyle/>
          <a:p>
            <a:pPr>
              <a:defRPr sz="800">
                <a:solidFill>
                  <a:srgbClr val="121610"/>
                </a:solidFill>
              </a:defRPr>
            </a:pPr>
            <a:endParaRPr lang="LID4096"/>
          </a:p>
        </c:txPr>
        <c:crossAx val="2086842240"/>
        <c:crosses val="autoZero"/>
        <c:crossBetween val="between"/>
      </c:valAx>
      <c:spPr>
        <a:noFill/>
      </c:spPr>
    </c:plotArea>
    <c:plotVisOnly val="1"/>
    <c:dispBlanksAs val="gap"/>
    <c:showDLblsOverMax val="0"/>
  </c:chart>
  <c:spPr>
    <a:noFill/>
    <a:ln>
      <a:noFill/>
    </a:ln>
  </c:spPr>
  <c:txPr>
    <a:bodyPr/>
    <a:lstStyle/>
    <a:p>
      <a:pPr>
        <a:defRPr sz="1400">
          <a:latin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49026990533145E-2"/>
          <c:y val="4.1916731827131438E-2"/>
          <c:w val="0.81469134808383936"/>
          <c:h val="0.85997573378679637"/>
        </c:manualLayout>
      </c:layout>
      <c:barChart>
        <c:barDir val="bar"/>
        <c:grouping val="stacked"/>
        <c:varyColors val="0"/>
        <c:ser>
          <c:idx val="0"/>
          <c:order val="0"/>
          <c:spPr>
            <a:solidFill>
              <a:schemeClr val="accent1"/>
            </a:solidFill>
            <a:ln>
              <a:noFill/>
            </a:ln>
            <a:effectLst/>
          </c:spPr>
          <c:invertIfNegative val="0"/>
          <c:dPt>
            <c:idx val="0"/>
            <c:invertIfNegative val="0"/>
            <c:bubble3D val="0"/>
            <c:spPr>
              <a:solidFill>
                <a:srgbClr val="D3FFD3"/>
              </a:solidFill>
              <a:ln>
                <a:noFill/>
              </a:ln>
              <a:effectLst/>
            </c:spPr>
            <c:extLst>
              <c:ext xmlns:c16="http://schemas.microsoft.com/office/drawing/2014/chart" uri="{C3380CC4-5D6E-409C-BE32-E72D297353CC}">
                <c16:uniqueId val="{00000006-9327-482A-93DA-E08C77DE04CD}"/>
              </c:ext>
            </c:extLst>
          </c:dPt>
          <c:dPt>
            <c:idx val="1"/>
            <c:invertIfNegative val="0"/>
            <c:bubble3D val="0"/>
            <c:spPr>
              <a:solidFill>
                <a:srgbClr val="90FF90"/>
              </a:solidFill>
              <a:ln>
                <a:noFill/>
              </a:ln>
              <a:effectLst/>
            </c:spPr>
            <c:extLst>
              <c:ext xmlns:c16="http://schemas.microsoft.com/office/drawing/2014/chart" uri="{C3380CC4-5D6E-409C-BE32-E72D297353CC}">
                <c16:uniqueId val="{00000005-9327-482A-93DA-E08C77DE04CD}"/>
              </c:ext>
            </c:extLst>
          </c:dPt>
          <c:dPt>
            <c:idx val="2"/>
            <c:invertIfNegative val="0"/>
            <c:bubble3D val="0"/>
            <c:spPr>
              <a:solidFill>
                <a:srgbClr val="4BFF4B"/>
              </a:solidFill>
              <a:ln>
                <a:noFill/>
              </a:ln>
              <a:effectLst/>
            </c:spPr>
            <c:extLst>
              <c:ext xmlns:c16="http://schemas.microsoft.com/office/drawing/2014/chart" uri="{C3380CC4-5D6E-409C-BE32-E72D297353CC}">
                <c16:uniqueId val="{00000000-9327-482A-93DA-E08C77DE04CD}"/>
              </c:ext>
            </c:extLst>
          </c:dPt>
          <c:dPt>
            <c:idx val="3"/>
            <c:invertIfNegative val="0"/>
            <c:bubble3D val="0"/>
            <c:spPr>
              <a:solidFill>
                <a:srgbClr val="00B800"/>
              </a:solidFill>
              <a:ln>
                <a:noFill/>
              </a:ln>
              <a:effectLst/>
            </c:spPr>
            <c:extLst>
              <c:ext xmlns:c16="http://schemas.microsoft.com/office/drawing/2014/chart" uri="{C3380CC4-5D6E-409C-BE32-E72D297353CC}">
                <c16:uniqueId val="{00000001-9327-482A-93DA-E08C77DE04CD}"/>
              </c:ext>
            </c:extLst>
          </c:dPt>
          <c:dPt>
            <c:idx val="4"/>
            <c:invertIfNegative val="0"/>
            <c:bubble3D val="0"/>
            <c:spPr>
              <a:solidFill>
                <a:srgbClr val="007800"/>
              </a:solidFill>
              <a:ln>
                <a:noFill/>
              </a:ln>
              <a:effectLst/>
            </c:spPr>
            <c:extLst>
              <c:ext xmlns:c16="http://schemas.microsoft.com/office/drawing/2014/chart" uri="{C3380CC4-5D6E-409C-BE32-E72D297353CC}">
                <c16:uniqueId val="{00000002-9327-482A-93DA-E08C77DE04CD}"/>
              </c:ext>
            </c:extLst>
          </c:dPt>
          <c:dLbls>
            <c:dLbl>
              <c:idx val="0"/>
              <c:layout>
                <c:manualLayout>
                  <c:x val="6.6585705806958828E-2"/>
                  <c:y val="-1.8368898514113921E-3"/>
                </c:manualLayout>
              </c:layout>
              <c:tx>
                <c:rich>
                  <a:bodyPr rot="0" spcFirstLastPara="1" vertOverflow="ellipsis" vert="horz" wrap="square" lIns="38100" tIns="19050" rIns="38100" bIns="19050" anchor="ctr" anchorCtr="0">
                    <a:noAutofit/>
                  </a:bodyPr>
                  <a:lstStyle/>
                  <a:p>
                    <a:pPr algn="l">
                      <a:defRPr sz="800" b="0" i="0" u="none" strike="noStrike" kern="1200" baseline="0">
                        <a:solidFill>
                          <a:schemeClr val="tx2">
                            <a:lumMod val="75000"/>
                          </a:schemeClr>
                        </a:solidFill>
                        <a:latin typeface="+mn-lt"/>
                        <a:ea typeface="+mn-ea"/>
                        <a:cs typeface="+mn-cs"/>
                      </a:defRPr>
                    </a:pPr>
                    <a:r>
                      <a:rPr lang="en-US" dirty="0"/>
                      <a:t>Geflügelzubehö;</a:t>
                    </a:r>
                    <a:r>
                      <a:rPr lang="en-US" baseline="0" dirty="0"/>
                      <a:t>960$</a:t>
                    </a:r>
                    <a:endParaRPr lang="en-US" dirty="0"/>
                  </a:p>
                </c:rich>
              </c:tx>
              <c:spPr>
                <a:noFill/>
                <a:ln>
                  <a:noFill/>
                </a:ln>
                <a:effectLst/>
              </c:spPr>
              <c:txPr>
                <a:bodyPr rot="0" spcFirstLastPara="1" vertOverflow="ellipsis" vert="horz" wrap="square" lIns="38100" tIns="19050" rIns="38100" bIns="19050" anchor="ctr" anchorCtr="0">
                  <a:noAutofit/>
                </a:bodyPr>
                <a:lstStyle/>
                <a:p>
                  <a:pPr algn="l">
                    <a:defRPr sz="800" b="0" i="0" u="none" strike="noStrike" kern="1200" baseline="0">
                      <a:solidFill>
                        <a:schemeClr val="tx2">
                          <a:lumMod val="75000"/>
                        </a:schemeClr>
                      </a:solidFill>
                      <a:latin typeface="+mn-lt"/>
                      <a:ea typeface="+mn-ea"/>
                      <a:cs typeface="+mn-cs"/>
                    </a:defRPr>
                  </a:pPr>
                  <a:endParaRPr lang="en-US"/>
                </a:p>
              </c:txPr>
              <c:dLblPos val="ctr"/>
              <c:showLegendKey val="0"/>
              <c:showVal val="1"/>
              <c:showCatName val="1"/>
              <c:showSerName val="0"/>
              <c:showPercent val="0"/>
              <c:showBubbleSize val="0"/>
              <c:extLst>
                <c:ext xmlns:c15="http://schemas.microsoft.com/office/drawing/2012/chart" uri="{CE6537A1-D6FC-4f65-9D91-7224C49458BB}">
                  <c15:layout>
                    <c:manualLayout>
                      <c:w val="0.16240395998384308"/>
                      <c:h val="0.10935880842131329"/>
                    </c:manualLayout>
                  </c15:layout>
                  <c15:showDataLabelsRange val="0"/>
                </c:ext>
                <c:ext xmlns:c16="http://schemas.microsoft.com/office/drawing/2014/chart" uri="{C3380CC4-5D6E-409C-BE32-E72D297353CC}">
                  <c16:uniqueId val="{00000006-9327-482A-93DA-E08C77DE04CD}"/>
                </c:ext>
              </c:extLst>
            </c:dLbl>
            <c:dLbl>
              <c:idx val="1"/>
              <c:layout>
                <c:manualLayout>
                  <c:x val="9.1387579159150481E-2"/>
                  <c:y val="-1.4696275998377624E-2"/>
                </c:manualLayout>
              </c:layout>
              <c:tx>
                <c:rich>
                  <a:bodyPr rot="0" spcFirstLastPara="1" vertOverflow="ellipsis" vert="horz" wrap="square" lIns="38100" tIns="19050" rIns="38100" bIns="19050" anchor="ctr" anchorCtr="0">
                    <a:noAutofit/>
                  </a:bodyPr>
                  <a:lstStyle/>
                  <a:p>
                    <a:pPr algn="l">
                      <a:defRPr sz="800" b="0" i="0" u="none" strike="noStrike" kern="1200" baseline="0">
                        <a:solidFill>
                          <a:schemeClr val="tx2">
                            <a:lumMod val="75000"/>
                          </a:schemeClr>
                        </a:solidFill>
                        <a:latin typeface="+mn-lt"/>
                        <a:ea typeface="+mn-ea"/>
                        <a:cs typeface="+mn-cs"/>
                      </a:defRPr>
                    </a:pPr>
                    <a:r>
                      <a:rPr lang="en-US" dirty="0" err="1"/>
                      <a:t>Rückstellung</a:t>
                    </a:r>
                    <a:r>
                      <a:rPr lang="en-US" baseline="0" dirty="0"/>
                      <a:t>; 2.103 $</a:t>
                    </a:r>
                    <a:endParaRPr lang="en-US" dirty="0"/>
                  </a:p>
                </c:rich>
              </c:tx>
              <c:spPr>
                <a:noFill/>
                <a:ln>
                  <a:noFill/>
                </a:ln>
                <a:effectLst/>
              </c:spPr>
              <c:txPr>
                <a:bodyPr rot="0" spcFirstLastPara="1" vertOverflow="ellipsis" vert="horz" wrap="square" lIns="38100" tIns="19050" rIns="38100" bIns="19050" anchor="ctr" anchorCtr="0">
                  <a:noAutofit/>
                </a:bodyPr>
                <a:lstStyle/>
                <a:p>
                  <a:pPr algn="l">
                    <a:defRPr sz="800" b="0" i="0" u="none" strike="noStrike" kern="1200" baseline="0">
                      <a:solidFill>
                        <a:schemeClr val="tx2">
                          <a:lumMod val="75000"/>
                        </a:schemeClr>
                      </a:solidFill>
                      <a:latin typeface="+mn-lt"/>
                      <a:ea typeface="+mn-ea"/>
                      <a:cs typeface="+mn-cs"/>
                    </a:defRPr>
                  </a:pPr>
                  <a:endParaRPr lang="en-US"/>
                </a:p>
              </c:txPr>
              <c:dLblPos val="ctr"/>
              <c:showLegendKey val="0"/>
              <c:showVal val="1"/>
              <c:showCatName val="1"/>
              <c:showSerName val="0"/>
              <c:showPercent val="0"/>
              <c:showBubbleSize val="0"/>
              <c:extLst>
                <c:ext xmlns:c15="http://schemas.microsoft.com/office/drawing/2012/chart" uri="{CE6537A1-D6FC-4f65-9D91-7224C49458BB}">
                  <c15:layout>
                    <c:manualLayout>
                      <c:w val="0.13830758182617761"/>
                      <c:h val="9.466253242293568E-2"/>
                    </c:manualLayout>
                  </c15:layout>
                  <c15:showDataLabelsRange val="0"/>
                </c:ext>
                <c:ext xmlns:c16="http://schemas.microsoft.com/office/drawing/2014/chart" uri="{C3380CC4-5D6E-409C-BE32-E72D297353CC}">
                  <c16:uniqueId val="{00000005-9327-482A-93DA-E08C77DE04CD}"/>
                </c:ext>
              </c:extLst>
            </c:dLbl>
            <c:dLbl>
              <c:idx val="2"/>
              <c:layout>
                <c:manualLayout>
                  <c:x val="8.8048806065028698E-2"/>
                  <c:y val="-7.2114452745976028E-3"/>
                </c:manualLayout>
              </c:layout>
              <c:tx>
                <c:rich>
                  <a:bodyPr/>
                  <a:lstStyle/>
                  <a:p>
                    <a:r>
                      <a:rPr lang="en-US" dirty="0" err="1"/>
                      <a:t>Verpackung</a:t>
                    </a:r>
                    <a:r>
                      <a:rPr lang="en-US" dirty="0"/>
                      <a:t> &amp; Logistik</a:t>
                    </a:r>
                    <a:r>
                      <a:rPr lang="en-US" baseline="0" dirty="0"/>
                      <a:t>; </a:t>
                    </a:r>
                  </a:p>
                  <a:p>
                    <a:r>
                      <a:rPr lang="en-US" dirty="0"/>
                      <a:t>2.116</a:t>
                    </a:r>
                    <a:r>
                      <a:rPr lang="en-US" baseline="0" dirty="0"/>
                      <a:t> $</a:t>
                    </a:r>
                    <a:endParaRPr lang="en-US" dirty="0"/>
                  </a:p>
                </c:rich>
              </c:tx>
              <c:dLblPos val="ctr"/>
              <c:showLegendKey val="0"/>
              <c:showVal val="1"/>
              <c:showCatName val="1"/>
              <c:showSerName val="0"/>
              <c:showPercent val="0"/>
              <c:showBubbleSize val="0"/>
              <c:extLst>
                <c:ext xmlns:c15="http://schemas.microsoft.com/office/drawing/2012/chart" uri="{CE6537A1-D6FC-4f65-9D91-7224C49458BB}">
                  <c15:layout>
                    <c:manualLayout>
                      <c:w val="0.50233825012832878"/>
                      <c:h val="8.2776774560861952E-2"/>
                    </c:manualLayout>
                  </c15:layout>
                  <c15:showDataLabelsRange val="0"/>
                </c:ext>
                <c:ext xmlns:c16="http://schemas.microsoft.com/office/drawing/2014/chart" uri="{C3380CC4-5D6E-409C-BE32-E72D297353CC}">
                  <c16:uniqueId val="{00000000-9327-482A-93DA-E08C77DE04CD}"/>
                </c:ext>
              </c:extLst>
            </c:dLbl>
            <c:dLbl>
              <c:idx val="3"/>
              <c:layout>
                <c:manualLayout>
                  <c:x val="0.2420083005754147"/>
                  <c:y val="-3.4930206339218524E-17"/>
                </c:manualLayout>
              </c:layout>
              <c:tx>
                <c:rich>
                  <a:bodyPr/>
                  <a:lstStyle/>
                  <a:p>
                    <a:r>
                      <a:rPr lang="en-US" dirty="0" err="1"/>
                      <a:t>Arbeitskosten</a:t>
                    </a:r>
                    <a:r>
                      <a:rPr lang="en-US" baseline="0" dirty="0"/>
                      <a:t>; </a:t>
                    </a:r>
                  </a:p>
                  <a:p>
                    <a:r>
                      <a:rPr lang="en-US" baseline="0" dirty="0"/>
                      <a:t>8.760 $</a:t>
                    </a:r>
                    <a:endParaRPr lang="en-US" dirty="0"/>
                  </a:p>
                </c:rich>
              </c:tx>
              <c:dLblPos val="ctr"/>
              <c:showLegendKey val="0"/>
              <c:showVal val="1"/>
              <c:showCatName val="1"/>
              <c:showSerName val="0"/>
              <c:showPercent val="0"/>
              <c:showBubbleSize val="0"/>
              <c:extLst>
                <c:ext xmlns:c15="http://schemas.microsoft.com/office/drawing/2012/chart" uri="{CE6537A1-D6FC-4f65-9D91-7224C49458BB}">
                  <c15:layout>
                    <c:manualLayout>
                      <c:w val="0.23236728898514153"/>
                      <c:h val="9.5150981247588362E-2"/>
                    </c:manualLayout>
                  </c15:layout>
                  <c15:showDataLabelsRange val="0"/>
                </c:ext>
                <c:ext xmlns:c16="http://schemas.microsoft.com/office/drawing/2014/chart" uri="{C3380CC4-5D6E-409C-BE32-E72D297353CC}">
                  <c16:uniqueId val="{00000001-9327-482A-93DA-E08C77DE04CD}"/>
                </c:ext>
              </c:extLst>
            </c:dLbl>
            <c:dLbl>
              <c:idx val="4"/>
              <c:layout>
                <c:manualLayout>
                  <c:x val="0.41138857018562425"/>
                  <c:y val="-7.34813799918883E-3"/>
                </c:manualLayout>
              </c:layout>
              <c:tx>
                <c:rich>
                  <a:bodyPr rot="0" spcFirstLastPara="1" vertOverflow="ellipsis" vert="horz" wrap="square" lIns="38100" tIns="19050" rIns="38100" bIns="19050" anchor="ctr" anchorCtr="0">
                    <a:noAutofit/>
                  </a:bodyPr>
                  <a:lstStyle/>
                  <a:p>
                    <a:pPr algn="l">
                      <a:defRPr sz="800" b="0" i="0" u="none" strike="noStrike" kern="1200" baseline="0">
                        <a:solidFill>
                          <a:schemeClr val="tx2">
                            <a:lumMod val="75000"/>
                          </a:schemeClr>
                        </a:solidFill>
                        <a:latin typeface="+mn-lt"/>
                        <a:ea typeface="+mn-ea"/>
                        <a:cs typeface="+mn-cs"/>
                      </a:defRPr>
                    </a:pPr>
                    <a:r>
                      <a:rPr lang="en-US" baseline="0" dirty="0"/>
                      <a:t>Futter; 30.222 $</a:t>
                    </a:r>
                    <a:endParaRPr lang="en-US" dirty="0"/>
                  </a:p>
                </c:rich>
              </c:tx>
              <c:spPr>
                <a:noFill/>
                <a:ln>
                  <a:noFill/>
                </a:ln>
                <a:effectLst/>
              </c:spPr>
              <c:txPr>
                <a:bodyPr rot="0" spcFirstLastPara="1" vertOverflow="ellipsis" vert="horz" wrap="square" lIns="38100" tIns="19050" rIns="38100" bIns="19050" anchor="ctr" anchorCtr="0">
                  <a:noAutofit/>
                </a:bodyPr>
                <a:lstStyle/>
                <a:p>
                  <a:pPr algn="l">
                    <a:defRPr sz="800" b="0" i="0" u="none" strike="noStrike" kern="1200" baseline="0">
                      <a:solidFill>
                        <a:schemeClr val="tx2">
                          <a:lumMod val="75000"/>
                        </a:schemeClr>
                      </a:solidFill>
                      <a:latin typeface="+mn-lt"/>
                      <a:ea typeface="+mn-ea"/>
                      <a:cs typeface="+mn-cs"/>
                    </a:defRPr>
                  </a:pPr>
                  <a:endParaRPr lang="en-US"/>
                </a:p>
              </c:txPr>
              <c:dLblPos val="ctr"/>
              <c:showLegendKey val="0"/>
              <c:showVal val="1"/>
              <c:showCatName val="1"/>
              <c:showSerName val="0"/>
              <c:showPercent val="0"/>
              <c:showBubbleSize val="0"/>
              <c:extLst>
                <c:ext xmlns:c15="http://schemas.microsoft.com/office/drawing/2012/chart" uri="{CE6537A1-D6FC-4f65-9D91-7224C49458BB}">
                  <c15:layout>
                    <c:manualLayout>
                      <c:w val="0.1172537344755885"/>
                      <c:h val="0.10568473942171888"/>
                    </c:manualLayout>
                  </c15:layout>
                  <c15:showDataLabelsRange val="0"/>
                </c:ext>
                <c:ext xmlns:c16="http://schemas.microsoft.com/office/drawing/2014/chart" uri="{C3380CC4-5D6E-409C-BE32-E72D297353CC}">
                  <c16:uniqueId val="{00000002-9327-482A-93DA-E08C77DE04CD}"/>
                </c:ext>
              </c:extLst>
            </c:dLbl>
            <c:spPr>
              <a:noFill/>
              <a:ln>
                <a:noFill/>
              </a:ln>
              <a:effectLst/>
            </c:spPr>
            <c:txPr>
              <a:bodyPr rot="0" spcFirstLastPara="1" vertOverflow="ellipsis" vert="horz" wrap="square" lIns="38100" tIns="19050" rIns="38100" bIns="19050" anchor="ctr" anchorCtr="0">
                <a:spAutoFit/>
              </a:bodyPr>
              <a:lstStyle/>
              <a:p>
                <a:pPr algn="l">
                  <a:defRPr sz="800" b="0" i="0" u="none" strike="noStrike" kern="1200" baseline="0">
                    <a:solidFill>
                      <a:schemeClr val="tx2">
                        <a:lumMod val="75000"/>
                      </a:schemeClr>
                    </a:solidFill>
                    <a:latin typeface="+mn-lt"/>
                    <a:ea typeface="+mn-ea"/>
                    <a:cs typeface="+mn-cs"/>
                  </a:defRPr>
                </a:pPr>
                <a:endParaRPr lang="LID4096"/>
              </a:p>
            </c:txPr>
            <c:dLblPos val="inEnd"/>
            <c:showLegendKey val="0"/>
            <c:showVal val="1"/>
            <c:showCatName val="1"/>
            <c:showSerName val="0"/>
            <c:showPercent val="0"/>
            <c:showBubbleSize val="0"/>
            <c:showLeaderLines val="0"/>
            <c:extLst>
              <c:ext xmlns:c15="http://schemas.microsoft.com/office/drawing/2012/chart" uri="{CE6537A1-D6FC-4f65-9D91-7224C49458BB}">
                <c15:showLeaderLines val="0"/>
              </c:ext>
            </c:extLst>
          </c:dLbls>
          <c:cat>
            <c:strRef>
              <c:f>'CPF SRL OPEX'!$E$13:$E$17</c:f>
              <c:strCache>
                <c:ptCount val="5"/>
                <c:pt idx="0">
                  <c:v>Poultry Inputs</c:v>
                </c:pt>
                <c:pt idx="1">
                  <c:v>Contingency</c:v>
                </c:pt>
                <c:pt idx="2">
                  <c:v>Packaging &amp; Logistics</c:v>
                </c:pt>
                <c:pt idx="3">
                  <c:v>Labor &amp; Management</c:v>
                </c:pt>
                <c:pt idx="4">
                  <c:v>Feed</c:v>
                </c:pt>
              </c:strCache>
            </c:strRef>
          </c:cat>
          <c:val>
            <c:numRef>
              <c:f>'CPF SRL OPEX'!$F$13:$F$17</c:f>
              <c:numCache>
                <c:formatCode>"$"#,##0</c:formatCode>
                <c:ptCount val="5"/>
                <c:pt idx="0">
                  <c:v>960</c:v>
                </c:pt>
                <c:pt idx="1">
                  <c:v>2103</c:v>
                </c:pt>
                <c:pt idx="2">
                  <c:v>2116</c:v>
                </c:pt>
                <c:pt idx="3">
                  <c:v>8760</c:v>
                </c:pt>
                <c:pt idx="4">
                  <c:v>30222</c:v>
                </c:pt>
              </c:numCache>
            </c:numRef>
          </c:val>
          <c:extLst>
            <c:ext xmlns:c16="http://schemas.microsoft.com/office/drawing/2014/chart" uri="{C3380CC4-5D6E-409C-BE32-E72D297353CC}">
              <c16:uniqueId val="{00000003-9327-482A-93DA-E08C77DE04CD}"/>
            </c:ext>
          </c:extLst>
        </c:ser>
        <c:dLbls>
          <c:showLegendKey val="0"/>
          <c:showVal val="0"/>
          <c:showCatName val="0"/>
          <c:showSerName val="0"/>
          <c:showPercent val="0"/>
          <c:showBubbleSize val="0"/>
        </c:dLbls>
        <c:gapWidth val="9"/>
        <c:overlap val="100"/>
        <c:axId val="819212928"/>
        <c:axId val="819213408"/>
      </c:barChart>
      <c:catAx>
        <c:axId val="819212928"/>
        <c:scaling>
          <c:orientation val="minMax"/>
        </c:scaling>
        <c:delete val="1"/>
        <c:axPos val="l"/>
        <c:title>
          <c:tx>
            <c:rich>
              <a:bodyPr rot="-5400000" spcFirstLastPara="1" vertOverflow="ellipsis" vert="horz" wrap="square" anchor="ctr" anchorCtr="1"/>
              <a:lstStyle/>
              <a:p>
                <a:pPr>
                  <a:defRPr sz="900" b="1" i="0" u="none" strike="noStrike" kern="1200" baseline="0">
                    <a:solidFill>
                      <a:srgbClr val="121610"/>
                    </a:solidFill>
                    <a:latin typeface="+mn-lt"/>
                    <a:ea typeface="+mn-ea"/>
                    <a:cs typeface="+mn-cs"/>
                  </a:defRPr>
                </a:pPr>
                <a:r>
                  <a:rPr lang="en-US" sz="900" b="1" dirty="0" err="1">
                    <a:solidFill>
                      <a:srgbClr val="121610"/>
                    </a:solidFill>
                  </a:rPr>
                  <a:t>Kostenkategorien</a:t>
                </a:r>
                <a:r>
                  <a:rPr lang="en-US" sz="900" b="1" dirty="0">
                    <a:solidFill>
                      <a:srgbClr val="121610"/>
                    </a:solidFill>
                  </a:rPr>
                  <a:t> </a:t>
                </a:r>
              </a:p>
            </c:rich>
          </c:tx>
          <c:overlay val="0"/>
          <c:spPr>
            <a:noFill/>
            <a:ln>
              <a:noFill/>
            </a:ln>
            <a:effectLst/>
          </c:spPr>
          <c:txPr>
            <a:bodyPr rot="-5400000" spcFirstLastPara="1" vertOverflow="ellipsis" vert="horz" wrap="square" anchor="ctr" anchorCtr="1"/>
            <a:lstStyle/>
            <a:p>
              <a:pPr>
                <a:defRPr sz="900" b="1" i="0" u="none" strike="noStrike" kern="1200" baseline="0">
                  <a:solidFill>
                    <a:srgbClr val="121610"/>
                  </a:solidFill>
                  <a:latin typeface="+mn-lt"/>
                  <a:ea typeface="+mn-ea"/>
                  <a:cs typeface="+mn-cs"/>
                </a:defRPr>
              </a:pPr>
              <a:endParaRPr lang="LID4096"/>
            </a:p>
          </c:txPr>
        </c:title>
        <c:numFmt formatCode="General" sourceLinked="1"/>
        <c:majorTickMark val="out"/>
        <c:minorTickMark val="none"/>
        <c:tickLblPos val="nextTo"/>
        <c:crossAx val="819213408"/>
        <c:crosses val="autoZero"/>
        <c:auto val="1"/>
        <c:lblAlgn val="ctr"/>
        <c:lblOffset val="100"/>
        <c:noMultiLvlLbl val="0"/>
      </c:catAx>
      <c:valAx>
        <c:axId val="819213408"/>
        <c:scaling>
          <c:orientation val="minMax"/>
        </c:scaling>
        <c:delete val="0"/>
        <c:axPos val="b"/>
        <c:title>
          <c:tx>
            <c:rich>
              <a:bodyPr rot="0" spcFirstLastPara="1" vertOverflow="ellipsis" vert="horz" wrap="square" anchor="ctr" anchorCtr="1"/>
              <a:lstStyle/>
              <a:p>
                <a:pPr>
                  <a:defRPr sz="900" b="1" i="0" u="none" strike="noStrike" kern="1200" baseline="0">
                    <a:solidFill>
                      <a:srgbClr val="121610"/>
                    </a:solidFill>
                    <a:latin typeface="+mn-lt"/>
                    <a:ea typeface="+mn-ea"/>
                    <a:cs typeface="+mn-cs"/>
                  </a:defRPr>
                </a:pPr>
                <a:r>
                  <a:rPr lang="en-US" sz="900" b="1" dirty="0">
                    <a:solidFill>
                      <a:srgbClr val="121610"/>
                    </a:solidFill>
                  </a:rPr>
                  <a:t>Kosten  in $</a:t>
                </a:r>
              </a:p>
            </c:rich>
          </c:tx>
          <c:overlay val="0"/>
          <c:spPr>
            <a:noFill/>
            <a:ln>
              <a:noFill/>
            </a:ln>
            <a:effectLst/>
          </c:spPr>
          <c:txPr>
            <a:bodyPr rot="0" spcFirstLastPara="1" vertOverflow="ellipsis" vert="horz" wrap="square" anchor="ctr" anchorCtr="1"/>
            <a:lstStyle/>
            <a:p>
              <a:pPr>
                <a:defRPr sz="900" b="1" i="0" u="none" strike="noStrike" kern="1200" baseline="0">
                  <a:solidFill>
                    <a:srgbClr val="121610"/>
                  </a:solidFill>
                  <a:latin typeface="+mn-lt"/>
                  <a:ea typeface="+mn-ea"/>
                  <a:cs typeface="+mn-cs"/>
                </a:defRPr>
              </a:pPr>
              <a:endParaRPr lang="LID4096"/>
            </a:p>
          </c:txPr>
        </c:title>
        <c:numFmt formatCode="#,##0" sourceLinked="0"/>
        <c:majorTickMark val="out"/>
        <c:minorTickMark val="none"/>
        <c:tickLblPos val="nextTo"/>
        <c:spPr>
          <a:noFill/>
          <a:ln>
            <a:solidFill>
              <a:srgbClr val="121610"/>
            </a:solidFill>
          </a:ln>
          <a:effectLst/>
        </c:spPr>
        <c:txPr>
          <a:bodyPr rot="-60000000" spcFirstLastPara="1" vertOverflow="ellipsis" vert="horz" wrap="square" anchor="ctr" anchorCtr="1"/>
          <a:lstStyle/>
          <a:p>
            <a:pPr>
              <a:defRPr sz="800" b="0" i="0" u="none" strike="noStrike" kern="1200" baseline="0">
                <a:solidFill>
                  <a:srgbClr val="121610"/>
                </a:solidFill>
                <a:latin typeface="+mn-lt"/>
                <a:ea typeface="+mn-ea"/>
                <a:cs typeface="+mn-cs"/>
              </a:defRPr>
            </a:pPr>
            <a:endParaRPr lang="LID4096"/>
          </a:p>
        </c:txPr>
        <c:crossAx val="8192129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ID4096"/>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00503320894638"/>
          <c:y val="2.7916795189428797E-2"/>
          <c:w val="0.57158962680578351"/>
          <c:h val="0.70335154907231923"/>
        </c:manualLayout>
      </c:layout>
      <c:doughnutChart>
        <c:varyColors val="1"/>
        <c:ser>
          <c:idx val="0"/>
          <c:order val="0"/>
          <c:dPt>
            <c:idx val="0"/>
            <c:bubble3D val="0"/>
            <c:spPr>
              <a:solidFill>
                <a:srgbClr val="D3FFD3"/>
              </a:solidFill>
              <a:ln w="19050">
                <a:solidFill>
                  <a:schemeClr val="lt1"/>
                </a:solidFill>
              </a:ln>
              <a:effectLst/>
            </c:spPr>
            <c:extLst>
              <c:ext xmlns:c16="http://schemas.microsoft.com/office/drawing/2014/chart" uri="{C3380CC4-5D6E-409C-BE32-E72D297353CC}">
                <c16:uniqueId val="{00000001-B446-4760-ACBF-C554B22FF4BF}"/>
              </c:ext>
            </c:extLst>
          </c:dPt>
          <c:dPt>
            <c:idx val="1"/>
            <c:bubble3D val="0"/>
            <c:spPr>
              <a:solidFill>
                <a:srgbClr val="90FF90"/>
              </a:solidFill>
              <a:ln w="19050">
                <a:solidFill>
                  <a:schemeClr val="lt1"/>
                </a:solidFill>
              </a:ln>
              <a:effectLst/>
            </c:spPr>
            <c:extLst>
              <c:ext xmlns:c16="http://schemas.microsoft.com/office/drawing/2014/chart" uri="{C3380CC4-5D6E-409C-BE32-E72D297353CC}">
                <c16:uniqueId val="{00000003-B446-4760-ACBF-C554B22FF4BF}"/>
              </c:ext>
            </c:extLst>
          </c:dPt>
          <c:dPt>
            <c:idx val="2"/>
            <c:bubble3D val="0"/>
            <c:spPr>
              <a:solidFill>
                <a:srgbClr val="4BFF4B"/>
              </a:solidFill>
              <a:ln w="19050">
                <a:solidFill>
                  <a:schemeClr val="lt1"/>
                </a:solidFill>
              </a:ln>
              <a:effectLst/>
            </c:spPr>
            <c:extLst>
              <c:ext xmlns:c16="http://schemas.microsoft.com/office/drawing/2014/chart" uri="{C3380CC4-5D6E-409C-BE32-E72D297353CC}">
                <c16:uniqueId val="{00000005-B446-4760-ACBF-C554B22FF4BF}"/>
              </c:ext>
            </c:extLst>
          </c:dPt>
          <c:dPt>
            <c:idx val="3"/>
            <c:bubble3D val="0"/>
            <c:spPr>
              <a:solidFill>
                <a:srgbClr val="00B800"/>
              </a:solidFill>
              <a:ln w="19050">
                <a:solidFill>
                  <a:schemeClr val="lt1"/>
                </a:solidFill>
              </a:ln>
              <a:effectLst/>
            </c:spPr>
            <c:extLst>
              <c:ext xmlns:c16="http://schemas.microsoft.com/office/drawing/2014/chart" uri="{C3380CC4-5D6E-409C-BE32-E72D297353CC}">
                <c16:uniqueId val="{00000007-B446-4760-ACBF-C554B22FF4BF}"/>
              </c:ext>
            </c:extLst>
          </c:dPt>
          <c:dPt>
            <c:idx val="4"/>
            <c:bubble3D val="0"/>
            <c:spPr>
              <a:solidFill>
                <a:srgbClr val="007800"/>
              </a:solidFill>
              <a:ln w="19050">
                <a:solidFill>
                  <a:schemeClr val="lt1"/>
                </a:solidFill>
              </a:ln>
              <a:effectLst/>
            </c:spPr>
            <c:extLst>
              <c:ext xmlns:c16="http://schemas.microsoft.com/office/drawing/2014/chart" uri="{C3380CC4-5D6E-409C-BE32-E72D297353CC}">
                <c16:uniqueId val="{00000009-B446-4760-ACBF-C554B22FF4BF}"/>
              </c:ext>
            </c:extLst>
          </c:dPt>
          <c:dLbls>
            <c:dLbl>
              <c:idx val="0"/>
              <c:layout>
                <c:manualLayout>
                  <c:x val="6.4977640273039114E-3"/>
                  <c:y val="-2.3986854448270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446-4760-ACBF-C554B22FF4BF}"/>
                </c:ext>
              </c:extLst>
            </c:dLbl>
            <c:dLbl>
              <c:idx val="1"/>
              <c:layout>
                <c:manualLayout>
                  <c:x val="0"/>
                  <c:y val="-7.99561814942364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446-4760-ACBF-C554B22FF4BF}"/>
                </c:ext>
              </c:extLst>
            </c:dLbl>
            <c:dLbl>
              <c:idx val="2"/>
              <c:layout>
                <c:manualLayout>
                  <c:x val="0"/>
                  <c:y val="1.59912362988472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446-4760-ACBF-C554B22FF4BF}"/>
                </c:ext>
              </c:extLst>
            </c:dLbl>
            <c:dLbl>
              <c:idx val="3"/>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LID4096"/>
                </a:p>
              </c:txPr>
              <c:showLegendKey val="0"/>
              <c:showVal val="1"/>
              <c:showCatName val="0"/>
              <c:showSerName val="0"/>
              <c:showPercent val="0"/>
              <c:showBubbleSize val="0"/>
              <c:extLst>
                <c:ext xmlns:c16="http://schemas.microsoft.com/office/drawing/2014/chart" uri="{C3380CC4-5D6E-409C-BE32-E72D297353CC}">
                  <c16:uniqueId val="{00000007-B446-4760-ACBF-C554B22FF4BF}"/>
                </c:ext>
              </c:extLst>
            </c:dLbl>
            <c:dLbl>
              <c:idx val="4"/>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LID4096"/>
                </a:p>
              </c:txPr>
              <c:showLegendKey val="0"/>
              <c:showVal val="1"/>
              <c:showCatName val="0"/>
              <c:showSerName val="0"/>
              <c:showPercent val="0"/>
              <c:showBubbleSize val="0"/>
              <c:extLst>
                <c:ext xmlns:c16="http://schemas.microsoft.com/office/drawing/2014/chart" uri="{C3380CC4-5D6E-409C-BE32-E72D297353CC}">
                  <c16:uniqueId val="{00000009-B446-4760-ACBF-C554B22FF4B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121610"/>
                    </a:solidFill>
                    <a:latin typeface="+mn-lt"/>
                    <a:ea typeface="+mn-ea"/>
                    <a:cs typeface="+mn-cs"/>
                  </a:defRPr>
                </a:pPr>
                <a:endParaRPr lang="LID4096"/>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'CPF SRL OPEX'!$E$13:$E$17</c:f>
              <c:strCache>
                <c:ptCount val="5"/>
                <c:pt idx="0">
                  <c:v>Poultry Inputs </c:v>
                </c:pt>
                <c:pt idx="1">
                  <c:v>Contingency </c:v>
                </c:pt>
                <c:pt idx="2">
                  <c:v>Packaging &amp; Logistics </c:v>
                </c:pt>
                <c:pt idx="3">
                  <c:v>Labor &amp; Management</c:v>
                </c:pt>
                <c:pt idx="4">
                  <c:v>Feed</c:v>
                </c:pt>
              </c:strCache>
            </c:strRef>
          </c:cat>
          <c:val>
            <c:numRef>
              <c:f>'CPF SRL OPEX'!$G$13:$G$17</c:f>
              <c:numCache>
                <c:formatCode>0%</c:formatCode>
                <c:ptCount val="5"/>
                <c:pt idx="0">
                  <c:v>2.1738638164896629E-2</c:v>
                </c:pt>
                <c:pt idx="1">
                  <c:v>4.7621204229976677E-2</c:v>
                </c:pt>
                <c:pt idx="2">
                  <c:v>4.7915581621792984E-2</c:v>
                </c:pt>
                <c:pt idx="3">
                  <c:v>0.19836507325468172</c:v>
                </c:pt>
                <c:pt idx="4">
                  <c:v>0.68435950272865198</c:v>
                </c:pt>
              </c:numCache>
            </c:numRef>
          </c:val>
          <c:extLst>
            <c:ext xmlns:c16="http://schemas.microsoft.com/office/drawing/2014/chart" uri="{C3380CC4-5D6E-409C-BE32-E72D297353CC}">
              <c16:uniqueId val="{0000000A-B446-4760-ACBF-C554B22FF4BF}"/>
            </c:ext>
          </c:extLst>
        </c:ser>
        <c:dLbls>
          <c:showLegendKey val="0"/>
          <c:showVal val="0"/>
          <c:showCatName val="0"/>
          <c:showSerName val="0"/>
          <c:showPercent val="0"/>
          <c:showBubbleSize val="0"/>
          <c:showLeaderLines val="1"/>
        </c:dLbls>
        <c:firstSliceAng val="0"/>
        <c:holeSize val="47"/>
      </c:doughnutChart>
      <c:spPr>
        <a:noFill/>
        <a:ln>
          <a:noFill/>
        </a:ln>
        <a:effectLst/>
      </c:spPr>
    </c:plotArea>
    <c:legend>
      <c:legendPos val="b"/>
      <c:layout>
        <c:manualLayout>
          <c:xMode val="edge"/>
          <c:yMode val="edge"/>
          <c:x val="0.37211799223184638"/>
          <c:y val="0.79960840358354801"/>
          <c:w val="0.43770115248333546"/>
          <c:h val="0.17640474196818121"/>
        </c:manualLayout>
      </c:layout>
      <c:overlay val="0"/>
      <c:spPr>
        <a:noFill/>
        <a:ln>
          <a:noFill/>
        </a:ln>
        <a:effectLst/>
      </c:spPr>
      <c:txPr>
        <a:bodyPr rot="0" spcFirstLastPara="1" vertOverflow="ellipsis" vert="horz" wrap="square" anchor="ctr" anchorCtr="1"/>
        <a:lstStyle/>
        <a:p>
          <a:pPr>
            <a:defRPr sz="800" b="0" i="0" u="none" strike="noStrike" kern="1200" baseline="0">
              <a:solidFill>
                <a:srgbClr val="121610"/>
              </a:solidFill>
              <a:latin typeface="+mn-lt"/>
              <a:ea typeface="+mn-ea"/>
              <a:cs typeface="+mn-cs"/>
            </a:defRPr>
          </a:pPr>
          <a:endParaRPr lang="LID4096"/>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ID4096"/>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stacked"/>
        <c:varyColors val="0"/>
        <c:ser>
          <c:idx val="0"/>
          <c:order val="0"/>
          <c:tx>
            <c:strRef>
              <c:f>'CPF LBR Waterfall - Revenue'!$G$13</c:f>
              <c:strCache>
                <c:ptCount val="1"/>
                <c:pt idx="0">
                  <c:v>Hidden bars</c:v>
                </c:pt>
              </c:strCache>
            </c:strRef>
          </c:tx>
          <c:spPr>
            <a:noFill/>
            <a:ln>
              <a:noFill/>
            </a:ln>
            <a:effectLst/>
          </c:spPr>
          <c:invertIfNegative val="0"/>
          <c:cat>
            <c:strRef>
              <c:f>'CPF LBR Waterfall - Revenue'!$B$15:$B$17</c:f>
              <c:strCache>
                <c:ptCount val="3"/>
                <c:pt idx="0">
                  <c:v>Revenue 
(Egg &amp; Chick Sales)</c:v>
                </c:pt>
                <c:pt idx="1">
                  <c:v>Operating Cost
Annual</c:v>
                </c:pt>
                <c:pt idx="2">
                  <c:v>Net Surplus</c:v>
                </c:pt>
              </c:strCache>
            </c:strRef>
          </c:cat>
          <c:val>
            <c:numRef>
              <c:f>'CPF LBR Waterfall - Revenue'!$G$15:$G$17</c:f>
              <c:numCache>
                <c:formatCode>General</c:formatCode>
                <c:ptCount val="3"/>
                <c:pt idx="0">
                  <c:v>0</c:v>
                </c:pt>
                <c:pt idx="1">
                  <c:v>3165</c:v>
                </c:pt>
                <c:pt idx="2">
                  <c:v>0</c:v>
                </c:pt>
              </c:numCache>
            </c:numRef>
          </c:val>
          <c:extLst>
            <c:ext xmlns:c16="http://schemas.microsoft.com/office/drawing/2014/chart" uri="{C3380CC4-5D6E-409C-BE32-E72D297353CC}">
              <c16:uniqueId val="{00000000-9A90-45E5-A5F3-C66BCCBD3DA1}"/>
            </c:ext>
          </c:extLst>
        </c:ser>
        <c:ser>
          <c:idx val="1"/>
          <c:order val="1"/>
          <c:tx>
            <c:strRef>
              <c:f>'CPF LBR Waterfall - Revenue'!$F$13</c:f>
              <c:strCache>
                <c:ptCount val="1"/>
                <c:pt idx="0">
                  <c:v>Bars you see</c:v>
                </c:pt>
              </c:strCache>
            </c:strRef>
          </c:tx>
          <c:spPr>
            <a:solidFill>
              <a:srgbClr val="007800"/>
            </a:solidFill>
            <a:ln w="9525" cap="rnd">
              <a:noFill/>
            </a:ln>
            <a:effectLst>
              <a:glow>
                <a:schemeClr val="accent1">
                  <a:alpha val="40000"/>
                </a:schemeClr>
              </a:glow>
            </a:effectLst>
          </c:spPr>
          <c:invertIfNegative val="0"/>
          <c:dPt>
            <c:idx val="1"/>
            <c:invertIfNegative val="0"/>
            <c:bubble3D val="0"/>
            <c:spPr>
              <a:solidFill>
                <a:srgbClr val="90FF90"/>
              </a:solidFill>
              <a:ln w="9525" cap="rnd">
                <a:noFill/>
              </a:ln>
              <a:effectLst>
                <a:glow>
                  <a:schemeClr val="accent1">
                    <a:alpha val="40000"/>
                  </a:schemeClr>
                </a:glow>
              </a:effectLst>
            </c:spPr>
            <c:extLst>
              <c:ext xmlns:c16="http://schemas.microsoft.com/office/drawing/2014/chart" uri="{C3380CC4-5D6E-409C-BE32-E72D297353CC}">
                <c16:uniqueId val="{00000001-9A90-45E5-A5F3-C66BCCBD3DA1}"/>
              </c:ext>
            </c:extLst>
          </c:dPt>
          <c:dPt>
            <c:idx val="2"/>
            <c:invertIfNegative val="0"/>
            <c:bubble3D val="0"/>
            <c:spPr>
              <a:solidFill>
                <a:srgbClr val="00D200"/>
              </a:solidFill>
              <a:ln w="9525" cap="rnd">
                <a:noFill/>
              </a:ln>
              <a:effectLst>
                <a:glow>
                  <a:schemeClr val="accent1">
                    <a:alpha val="40000"/>
                  </a:schemeClr>
                </a:glow>
              </a:effectLst>
            </c:spPr>
            <c:extLst>
              <c:ext xmlns:c16="http://schemas.microsoft.com/office/drawing/2014/chart" uri="{C3380CC4-5D6E-409C-BE32-E72D297353CC}">
                <c16:uniqueId val="{00000002-9A90-45E5-A5F3-C66BCCBD3DA1}"/>
              </c:ext>
            </c:extLst>
          </c:dPt>
          <c:dLbls>
            <c:dLbl>
              <c:idx val="0"/>
              <c:layout>
                <c:manualLayout>
                  <c:x val="-8.0980384890578985E-3"/>
                  <c:y val="-0.3851352171853939"/>
                </c:manualLayout>
              </c:layout>
              <c:tx>
                <c:rich>
                  <a:bodyPr/>
                  <a:lstStyle/>
                  <a:p>
                    <a:r>
                      <a:rPr lang="en-US" dirty="0"/>
                      <a:t>47.326 $</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A90-45E5-A5F3-C66BCCBD3DA1}"/>
                </c:ext>
              </c:extLst>
            </c:dLbl>
            <c:dLbl>
              <c:idx val="1"/>
              <c:layout>
                <c:manualLayout>
                  <c:x val="0"/>
                  <c:y val="-0.36041633778187965"/>
                </c:manualLayout>
              </c:layout>
              <c:tx>
                <c:rich>
                  <a:bodyPr/>
                  <a:lstStyle/>
                  <a:p>
                    <a:r>
                      <a:rPr lang="en-US" dirty="0"/>
                      <a:t>44.161 $</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A90-45E5-A5F3-C66BCCBD3DA1}"/>
                </c:ext>
              </c:extLst>
            </c:dLbl>
            <c:dLbl>
              <c:idx val="2"/>
              <c:layout>
                <c:manualLayout>
                  <c:x val="-2.4135240967576993E-3"/>
                  <c:y val="-4.6976283865013541E-2"/>
                </c:manualLayout>
              </c:layout>
              <c:tx>
                <c:rich>
                  <a:bodyPr vertOverflow="overflow" horzOverflow="overflow" wrap="square" lIns="38100" tIns="19050" rIns="38100" bIns="19050" anchor="t" anchorCtr="0">
                    <a:spAutoFit/>
                  </a:bodyPr>
                  <a:lstStyle/>
                  <a:p>
                    <a:pPr>
                      <a:defRPr sz="800" b="1">
                        <a:ln>
                          <a:noFill/>
                        </a:ln>
                        <a:solidFill>
                          <a:schemeClr val="tx2">
                            <a:lumMod val="75000"/>
                          </a:schemeClr>
                        </a:solidFill>
                      </a:defRPr>
                    </a:pPr>
                    <a:r>
                      <a:rPr lang="en-US" dirty="0"/>
                      <a:t>3.165 $</a:t>
                    </a:r>
                  </a:p>
                </c:rich>
              </c:tx>
              <c:numFmt formatCode="&quot;$&quot;#,##0"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2-9A90-45E5-A5F3-C66BCCBD3DA1}"/>
                </c:ext>
              </c:extLst>
            </c:dLbl>
            <c:numFmt formatCode="&quot;$&quot;#,##0" sourceLinked="0"/>
            <c:spPr>
              <a:noFill/>
              <a:ln>
                <a:noFill/>
              </a:ln>
              <a:effectLst/>
            </c:spPr>
            <c:txPr>
              <a:bodyPr vertOverflow="overflow" horzOverflow="overflow" wrap="square" lIns="38100" tIns="19050" rIns="38100" bIns="19050" anchor="t" anchorCtr="0">
                <a:spAutoFit/>
              </a:bodyPr>
              <a:lstStyle/>
              <a:p>
                <a:pPr>
                  <a:defRPr sz="800">
                    <a:ln>
                      <a:noFill/>
                    </a:ln>
                    <a:solidFill>
                      <a:schemeClr val="tx2">
                        <a:lumMod val="75000"/>
                      </a:schemeClr>
                    </a:solidFill>
                  </a:defRPr>
                </a:pPr>
                <a:endParaRPr lang="LID4096"/>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'CPF LBR Waterfall - Revenue'!$B$15:$B$17</c:f>
              <c:strCache>
                <c:ptCount val="3"/>
                <c:pt idx="0">
                  <c:v>Revenue 
(Egg &amp; Chick Sales)</c:v>
                </c:pt>
                <c:pt idx="1">
                  <c:v>Operating Cost
Annual</c:v>
                </c:pt>
                <c:pt idx="2">
                  <c:v>Net Surplus</c:v>
                </c:pt>
              </c:strCache>
            </c:strRef>
          </c:cat>
          <c:val>
            <c:numRef>
              <c:f>'CPF LBR Waterfall - Revenue'!$F$15:$F$17</c:f>
              <c:numCache>
                <c:formatCode>General</c:formatCode>
                <c:ptCount val="3"/>
                <c:pt idx="0">
                  <c:v>47326</c:v>
                </c:pt>
                <c:pt idx="1">
                  <c:v>44161</c:v>
                </c:pt>
                <c:pt idx="2">
                  <c:v>3165</c:v>
                </c:pt>
              </c:numCache>
            </c:numRef>
          </c:val>
          <c:extLst>
            <c:ext xmlns:c16="http://schemas.microsoft.com/office/drawing/2014/chart" uri="{C3380CC4-5D6E-409C-BE32-E72D297353CC}">
              <c16:uniqueId val="{00000004-9A90-45E5-A5F3-C66BCCBD3DA1}"/>
            </c:ext>
          </c:extLst>
        </c:ser>
        <c:dLbls>
          <c:showLegendKey val="0"/>
          <c:showVal val="0"/>
          <c:showCatName val="0"/>
          <c:showSerName val="0"/>
          <c:showPercent val="0"/>
          <c:showBubbleSize val="0"/>
        </c:dLbls>
        <c:gapWidth val="54"/>
        <c:overlap val="100"/>
        <c:axId val="2086842240"/>
        <c:axId val="2086844960"/>
      </c:barChart>
      <c:catAx>
        <c:axId val="2086842240"/>
        <c:scaling>
          <c:orientation val="minMax"/>
        </c:scaling>
        <c:delete val="0"/>
        <c:axPos val="b"/>
        <c:title>
          <c:tx>
            <c:rich>
              <a:bodyPr/>
              <a:lstStyle/>
              <a:p>
                <a:pPr>
                  <a:defRPr sz="900">
                    <a:solidFill>
                      <a:srgbClr val="121610"/>
                    </a:solidFill>
                  </a:defRPr>
                </a:pPr>
                <a:r>
                  <a:rPr lang="en-US" sz="900" dirty="0" err="1">
                    <a:solidFill>
                      <a:srgbClr val="121610"/>
                    </a:solidFill>
                  </a:rPr>
                  <a:t>Einnahmen</a:t>
                </a:r>
                <a:r>
                  <a:rPr lang="en-US" sz="900" dirty="0">
                    <a:solidFill>
                      <a:srgbClr val="121610"/>
                    </a:solidFill>
                  </a:rPr>
                  <a:t>, Kosten und </a:t>
                </a:r>
                <a:r>
                  <a:rPr lang="en-US" sz="900" dirty="0" err="1">
                    <a:solidFill>
                      <a:srgbClr val="121610"/>
                    </a:solidFill>
                  </a:rPr>
                  <a:t>Nettoüberschuss</a:t>
                </a:r>
                <a:r>
                  <a:rPr lang="en-US" sz="900" dirty="0">
                    <a:solidFill>
                      <a:srgbClr val="121610"/>
                    </a:solidFill>
                  </a:rPr>
                  <a:t> </a:t>
                </a:r>
                <a:r>
                  <a:rPr lang="en-US" sz="900" baseline="0" dirty="0">
                    <a:solidFill>
                      <a:srgbClr val="121610"/>
                    </a:solidFill>
                  </a:rPr>
                  <a:t> </a:t>
                </a:r>
                <a:endParaRPr lang="en-US" sz="900" dirty="0">
                  <a:solidFill>
                    <a:srgbClr val="121610"/>
                  </a:solidFill>
                </a:endParaRPr>
              </a:p>
            </c:rich>
          </c:tx>
          <c:layout>
            <c:manualLayout>
              <c:xMode val="edge"/>
              <c:yMode val="edge"/>
              <c:x val="0.27455622988531958"/>
              <c:y val="0.9452127530388954"/>
            </c:manualLayout>
          </c:layout>
          <c:overlay val="0"/>
        </c:title>
        <c:numFmt formatCode="General" sourceLinked="0"/>
        <c:majorTickMark val="out"/>
        <c:minorTickMark val="none"/>
        <c:tickLblPos val="nextTo"/>
        <c:spPr>
          <a:ln w="9525">
            <a:solidFill>
              <a:srgbClr val="121610"/>
            </a:solidFill>
          </a:ln>
        </c:spPr>
        <c:txPr>
          <a:bodyPr rot="0" anchor="t" anchorCtr="0"/>
          <a:lstStyle/>
          <a:p>
            <a:pPr>
              <a:defRPr sz="800">
                <a:solidFill>
                  <a:srgbClr val="121610"/>
                </a:solidFill>
                <a:latin typeface="+mn-lt"/>
              </a:defRPr>
            </a:pPr>
            <a:endParaRPr lang="en-US"/>
          </a:p>
        </c:txPr>
        <c:crossAx val="2086844960"/>
        <c:crosses val="autoZero"/>
        <c:auto val="1"/>
        <c:lblAlgn val="ctr"/>
        <c:lblOffset val="100"/>
        <c:noMultiLvlLbl val="0"/>
      </c:catAx>
      <c:valAx>
        <c:axId val="2086844960"/>
        <c:scaling>
          <c:orientation val="minMax"/>
        </c:scaling>
        <c:delete val="0"/>
        <c:axPos val="l"/>
        <c:title>
          <c:tx>
            <c:rich>
              <a:bodyPr/>
              <a:lstStyle/>
              <a:p>
                <a:pPr>
                  <a:defRPr sz="900">
                    <a:solidFill>
                      <a:srgbClr val="121610"/>
                    </a:solidFill>
                  </a:defRPr>
                </a:pPr>
                <a:r>
                  <a:rPr lang="en-US" sz="900" dirty="0">
                    <a:solidFill>
                      <a:srgbClr val="121610"/>
                    </a:solidFill>
                  </a:rPr>
                  <a:t>Kosten in $</a:t>
                </a:r>
              </a:p>
            </c:rich>
          </c:tx>
          <c:layout>
            <c:manualLayout>
              <c:xMode val="edge"/>
              <c:yMode val="edge"/>
              <c:x val="1.2447775395085162E-2"/>
              <c:y val="0.35104595394243104"/>
            </c:manualLayout>
          </c:layout>
          <c:overlay val="0"/>
        </c:title>
        <c:numFmt formatCode="#,##0" sourceLinked="0"/>
        <c:majorTickMark val="out"/>
        <c:minorTickMark val="none"/>
        <c:tickLblPos val="nextTo"/>
        <c:spPr>
          <a:ln w="6350">
            <a:solidFill>
              <a:srgbClr val="121610"/>
            </a:solidFill>
          </a:ln>
        </c:spPr>
        <c:txPr>
          <a:bodyPr/>
          <a:lstStyle/>
          <a:p>
            <a:pPr>
              <a:defRPr sz="800">
                <a:solidFill>
                  <a:srgbClr val="121610"/>
                </a:solidFill>
              </a:defRPr>
            </a:pPr>
            <a:endParaRPr lang="LID4096"/>
          </a:p>
        </c:txPr>
        <c:crossAx val="2086842240"/>
        <c:crosses val="autoZero"/>
        <c:crossBetween val="between"/>
        <c:majorUnit val="10000"/>
      </c:valAx>
      <c:spPr>
        <a:noFill/>
      </c:spPr>
    </c:plotArea>
    <c:plotVisOnly val="1"/>
    <c:dispBlanksAs val="gap"/>
    <c:showDLblsOverMax val="0"/>
  </c:chart>
  <c:spPr>
    <a:noFill/>
    <a:ln>
      <a:noFill/>
    </a:ln>
  </c:spPr>
  <c:txPr>
    <a:bodyPr/>
    <a:lstStyle/>
    <a:p>
      <a:pPr>
        <a:defRPr sz="1400">
          <a:latin typeface="Arial"/>
          <a:cs typeface="Aria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0.47894</cdr:x>
      <cdr:y>0.77717</cdr:y>
    </cdr:from>
    <cdr:to>
      <cdr:x>0.81973</cdr:x>
      <cdr:y>1</cdr:y>
    </cdr:to>
    <cdr:sp macro="" textlink="">
      <cdr:nvSpPr>
        <cdr:cNvPr id="2" name="TextBox 5">
          <a:extLst xmlns:a="http://schemas.openxmlformats.org/drawingml/2006/main">
            <a:ext uri="{FF2B5EF4-FFF2-40B4-BE49-F238E27FC236}">
              <a16:creationId xmlns:a16="http://schemas.microsoft.com/office/drawing/2014/main" id="{40F6BAD6-41D8-D898-6BE0-96422492265D}"/>
            </a:ext>
          </a:extLst>
        </cdr:cNvPr>
        <cdr:cNvSpPr txBox="1"/>
      </cdr:nvSpPr>
      <cdr:spPr>
        <a:xfrm xmlns:a="http://schemas.openxmlformats.org/drawingml/2006/main">
          <a:off x="1872208" y="2468854"/>
          <a:ext cx="1332149" cy="707886"/>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800" dirty="0" err="1">
              <a:solidFill>
                <a:schemeClr val="bg2">
                  <a:lumMod val="10000"/>
                </a:schemeClr>
              </a:solidFill>
            </a:rPr>
            <a:t>Geflügelzubehör</a:t>
          </a:r>
          <a:endParaRPr lang="en-US" sz="800" dirty="0">
            <a:solidFill>
              <a:schemeClr val="bg2">
                <a:lumMod val="10000"/>
              </a:schemeClr>
            </a:solidFill>
          </a:endParaRPr>
        </a:p>
        <a:p xmlns:a="http://schemas.openxmlformats.org/drawingml/2006/main">
          <a:r>
            <a:rPr lang="en-US" sz="800" dirty="0" err="1">
              <a:solidFill>
                <a:schemeClr val="bg2">
                  <a:lumMod val="10000"/>
                </a:schemeClr>
              </a:solidFill>
            </a:rPr>
            <a:t>Rückstellungen</a:t>
          </a:r>
          <a:endParaRPr lang="en-US" sz="800" dirty="0">
            <a:solidFill>
              <a:schemeClr val="bg2">
                <a:lumMod val="10000"/>
              </a:schemeClr>
            </a:solidFill>
          </a:endParaRPr>
        </a:p>
        <a:p xmlns:a="http://schemas.openxmlformats.org/drawingml/2006/main">
          <a:r>
            <a:rPr lang="en-US" sz="800" dirty="0" err="1">
              <a:solidFill>
                <a:schemeClr val="bg2">
                  <a:lumMod val="10000"/>
                </a:schemeClr>
              </a:solidFill>
            </a:rPr>
            <a:t>Verpackung</a:t>
          </a:r>
          <a:r>
            <a:rPr lang="en-US" sz="800" dirty="0">
              <a:solidFill>
                <a:schemeClr val="bg2">
                  <a:lumMod val="10000"/>
                </a:schemeClr>
              </a:solidFill>
            </a:rPr>
            <a:t> &amp; Logistik</a:t>
          </a:r>
        </a:p>
        <a:p xmlns:a="http://schemas.openxmlformats.org/drawingml/2006/main">
          <a:r>
            <a:rPr lang="en-US" sz="800" dirty="0" err="1">
              <a:solidFill>
                <a:schemeClr val="bg2">
                  <a:lumMod val="10000"/>
                </a:schemeClr>
              </a:solidFill>
            </a:rPr>
            <a:t>Arbeitskosten</a:t>
          </a:r>
          <a:endParaRPr lang="en-US" sz="800" dirty="0">
            <a:solidFill>
              <a:schemeClr val="bg2">
                <a:lumMod val="10000"/>
              </a:schemeClr>
            </a:solidFill>
          </a:endParaRPr>
        </a:p>
        <a:p xmlns:a="http://schemas.openxmlformats.org/drawingml/2006/main">
          <a:r>
            <a:rPr lang="en-US" sz="800" dirty="0">
              <a:solidFill>
                <a:schemeClr val="bg2">
                  <a:lumMod val="10000"/>
                </a:schemeClr>
              </a:solidFill>
            </a:rPr>
            <a:t>Futter</a:t>
          </a:r>
          <a:endParaRPr lang="de-DE" sz="800" dirty="0">
            <a:solidFill>
              <a:schemeClr val="bg2">
                <a:lumMod val="10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74BE3E28-B7DA-B96E-9621-14EC47CA11A8}"/>
              </a:ext>
            </a:extLst>
          </p:cNvPr>
          <p:cNvSpPr>
            <a:spLocks noGrp="1"/>
          </p:cNvSpPr>
          <p:nvPr>
            <p:ph type="hdr" sz="quarter"/>
          </p:nvPr>
        </p:nvSpPr>
        <p:spPr>
          <a:xfrm>
            <a:off x="0" y="0"/>
            <a:ext cx="222885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05166FD8-4AAA-5572-B41A-3FEF1164868C}"/>
              </a:ext>
            </a:extLst>
          </p:cNvPr>
          <p:cNvSpPr>
            <a:spLocks noGrp="1"/>
          </p:cNvSpPr>
          <p:nvPr>
            <p:ph type="dt" sz="quarter" idx="1"/>
          </p:nvPr>
        </p:nvSpPr>
        <p:spPr>
          <a:xfrm>
            <a:off x="2913063" y="0"/>
            <a:ext cx="2228850" cy="458788"/>
          </a:xfrm>
          <a:prstGeom prst="rect">
            <a:avLst/>
          </a:prstGeom>
        </p:spPr>
        <p:txBody>
          <a:bodyPr vert="horz" lIns="91440" tIns="45720" rIns="91440" bIns="45720" rtlCol="0"/>
          <a:lstStyle>
            <a:lvl1pPr algn="r">
              <a:defRPr sz="1200"/>
            </a:lvl1pPr>
          </a:lstStyle>
          <a:p>
            <a:fld id="{8461571C-90A3-4BD7-997C-B97708CF405D}" type="datetimeFigureOut">
              <a:rPr lang="de-DE" smtClean="0"/>
              <a:t>30.06.2026</a:t>
            </a:fld>
            <a:endParaRPr lang="de-DE"/>
          </a:p>
        </p:txBody>
      </p:sp>
      <p:sp>
        <p:nvSpPr>
          <p:cNvPr id="4" name="Fußzeilenplatzhalter 3">
            <a:extLst>
              <a:ext uri="{FF2B5EF4-FFF2-40B4-BE49-F238E27FC236}">
                <a16:creationId xmlns:a16="http://schemas.microsoft.com/office/drawing/2014/main" id="{CDBF877C-F301-9029-B35B-63B52920C39E}"/>
              </a:ext>
            </a:extLst>
          </p:cNvPr>
          <p:cNvSpPr>
            <a:spLocks noGrp="1"/>
          </p:cNvSpPr>
          <p:nvPr>
            <p:ph type="ftr" sz="quarter" idx="2"/>
          </p:nvPr>
        </p:nvSpPr>
        <p:spPr>
          <a:xfrm>
            <a:off x="0" y="8685213"/>
            <a:ext cx="222885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3A536D18-9332-7F77-FE56-D8D3254C8A4D}"/>
              </a:ext>
            </a:extLst>
          </p:cNvPr>
          <p:cNvSpPr>
            <a:spLocks noGrp="1"/>
          </p:cNvSpPr>
          <p:nvPr>
            <p:ph type="sldNum" sz="quarter" idx="3"/>
          </p:nvPr>
        </p:nvSpPr>
        <p:spPr>
          <a:xfrm>
            <a:off x="2913063" y="8685213"/>
            <a:ext cx="2228850" cy="458787"/>
          </a:xfrm>
          <a:prstGeom prst="rect">
            <a:avLst/>
          </a:prstGeom>
        </p:spPr>
        <p:txBody>
          <a:bodyPr vert="horz" lIns="91440" tIns="45720" rIns="91440" bIns="45720" rtlCol="0" anchor="b"/>
          <a:lstStyle>
            <a:lvl1pPr algn="r">
              <a:defRPr sz="1200"/>
            </a:lvl1pPr>
          </a:lstStyle>
          <a:p>
            <a:fld id="{7952F9A1-8499-422F-8271-EBB548A90626}" type="slidenum">
              <a:rPr lang="de-DE" smtClean="0"/>
              <a:t>‹#›</a:t>
            </a:fld>
            <a:endParaRPr lang="de-DE"/>
          </a:p>
        </p:txBody>
      </p:sp>
    </p:spTree>
    <p:extLst>
      <p:ext uri="{BB962C8B-B14F-4D97-AF65-F5344CB8AC3E}">
        <p14:creationId xmlns:p14="http://schemas.microsoft.com/office/powerpoint/2010/main" val="10133391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740575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277D7-D4A8-98EC-0669-473D97D403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7C81BD-A6AB-E5FC-EC96-8873B397D382}"/>
              </a:ext>
            </a:extLst>
          </p:cNvPr>
          <p:cNvSpPr>
            <a:spLocks noGrp="1" noRot="1" noChangeAspect="1"/>
          </p:cNvSpPr>
          <p:nvPr>
            <p:ph type="sldImg"/>
          </p:nvPr>
        </p:nvSpPr>
        <p:spPr/>
        <p:txBody>
          <a:bodyPr/>
          <a:lstStyle/>
          <a:p>
            <a:endParaRPr lang="LID4096"/>
          </a:p>
        </p:txBody>
      </p:sp>
      <p:sp>
        <p:nvSpPr>
          <p:cNvPr id="3" name="Notes Placeholder 2">
            <a:extLst>
              <a:ext uri="{FF2B5EF4-FFF2-40B4-BE49-F238E27FC236}">
                <a16:creationId xmlns:a16="http://schemas.microsoft.com/office/drawing/2014/main" id="{99570820-B6E0-3B28-2AC3-E050786EE25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45245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143000"/>
            <a:ext cx="5486400" cy="3086100"/>
          </a:xfrm>
          <a:prstGeom prst="rect">
            <a:avLst/>
          </a:prstGeom>
          <a:noFill/>
          <a:ln w="12700">
            <a:solidFill>
              <a:prstClr val="black"/>
            </a:solidFill>
          </a:ln>
        </p:spPr>
        <p:txBody>
          <a:bodyPr/>
          <a:lstStyle/>
          <a:p>
            <a:endParaRPr lang="LID4096"/>
          </a:p>
        </p:txBody>
      </p:sp>
      <p:sp>
        <p:nvSpPr>
          <p:cNvPr id="3" name="Notes Placeholder 2"/>
          <p:cNvSpPr>
            <a:spLocks noGrp="1"/>
          </p:cNvSpPr>
          <p:nvPr>
            <p:ph type="body" idx="1"/>
          </p:nvPr>
        </p:nvSpPr>
        <p:spPr>
          <a:xfrm>
            <a:off x="514350" y="4400550"/>
            <a:ext cx="4114800" cy="3600450"/>
          </a:xfrm>
          <a:prstGeom prst="rect">
            <a:avLst/>
          </a:prstGeom>
        </p:spPr>
        <p:txBody>
          <a:bodyPr/>
          <a:lstStyle/>
          <a:p>
            <a:endParaRPr lang="LID4096" dirty="0"/>
          </a:p>
        </p:txBody>
      </p:sp>
    </p:spTree>
    <p:extLst>
      <p:ext uri="{BB962C8B-B14F-4D97-AF65-F5344CB8AC3E}">
        <p14:creationId xmlns:p14="http://schemas.microsoft.com/office/powerpoint/2010/main" val="3281740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143000"/>
            <a:ext cx="5486400" cy="3086100"/>
          </a:xfrm>
          <a:prstGeom prst="rect">
            <a:avLst/>
          </a:prstGeom>
          <a:noFill/>
          <a:ln w="12700">
            <a:solidFill>
              <a:prstClr val="black"/>
            </a:solidFill>
          </a:ln>
        </p:spPr>
        <p:txBody>
          <a:bodyPr/>
          <a:lstStyle/>
          <a:p>
            <a:endParaRPr lang="LID4096"/>
          </a:p>
        </p:txBody>
      </p:sp>
      <p:sp>
        <p:nvSpPr>
          <p:cNvPr id="3" name="Notes Placeholder 2"/>
          <p:cNvSpPr>
            <a:spLocks noGrp="1"/>
          </p:cNvSpPr>
          <p:nvPr>
            <p:ph type="body" idx="1"/>
          </p:nvPr>
        </p:nvSpPr>
        <p:spPr>
          <a:xfrm>
            <a:off x="514350" y="4400550"/>
            <a:ext cx="4114800" cy="3600450"/>
          </a:xfrm>
          <a:prstGeom prst="rect">
            <a:avLst/>
          </a:prstGeom>
        </p:spPr>
        <p:txBody>
          <a:bodyPr/>
          <a:lstStyle/>
          <a:p>
            <a:endParaRPr lang="LID4096" dirty="0"/>
          </a:p>
        </p:txBody>
      </p:sp>
    </p:spTree>
    <p:extLst>
      <p:ext uri="{BB962C8B-B14F-4D97-AF65-F5344CB8AC3E}">
        <p14:creationId xmlns:p14="http://schemas.microsoft.com/office/powerpoint/2010/main" val="2602398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143000"/>
            <a:ext cx="5486400" cy="3086100"/>
          </a:xfrm>
          <a:prstGeom prst="rect">
            <a:avLst/>
          </a:prstGeom>
          <a:noFill/>
          <a:ln w="12700">
            <a:solidFill>
              <a:prstClr val="black"/>
            </a:solidFill>
          </a:ln>
        </p:spPr>
        <p:txBody>
          <a:bodyPr/>
          <a:lstStyle/>
          <a:p>
            <a:endParaRPr lang="LID4096"/>
          </a:p>
        </p:txBody>
      </p:sp>
      <p:sp>
        <p:nvSpPr>
          <p:cNvPr id="3" name="Notes Placeholder 2"/>
          <p:cNvSpPr>
            <a:spLocks noGrp="1"/>
          </p:cNvSpPr>
          <p:nvPr>
            <p:ph type="body" idx="1"/>
          </p:nvPr>
        </p:nvSpPr>
        <p:spPr>
          <a:xfrm>
            <a:off x="514350" y="4400550"/>
            <a:ext cx="4114800" cy="3600450"/>
          </a:xfrm>
          <a:prstGeom prst="rect">
            <a:avLst/>
          </a:prstGeom>
        </p:spPr>
        <p:txBody>
          <a:bodyPr/>
          <a:lstStyle/>
          <a:p>
            <a:endParaRPr lang="LID4096" dirty="0"/>
          </a:p>
        </p:txBody>
      </p:sp>
    </p:spTree>
    <p:extLst>
      <p:ext uri="{BB962C8B-B14F-4D97-AF65-F5344CB8AC3E}">
        <p14:creationId xmlns:p14="http://schemas.microsoft.com/office/powerpoint/2010/main" val="264541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143000"/>
            <a:ext cx="5486400" cy="3086100"/>
          </a:xfrm>
          <a:prstGeom prst="rect">
            <a:avLst/>
          </a:prstGeom>
          <a:noFill/>
          <a:ln w="12700">
            <a:solidFill>
              <a:prstClr val="black"/>
            </a:solidFill>
          </a:ln>
        </p:spPr>
        <p:txBody>
          <a:bodyPr/>
          <a:lstStyle/>
          <a:p>
            <a:endParaRPr lang="LID4096"/>
          </a:p>
        </p:txBody>
      </p:sp>
      <p:sp>
        <p:nvSpPr>
          <p:cNvPr id="3" name="Notes Placeholder 2"/>
          <p:cNvSpPr>
            <a:spLocks noGrp="1"/>
          </p:cNvSpPr>
          <p:nvPr>
            <p:ph type="body" idx="1"/>
          </p:nvPr>
        </p:nvSpPr>
        <p:spPr>
          <a:xfrm>
            <a:off x="514350" y="4400550"/>
            <a:ext cx="4114800" cy="3600450"/>
          </a:xfrm>
          <a:prstGeom prst="rect">
            <a:avLst/>
          </a:prstGeom>
        </p:spPr>
        <p:txBody>
          <a:bodyPr/>
          <a:lstStyle/>
          <a:p>
            <a:endParaRPr lang="LID4096" dirty="0"/>
          </a:p>
        </p:txBody>
      </p:sp>
    </p:spTree>
    <p:extLst>
      <p:ext uri="{BB962C8B-B14F-4D97-AF65-F5344CB8AC3E}">
        <p14:creationId xmlns:p14="http://schemas.microsoft.com/office/powerpoint/2010/main" val="3219942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4C27A-35D5-968E-965C-74FBE95B7B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245CD3-7059-C155-6D2D-E898D16E50EE}"/>
              </a:ext>
            </a:extLst>
          </p:cNvPr>
          <p:cNvSpPr>
            <a:spLocks noGrp="1" noRot="1" noChangeAspect="1"/>
          </p:cNvSpPr>
          <p:nvPr>
            <p:ph type="sldImg"/>
          </p:nvPr>
        </p:nvSpPr>
        <p:spPr>
          <a:xfrm>
            <a:off x="-171450" y="1143000"/>
            <a:ext cx="5486400" cy="3086100"/>
          </a:xfrm>
          <a:prstGeom prst="rect">
            <a:avLst/>
          </a:prstGeom>
          <a:noFill/>
          <a:ln w="12700">
            <a:solidFill>
              <a:prstClr val="black"/>
            </a:solidFill>
          </a:ln>
        </p:spPr>
        <p:txBody>
          <a:bodyPr/>
          <a:lstStyle/>
          <a:p>
            <a:endParaRPr lang="LID4096"/>
          </a:p>
        </p:txBody>
      </p:sp>
      <p:sp>
        <p:nvSpPr>
          <p:cNvPr id="3" name="Notes Placeholder 2">
            <a:extLst>
              <a:ext uri="{FF2B5EF4-FFF2-40B4-BE49-F238E27FC236}">
                <a16:creationId xmlns:a16="http://schemas.microsoft.com/office/drawing/2014/main" id="{CFF8281E-ADF1-71A5-A026-631D155FEC28}"/>
              </a:ext>
            </a:extLst>
          </p:cNvPr>
          <p:cNvSpPr>
            <a:spLocks noGrp="1"/>
          </p:cNvSpPr>
          <p:nvPr>
            <p:ph type="body" idx="1"/>
          </p:nvPr>
        </p:nvSpPr>
        <p:spPr>
          <a:xfrm>
            <a:off x="514350" y="4400550"/>
            <a:ext cx="4114800" cy="3600450"/>
          </a:xfrm>
          <a:prstGeom prst="rect">
            <a:avLst/>
          </a:prstGeom>
        </p:spPr>
        <p:txBody>
          <a:bodyPr/>
          <a:lstStyle/>
          <a:p>
            <a:endParaRPr lang="LID4096" dirty="0"/>
          </a:p>
        </p:txBody>
      </p:sp>
    </p:spTree>
    <p:extLst>
      <p:ext uri="{BB962C8B-B14F-4D97-AF65-F5344CB8AC3E}">
        <p14:creationId xmlns:p14="http://schemas.microsoft.com/office/powerpoint/2010/main" val="2670631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ID4096"/>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ID4096"/>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143000"/>
            <a:ext cx="5486400" cy="3086100"/>
          </a:xfrm>
          <a:prstGeom prst="rect">
            <a:avLst/>
          </a:prstGeom>
          <a:noFill/>
          <a:ln w="12700">
            <a:solidFill>
              <a:prstClr val="black"/>
            </a:solidFill>
          </a:ln>
        </p:spPr>
        <p:txBody>
          <a:bodyPr/>
          <a:lstStyle/>
          <a:p>
            <a:endParaRPr lang="LID4096"/>
          </a:p>
        </p:txBody>
      </p:sp>
      <p:sp>
        <p:nvSpPr>
          <p:cNvPr id="3" name="Notes Placeholder 2"/>
          <p:cNvSpPr>
            <a:spLocks noGrp="1"/>
          </p:cNvSpPr>
          <p:nvPr>
            <p:ph type="body" idx="1"/>
          </p:nvPr>
        </p:nvSpPr>
        <p:spPr>
          <a:xfrm>
            <a:off x="514350" y="4400550"/>
            <a:ext cx="4114800" cy="3600450"/>
          </a:xfrm>
          <a:prstGeom prst="rect">
            <a:avLst/>
          </a:prstGeom>
        </p:spPr>
        <p:txBody>
          <a:bodyPr/>
          <a:lstStyle/>
          <a:p>
            <a:endParaRPr lang="LID4096" dirty="0"/>
          </a:p>
        </p:txBody>
      </p:sp>
    </p:spTree>
    <p:extLst>
      <p:ext uri="{BB962C8B-B14F-4D97-AF65-F5344CB8AC3E}">
        <p14:creationId xmlns:p14="http://schemas.microsoft.com/office/powerpoint/2010/main" val="1158447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71450" y="1143000"/>
            <a:ext cx="5486400" cy="3086100"/>
          </a:xfrm>
          <a:prstGeom prst="rect">
            <a:avLst/>
          </a:prstGeom>
          <a:noFill/>
          <a:ln w="12700">
            <a:solidFill>
              <a:prstClr val="black"/>
            </a:solidFill>
          </a:ln>
        </p:spPr>
        <p:txBody>
          <a:bodyPr/>
          <a:lstStyle/>
          <a:p>
            <a:endParaRPr lang="LID4096"/>
          </a:p>
        </p:txBody>
      </p:sp>
      <p:sp>
        <p:nvSpPr>
          <p:cNvPr id="3" name="Notizenplatzhalter 2"/>
          <p:cNvSpPr>
            <a:spLocks noGrp="1"/>
          </p:cNvSpPr>
          <p:nvPr>
            <p:ph type="body" idx="1"/>
          </p:nvPr>
        </p:nvSpPr>
        <p:spPr>
          <a:xfrm>
            <a:off x="514350" y="4400550"/>
            <a:ext cx="4114800" cy="3600450"/>
          </a:xfrm>
          <a:prstGeom prst="rect">
            <a:avLst/>
          </a:prstGeom>
        </p:spPr>
        <p:txBody>
          <a:bodyPr/>
          <a:lstStyle/>
          <a:p>
            <a:endParaRPr lang="de-DE" dirty="0"/>
          </a:p>
        </p:txBody>
      </p:sp>
    </p:spTree>
    <p:extLst>
      <p:ext uri="{BB962C8B-B14F-4D97-AF65-F5344CB8AC3E}">
        <p14:creationId xmlns:p14="http://schemas.microsoft.com/office/powerpoint/2010/main" val="2814408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143000"/>
            <a:ext cx="5486400" cy="3086100"/>
          </a:xfrm>
          <a:prstGeom prst="rect">
            <a:avLst/>
          </a:prstGeom>
          <a:noFill/>
          <a:ln w="12700">
            <a:solidFill>
              <a:prstClr val="black"/>
            </a:solidFill>
          </a:ln>
        </p:spPr>
        <p:txBody>
          <a:bodyPr/>
          <a:lstStyle/>
          <a:p>
            <a:endParaRPr lang="LID4096"/>
          </a:p>
        </p:txBody>
      </p:sp>
      <p:sp>
        <p:nvSpPr>
          <p:cNvPr id="3" name="Notes Placeholder 2"/>
          <p:cNvSpPr>
            <a:spLocks noGrp="1"/>
          </p:cNvSpPr>
          <p:nvPr>
            <p:ph type="body" idx="1"/>
          </p:nvPr>
        </p:nvSpPr>
        <p:spPr>
          <a:xfrm>
            <a:off x="514350" y="4400550"/>
            <a:ext cx="4114800" cy="3600450"/>
          </a:xfrm>
          <a:prstGeom prst="rect">
            <a:avLst/>
          </a:prstGeom>
        </p:spPr>
        <p:txBody>
          <a:bodyPr/>
          <a:lstStyle/>
          <a:p>
            <a:endParaRPr lang="LID4096" dirty="0"/>
          </a:p>
        </p:txBody>
      </p:sp>
    </p:spTree>
    <p:extLst>
      <p:ext uri="{BB962C8B-B14F-4D97-AF65-F5344CB8AC3E}">
        <p14:creationId xmlns:p14="http://schemas.microsoft.com/office/powerpoint/2010/main" val="77229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A7FB5-953E-2B66-F475-DD3ECF623F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181B7C-0F9A-77E0-8698-176ED3216C5B}"/>
              </a:ext>
            </a:extLst>
          </p:cNvPr>
          <p:cNvSpPr>
            <a:spLocks noGrp="1" noRot="1" noChangeAspect="1"/>
          </p:cNvSpPr>
          <p:nvPr>
            <p:ph type="sldImg"/>
          </p:nvPr>
        </p:nvSpPr>
        <p:spPr>
          <a:xfrm>
            <a:off x="-171450" y="1143000"/>
            <a:ext cx="5486400" cy="3086100"/>
          </a:xfrm>
          <a:prstGeom prst="rect">
            <a:avLst/>
          </a:prstGeom>
          <a:noFill/>
          <a:ln w="12700">
            <a:solidFill>
              <a:prstClr val="black"/>
            </a:solidFill>
          </a:ln>
        </p:spPr>
        <p:txBody>
          <a:bodyPr/>
          <a:lstStyle/>
          <a:p>
            <a:endParaRPr lang="LID4096"/>
          </a:p>
        </p:txBody>
      </p:sp>
      <p:sp>
        <p:nvSpPr>
          <p:cNvPr id="3" name="Notes Placeholder 2">
            <a:extLst>
              <a:ext uri="{FF2B5EF4-FFF2-40B4-BE49-F238E27FC236}">
                <a16:creationId xmlns:a16="http://schemas.microsoft.com/office/drawing/2014/main" id="{0E913B03-48B6-4862-835A-A719C718F8BA}"/>
              </a:ext>
            </a:extLst>
          </p:cNvPr>
          <p:cNvSpPr>
            <a:spLocks noGrp="1"/>
          </p:cNvSpPr>
          <p:nvPr>
            <p:ph type="body" idx="1"/>
          </p:nvPr>
        </p:nvSpPr>
        <p:spPr>
          <a:xfrm>
            <a:off x="514350" y="4400550"/>
            <a:ext cx="4114800" cy="3600450"/>
          </a:xfrm>
          <a:prstGeom prst="rect">
            <a:avLst/>
          </a:prstGeom>
        </p:spPr>
        <p:txBody>
          <a:bodyPr/>
          <a:lstStyle/>
          <a:p>
            <a:endParaRPr lang="LID4096" dirty="0"/>
          </a:p>
        </p:txBody>
      </p:sp>
    </p:spTree>
    <p:extLst>
      <p:ext uri="{BB962C8B-B14F-4D97-AF65-F5344CB8AC3E}">
        <p14:creationId xmlns:p14="http://schemas.microsoft.com/office/powerpoint/2010/main" val="2067195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5615A-69BD-CE8F-DB06-48AC43F5DF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0BF891-985D-13D1-B779-6A8D03648858}"/>
              </a:ext>
            </a:extLst>
          </p:cNvPr>
          <p:cNvSpPr>
            <a:spLocks noGrp="1" noRot="1" noChangeAspect="1"/>
          </p:cNvSpPr>
          <p:nvPr>
            <p:ph type="sldImg"/>
          </p:nvPr>
        </p:nvSpPr>
        <p:spPr>
          <a:xfrm>
            <a:off x="-171450" y="1143000"/>
            <a:ext cx="5486400" cy="3086100"/>
          </a:xfrm>
          <a:prstGeom prst="rect">
            <a:avLst/>
          </a:prstGeom>
          <a:noFill/>
          <a:ln w="12700">
            <a:solidFill>
              <a:prstClr val="black"/>
            </a:solidFill>
          </a:ln>
        </p:spPr>
        <p:txBody>
          <a:bodyPr/>
          <a:lstStyle/>
          <a:p>
            <a:endParaRPr lang="LID4096"/>
          </a:p>
        </p:txBody>
      </p:sp>
      <p:sp>
        <p:nvSpPr>
          <p:cNvPr id="3" name="Notes Placeholder 2">
            <a:extLst>
              <a:ext uri="{FF2B5EF4-FFF2-40B4-BE49-F238E27FC236}">
                <a16:creationId xmlns:a16="http://schemas.microsoft.com/office/drawing/2014/main" id="{061909FB-9856-F2A9-3184-BD6353E37F25}"/>
              </a:ext>
            </a:extLst>
          </p:cNvPr>
          <p:cNvSpPr>
            <a:spLocks noGrp="1"/>
          </p:cNvSpPr>
          <p:nvPr>
            <p:ph type="body" idx="1"/>
          </p:nvPr>
        </p:nvSpPr>
        <p:spPr>
          <a:xfrm>
            <a:off x="514350" y="4400550"/>
            <a:ext cx="4114800" cy="3600450"/>
          </a:xfrm>
          <a:prstGeom prst="rect">
            <a:avLst/>
          </a:prstGeom>
        </p:spPr>
        <p:txBody>
          <a:bodyPr/>
          <a:lstStyle/>
          <a:p>
            <a:endParaRPr lang="LID4096" dirty="0"/>
          </a:p>
        </p:txBody>
      </p:sp>
    </p:spTree>
    <p:extLst>
      <p:ext uri="{BB962C8B-B14F-4D97-AF65-F5344CB8AC3E}">
        <p14:creationId xmlns:p14="http://schemas.microsoft.com/office/powerpoint/2010/main" val="971030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7C73F-28B6-6103-E79A-424D23CB25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DFD49-C2EC-C0A4-2292-0D9E1F27E2F5}"/>
              </a:ext>
            </a:extLst>
          </p:cNvPr>
          <p:cNvSpPr>
            <a:spLocks noGrp="1" noRot="1" noChangeAspect="1"/>
          </p:cNvSpPr>
          <p:nvPr>
            <p:ph type="sldImg"/>
          </p:nvPr>
        </p:nvSpPr>
        <p:spPr>
          <a:xfrm>
            <a:off x="-171450" y="1143000"/>
            <a:ext cx="5486400" cy="3086100"/>
          </a:xfrm>
          <a:prstGeom prst="rect">
            <a:avLst/>
          </a:prstGeom>
          <a:noFill/>
          <a:ln w="12700">
            <a:solidFill>
              <a:prstClr val="black"/>
            </a:solidFill>
          </a:ln>
        </p:spPr>
        <p:txBody>
          <a:bodyPr/>
          <a:lstStyle/>
          <a:p>
            <a:endParaRPr lang="LID4096"/>
          </a:p>
        </p:txBody>
      </p:sp>
      <p:sp>
        <p:nvSpPr>
          <p:cNvPr id="3" name="Notes Placeholder 2">
            <a:extLst>
              <a:ext uri="{FF2B5EF4-FFF2-40B4-BE49-F238E27FC236}">
                <a16:creationId xmlns:a16="http://schemas.microsoft.com/office/drawing/2014/main" id="{BB0EBB0B-0962-61D1-7EC3-D7799FB4012D}"/>
              </a:ext>
            </a:extLst>
          </p:cNvPr>
          <p:cNvSpPr>
            <a:spLocks noGrp="1"/>
          </p:cNvSpPr>
          <p:nvPr>
            <p:ph type="body" idx="1"/>
          </p:nvPr>
        </p:nvSpPr>
        <p:spPr>
          <a:xfrm>
            <a:off x="514350" y="4400550"/>
            <a:ext cx="4114800" cy="3600450"/>
          </a:xfrm>
          <a:prstGeom prst="rect">
            <a:avLst/>
          </a:prstGeom>
        </p:spPr>
        <p:txBody>
          <a:bodyPr/>
          <a:lstStyle/>
          <a:p>
            <a:endParaRPr lang="LID4096" dirty="0"/>
          </a:p>
        </p:txBody>
      </p:sp>
    </p:spTree>
    <p:extLst>
      <p:ext uri="{BB962C8B-B14F-4D97-AF65-F5344CB8AC3E}">
        <p14:creationId xmlns:p14="http://schemas.microsoft.com/office/powerpoint/2010/main" val="2351967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143000"/>
            <a:ext cx="5486400" cy="3086100"/>
          </a:xfrm>
          <a:prstGeom prst="rect">
            <a:avLst/>
          </a:prstGeom>
          <a:noFill/>
          <a:ln w="12700">
            <a:solidFill>
              <a:prstClr val="black"/>
            </a:solidFill>
          </a:ln>
        </p:spPr>
        <p:txBody>
          <a:bodyPr/>
          <a:lstStyle/>
          <a:p>
            <a:endParaRPr lang="LID4096"/>
          </a:p>
        </p:txBody>
      </p:sp>
      <p:sp>
        <p:nvSpPr>
          <p:cNvPr id="3" name="Notes Placeholder 2"/>
          <p:cNvSpPr>
            <a:spLocks noGrp="1"/>
          </p:cNvSpPr>
          <p:nvPr>
            <p:ph type="body" idx="1"/>
          </p:nvPr>
        </p:nvSpPr>
        <p:spPr>
          <a:xfrm>
            <a:off x="514350" y="4400550"/>
            <a:ext cx="4114800" cy="3600450"/>
          </a:xfrm>
          <a:prstGeom prst="rect">
            <a:avLst/>
          </a:prstGeom>
        </p:spPr>
        <p:txBody>
          <a:bodyPr/>
          <a:lstStyle/>
          <a:p>
            <a:endParaRPr lang="LID4096" dirty="0"/>
          </a:p>
        </p:txBody>
      </p:sp>
    </p:spTree>
    <p:extLst>
      <p:ext uri="{BB962C8B-B14F-4D97-AF65-F5344CB8AC3E}">
        <p14:creationId xmlns:p14="http://schemas.microsoft.com/office/powerpoint/2010/main" val="3571839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143000"/>
            <a:ext cx="5486400" cy="3086100"/>
          </a:xfrm>
          <a:prstGeom prst="rect">
            <a:avLst/>
          </a:prstGeom>
          <a:noFill/>
          <a:ln w="12700">
            <a:solidFill>
              <a:prstClr val="black"/>
            </a:solidFill>
          </a:ln>
        </p:spPr>
        <p:txBody>
          <a:bodyPr/>
          <a:lstStyle/>
          <a:p>
            <a:endParaRPr lang="LID4096"/>
          </a:p>
        </p:txBody>
      </p:sp>
      <p:sp>
        <p:nvSpPr>
          <p:cNvPr id="3" name="Notes Placeholder 2"/>
          <p:cNvSpPr>
            <a:spLocks noGrp="1"/>
          </p:cNvSpPr>
          <p:nvPr>
            <p:ph type="body" idx="1"/>
          </p:nvPr>
        </p:nvSpPr>
        <p:spPr>
          <a:xfrm>
            <a:off x="514350" y="4400550"/>
            <a:ext cx="4114800" cy="3600450"/>
          </a:xfrm>
          <a:prstGeom prst="rect">
            <a:avLst/>
          </a:prstGeom>
        </p:spPr>
        <p:txBody>
          <a:bodyPr/>
          <a:lstStyle/>
          <a:p>
            <a:endParaRPr lang="LID4096" dirty="0"/>
          </a:p>
        </p:txBody>
      </p:sp>
    </p:spTree>
    <p:extLst>
      <p:ext uri="{BB962C8B-B14F-4D97-AF65-F5344CB8AC3E}">
        <p14:creationId xmlns:p14="http://schemas.microsoft.com/office/powerpoint/2010/main" val="1777682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7317F6-4ECA-1E96-17C4-26604553F68A}"/>
              </a:ext>
            </a:extLst>
          </p:cNvPr>
          <p:cNvSpPr>
            <a:spLocks noGrp="1"/>
          </p:cNvSpPr>
          <p:nvPr>
            <p:ph type="ctrTitle"/>
          </p:nvPr>
        </p:nvSpPr>
        <p:spPr>
          <a:xfrm>
            <a:off x="1143000" y="841375"/>
            <a:ext cx="6858000" cy="17907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D60CFA13-9DB4-72BE-64A6-994F7E77F84B}"/>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C941C1C6-7BEE-DE45-5470-D7C11C460210}"/>
              </a:ext>
            </a:extLst>
          </p:cNvPr>
          <p:cNvSpPr>
            <a:spLocks noGrp="1"/>
          </p:cNvSpPr>
          <p:nvPr>
            <p:ph type="dt" sz="half" idx="10"/>
          </p:nvPr>
        </p:nvSpPr>
        <p:spPr/>
        <p:txBody>
          <a:bodyPr/>
          <a:lstStyle/>
          <a:p>
            <a:fld id="{CBFED96E-4572-43A5-BE5E-4E89558A40E3}" type="datetime1">
              <a:rPr lang="de-DE" smtClean="0"/>
              <a:t>30.06.2026</a:t>
            </a:fld>
            <a:endParaRPr lang="de-DE"/>
          </a:p>
        </p:txBody>
      </p:sp>
      <p:sp>
        <p:nvSpPr>
          <p:cNvPr id="5" name="Fußzeilenplatzhalter 4">
            <a:extLst>
              <a:ext uri="{FF2B5EF4-FFF2-40B4-BE49-F238E27FC236}">
                <a16:creationId xmlns:a16="http://schemas.microsoft.com/office/drawing/2014/main" id="{7728E15B-E2C4-C371-DDB3-C5C1B92F8D56}"/>
              </a:ext>
            </a:extLst>
          </p:cNvPr>
          <p:cNvSpPr>
            <a:spLocks noGrp="1"/>
          </p:cNvSpPr>
          <p:nvPr>
            <p:ph type="ftr" sz="quarter" idx="11"/>
          </p:nvPr>
        </p:nvSpPr>
        <p:spPr/>
        <p:txBody>
          <a:bodyPr/>
          <a:lstStyle/>
          <a:p>
            <a:endParaRPr lang="de-DE"/>
          </a:p>
        </p:txBody>
      </p:sp>
      <p:sp>
        <p:nvSpPr>
          <p:cNvPr id="8" name="Foliennummernplatzhalter 5">
            <a:extLst>
              <a:ext uri="{FF2B5EF4-FFF2-40B4-BE49-F238E27FC236}">
                <a16:creationId xmlns:a16="http://schemas.microsoft.com/office/drawing/2014/main" id="{80593848-BA6C-86CE-8F81-CDA690F6F622}"/>
              </a:ext>
            </a:extLst>
          </p:cNvPr>
          <p:cNvSpPr>
            <a:spLocks noGrp="1"/>
          </p:cNvSpPr>
          <p:nvPr>
            <p:ph type="sldNum" sz="quarter" idx="4"/>
          </p:nvPr>
        </p:nvSpPr>
        <p:spPr>
          <a:xfrm>
            <a:off x="8607650" y="4846440"/>
            <a:ext cx="342950" cy="274637"/>
          </a:xfrm>
          <a:prstGeom prst="rect">
            <a:avLst/>
          </a:prstGeom>
        </p:spPr>
        <p:txBody>
          <a:bodyPr vert="horz" lIns="91440" tIns="45720" rIns="91440" bIns="45720" rtlCol="0" anchor="ctr"/>
          <a:lstStyle>
            <a:lvl1pPr algn="r">
              <a:defRPr sz="1000" b="1">
                <a:solidFill>
                  <a:srgbClr val="018137"/>
                </a:solidFill>
              </a:defRPr>
            </a:lvl1pPr>
          </a:lstStyle>
          <a:p>
            <a:fld id="{A62EE2D1-72E3-4F2B-8A33-8621F02BFDCC}" type="slidenum">
              <a:rPr lang="de-DE" smtClean="0"/>
              <a:pPr/>
              <a:t>‹#›</a:t>
            </a:fld>
            <a:endParaRPr lang="de-DE" dirty="0"/>
          </a:p>
        </p:txBody>
      </p:sp>
    </p:spTree>
    <p:extLst>
      <p:ext uri="{BB962C8B-B14F-4D97-AF65-F5344CB8AC3E}">
        <p14:creationId xmlns:p14="http://schemas.microsoft.com/office/powerpoint/2010/main" val="1684629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582CD2-8EE6-2C6C-B40E-A37278A06F5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591F6B1-F52B-B3A3-8F7F-E7A4FB2BC07D}"/>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314C176-41B5-23DD-2062-2664DC1C6DCA}"/>
              </a:ext>
            </a:extLst>
          </p:cNvPr>
          <p:cNvSpPr>
            <a:spLocks noGrp="1"/>
          </p:cNvSpPr>
          <p:nvPr>
            <p:ph type="dt" sz="half" idx="10"/>
          </p:nvPr>
        </p:nvSpPr>
        <p:spPr/>
        <p:txBody>
          <a:bodyPr/>
          <a:lstStyle/>
          <a:p>
            <a:fld id="{2C05D6DE-D227-434A-9E6A-4F7976C8E2F6}" type="datetime1">
              <a:rPr lang="de-DE" smtClean="0"/>
              <a:t>30.06.2026</a:t>
            </a:fld>
            <a:endParaRPr lang="de-DE"/>
          </a:p>
        </p:txBody>
      </p:sp>
      <p:sp>
        <p:nvSpPr>
          <p:cNvPr id="5" name="Fußzeilenplatzhalter 4">
            <a:extLst>
              <a:ext uri="{FF2B5EF4-FFF2-40B4-BE49-F238E27FC236}">
                <a16:creationId xmlns:a16="http://schemas.microsoft.com/office/drawing/2014/main" id="{6B939385-AA33-AE8A-D02B-E68CAC9E5E98}"/>
              </a:ext>
            </a:extLst>
          </p:cNvPr>
          <p:cNvSpPr>
            <a:spLocks noGrp="1"/>
          </p:cNvSpPr>
          <p:nvPr>
            <p:ph type="ftr" sz="quarter" idx="11"/>
          </p:nvPr>
        </p:nvSpPr>
        <p:spPr/>
        <p:txBody>
          <a:bodyPr/>
          <a:lstStyle/>
          <a:p>
            <a:endParaRPr lang="de-DE"/>
          </a:p>
        </p:txBody>
      </p:sp>
      <p:sp>
        <p:nvSpPr>
          <p:cNvPr id="8" name="Foliennummernplatzhalter 5">
            <a:extLst>
              <a:ext uri="{FF2B5EF4-FFF2-40B4-BE49-F238E27FC236}">
                <a16:creationId xmlns:a16="http://schemas.microsoft.com/office/drawing/2014/main" id="{BDECAD3B-3711-9F2C-0C90-6E8C5F2B08C6}"/>
              </a:ext>
            </a:extLst>
          </p:cNvPr>
          <p:cNvSpPr>
            <a:spLocks noGrp="1"/>
          </p:cNvSpPr>
          <p:nvPr>
            <p:ph type="sldNum" sz="quarter" idx="4"/>
          </p:nvPr>
        </p:nvSpPr>
        <p:spPr>
          <a:xfrm>
            <a:off x="8607650" y="4846440"/>
            <a:ext cx="342950" cy="274637"/>
          </a:xfrm>
          <a:prstGeom prst="rect">
            <a:avLst/>
          </a:prstGeom>
        </p:spPr>
        <p:txBody>
          <a:bodyPr vert="horz" lIns="91440" tIns="45720" rIns="91440" bIns="45720" rtlCol="0" anchor="ctr"/>
          <a:lstStyle>
            <a:lvl1pPr algn="r">
              <a:defRPr sz="1000" b="1">
                <a:solidFill>
                  <a:srgbClr val="018137"/>
                </a:solidFill>
              </a:defRPr>
            </a:lvl1pPr>
          </a:lstStyle>
          <a:p>
            <a:fld id="{A62EE2D1-72E3-4F2B-8A33-8621F02BFDCC}" type="slidenum">
              <a:rPr lang="de-DE" smtClean="0"/>
              <a:pPr/>
              <a:t>‹#›</a:t>
            </a:fld>
            <a:endParaRPr lang="de-DE" dirty="0"/>
          </a:p>
        </p:txBody>
      </p:sp>
    </p:spTree>
    <p:extLst>
      <p:ext uri="{BB962C8B-B14F-4D97-AF65-F5344CB8AC3E}">
        <p14:creationId xmlns:p14="http://schemas.microsoft.com/office/powerpoint/2010/main" val="73456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16B83ED-E259-6F36-6EFA-A8505C379D89}"/>
              </a:ext>
            </a:extLst>
          </p:cNvPr>
          <p:cNvSpPr>
            <a:spLocks noGrp="1"/>
          </p:cNvSpPr>
          <p:nvPr>
            <p:ph type="title" orient="vert"/>
          </p:nvPr>
        </p:nvSpPr>
        <p:spPr>
          <a:xfrm>
            <a:off x="6543675" y="274638"/>
            <a:ext cx="1971675" cy="4357687"/>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EC6FED69-540C-F85F-42B7-B65DB8B9FABE}"/>
              </a:ext>
            </a:extLst>
          </p:cNvPr>
          <p:cNvSpPr>
            <a:spLocks noGrp="1"/>
          </p:cNvSpPr>
          <p:nvPr>
            <p:ph type="body" orient="vert" idx="1"/>
          </p:nvPr>
        </p:nvSpPr>
        <p:spPr>
          <a:xfrm>
            <a:off x="628650" y="274638"/>
            <a:ext cx="5762625" cy="435768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8490D23-702F-E953-199D-E566B6B01211}"/>
              </a:ext>
            </a:extLst>
          </p:cNvPr>
          <p:cNvSpPr>
            <a:spLocks noGrp="1"/>
          </p:cNvSpPr>
          <p:nvPr>
            <p:ph type="dt" sz="half" idx="10"/>
          </p:nvPr>
        </p:nvSpPr>
        <p:spPr/>
        <p:txBody>
          <a:bodyPr/>
          <a:lstStyle/>
          <a:p>
            <a:fld id="{428F75D4-0E17-4190-87E2-1D9488E54AD1}" type="datetime1">
              <a:rPr lang="de-DE" smtClean="0"/>
              <a:t>30.06.2026</a:t>
            </a:fld>
            <a:endParaRPr lang="de-DE"/>
          </a:p>
        </p:txBody>
      </p:sp>
      <p:sp>
        <p:nvSpPr>
          <p:cNvPr id="5" name="Fußzeilenplatzhalter 4">
            <a:extLst>
              <a:ext uri="{FF2B5EF4-FFF2-40B4-BE49-F238E27FC236}">
                <a16:creationId xmlns:a16="http://schemas.microsoft.com/office/drawing/2014/main" id="{0AB8003E-3127-4792-180E-39753269BE85}"/>
              </a:ext>
            </a:extLst>
          </p:cNvPr>
          <p:cNvSpPr>
            <a:spLocks noGrp="1"/>
          </p:cNvSpPr>
          <p:nvPr>
            <p:ph type="ftr" sz="quarter" idx="11"/>
          </p:nvPr>
        </p:nvSpPr>
        <p:spPr/>
        <p:txBody>
          <a:bodyPr/>
          <a:lstStyle/>
          <a:p>
            <a:endParaRPr lang="de-DE"/>
          </a:p>
        </p:txBody>
      </p:sp>
      <p:sp>
        <p:nvSpPr>
          <p:cNvPr id="8" name="Foliennummernplatzhalter 5">
            <a:extLst>
              <a:ext uri="{FF2B5EF4-FFF2-40B4-BE49-F238E27FC236}">
                <a16:creationId xmlns:a16="http://schemas.microsoft.com/office/drawing/2014/main" id="{A9450254-2086-48E9-B8BF-C18027DAE673}"/>
              </a:ext>
            </a:extLst>
          </p:cNvPr>
          <p:cNvSpPr>
            <a:spLocks noGrp="1"/>
          </p:cNvSpPr>
          <p:nvPr>
            <p:ph type="sldNum" sz="quarter" idx="4"/>
          </p:nvPr>
        </p:nvSpPr>
        <p:spPr>
          <a:xfrm>
            <a:off x="8607650" y="4846440"/>
            <a:ext cx="342950" cy="274637"/>
          </a:xfrm>
          <a:prstGeom prst="rect">
            <a:avLst/>
          </a:prstGeom>
        </p:spPr>
        <p:txBody>
          <a:bodyPr vert="horz" lIns="91440" tIns="45720" rIns="91440" bIns="45720" rtlCol="0" anchor="ctr"/>
          <a:lstStyle>
            <a:lvl1pPr algn="r">
              <a:defRPr sz="1000" b="1">
                <a:solidFill>
                  <a:srgbClr val="018137"/>
                </a:solidFill>
              </a:defRPr>
            </a:lvl1pPr>
          </a:lstStyle>
          <a:p>
            <a:fld id="{A62EE2D1-72E3-4F2B-8A33-8621F02BFDCC}" type="slidenum">
              <a:rPr lang="de-DE" smtClean="0"/>
              <a:pPr/>
              <a:t>‹#›</a:t>
            </a:fld>
            <a:endParaRPr lang="de-DE" dirty="0"/>
          </a:p>
        </p:txBody>
      </p:sp>
    </p:spTree>
    <p:extLst>
      <p:ext uri="{BB962C8B-B14F-4D97-AF65-F5344CB8AC3E}">
        <p14:creationId xmlns:p14="http://schemas.microsoft.com/office/powerpoint/2010/main" val="3173370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375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3EC625-35EB-116C-3717-BD60FB6B66DF}"/>
              </a:ext>
            </a:extLst>
          </p:cNvPr>
          <p:cNvSpPr>
            <a:spLocks noGrp="1"/>
          </p:cNvSpPr>
          <p:nvPr>
            <p:ph type="title" hasCustomPrompt="1"/>
          </p:nvPr>
        </p:nvSpPr>
        <p:spPr>
          <a:xfrm>
            <a:off x="104775" y="114618"/>
            <a:ext cx="7652250" cy="993775"/>
          </a:xfrm>
        </p:spPr>
        <p:txBody>
          <a:bodyPr anchor="t"/>
          <a:lstStyle>
            <a:lvl1pPr>
              <a:defRPr>
                <a:solidFill>
                  <a:schemeClr val="accent1">
                    <a:lumMod val="75000"/>
                  </a:schemeClr>
                </a:solidFill>
                <a:latin typeface="+mj-lt"/>
                <a:cs typeface="Arial" panose="020B0604020202020204" pitchFamily="34" charset="0"/>
              </a:defRPr>
            </a:lvl1pPr>
          </a:lstStyle>
          <a:p>
            <a:r>
              <a:rPr lang="de-DE" dirty="0"/>
              <a:t>Title</a:t>
            </a:r>
          </a:p>
        </p:txBody>
      </p:sp>
      <p:sp>
        <p:nvSpPr>
          <p:cNvPr id="3" name="Inhaltsplatzhalter 2">
            <a:extLst>
              <a:ext uri="{FF2B5EF4-FFF2-40B4-BE49-F238E27FC236}">
                <a16:creationId xmlns:a16="http://schemas.microsoft.com/office/drawing/2014/main" id="{0EAC987B-8AE0-289C-1D02-916710FC5AE3}"/>
              </a:ext>
            </a:extLst>
          </p:cNvPr>
          <p:cNvSpPr>
            <a:spLocks noGrp="1"/>
          </p:cNvSpPr>
          <p:nvPr>
            <p:ph idx="1"/>
          </p:nvPr>
        </p:nvSpPr>
        <p:spPr>
          <a:xfrm>
            <a:off x="127591" y="1242459"/>
            <a:ext cx="8387759" cy="3467654"/>
          </a:xfrm>
        </p:spPr>
        <p:txBody>
          <a:bodyPr/>
          <a:lstStyle>
            <a:lvl1pPr>
              <a:defRPr sz="2000">
                <a:solidFill>
                  <a:srgbClr val="007800"/>
                </a:solidFill>
                <a:latin typeface="Arial" panose="020B0604020202020204" pitchFamily="34" charset="0"/>
                <a:cs typeface="Arial" panose="020B0604020202020204" pitchFamily="34" charset="0"/>
              </a:defRPr>
            </a:lvl1pPr>
            <a:lvl2pPr>
              <a:defRPr>
                <a:solidFill>
                  <a:srgbClr val="007800"/>
                </a:solidFill>
                <a:latin typeface="Arial" panose="020B0604020202020204" pitchFamily="34" charset="0"/>
                <a:cs typeface="Arial" panose="020B0604020202020204" pitchFamily="34" charset="0"/>
              </a:defRPr>
            </a:lvl2pPr>
            <a:lvl3pPr>
              <a:defRPr>
                <a:solidFill>
                  <a:srgbClr val="007800"/>
                </a:solidFill>
                <a:latin typeface="Arial" panose="020B0604020202020204" pitchFamily="34" charset="0"/>
                <a:cs typeface="Arial" panose="020B0604020202020204" pitchFamily="34" charset="0"/>
              </a:defRPr>
            </a:lvl3pPr>
            <a:lvl4pPr>
              <a:defRPr>
                <a:solidFill>
                  <a:srgbClr val="007800"/>
                </a:solidFill>
                <a:latin typeface="Arial" panose="020B0604020202020204" pitchFamily="34" charset="0"/>
                <a:cs typeface="Arial" panose="020B0604020202020204" pitchFamily="34" charset="0"/>
              </a:defRPr>
            </a:lvl4pPr>
            <a:lvl5pPr>
              <a:defRPr>
                <a:solidFill>
                  <a:srgbClr val="007800"/>
                </a:solidFill>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6708000C-DC37-5E45-B4BD-836F7B6BE187}"/>
              </a:ext>
            </a:extLst>
          </p:cNvPr>
          <p:cNvSpPr>
            <a:spLocks noGrp="1"/>
          </p:cNvSpPr>
          <p:nvPr>
            <p:ph type="dt" sz="half" idx="10"/>
          </p:nvPr>
        </p:nvSpPr>
        <p:spPr/>
        <p:txBody>
          <a:bodyPr/>
          <a:lstStyle/>
          <a:p>
            <a:fld id="{67CB7C86-BF17-4B32-8367-68202DF3E7A1}" type="datetime1">
              <a:rPr lang="de-DE" smtClean="0"/>
              <a:t>30.06.2026</a:t>
            </a:fld>
            <a:endParaRPr lang="de-DE"/>
          </a:p>
        </p:txBody>
      </p:sp>
      <p:sp>
        <p:nvSpPr>
          <p:cNvPr id="5" name="Fußzeilenplatzhalter 4">
            <a:extLst>
              <a:ext uri="{FF2B5EF4-FFF2-40B4-BE49-F238E27FC236}">
                <a16:creationId xmlns:a16="http://schemas.microsoft.com/office/drawing/2014/main" id="{35A5493D-6699-4992-2388-AD8AD4126B01}"/>
              </a:ext>
            </a:extLst>
          </p:cNvPr>
          <p:cNvSpPr>
            <a:spLocks noGrp="1"/>
          </p:cNvSpPr>
          <p:nvPr>
            <p:ph type="ftr" sz="quarter" idx="11"/>
          </p:nvPr>
        </p:nvSpPr>
        <p:spPr/>
        <p:txBody>
          <a:bodyPr/>
          <a:lstStyle/>
          <a:p>
            <a:endParaRPr lang="de-DE"/>
          </a:p>
        </p:txBody>
      </p:sp>
      <p:sp>
        <p:nvSpPr>
          <p:cNvPr id="8" name="Foliennummernplatzhalter 5">
            <a:extLst>
              <a:ext uri="{FF2B5EF4-FFF2-40B4-BE49-F238E27FC236}">
                <a16:creationId xmlns:a16="http://schemas.microsoft.com/office/drawing/2014/main" id="{4E0CDFE7-5487-4F5F-A680-349686F4E903}"/>
              </a:ext>
            </a:extLst>
          </p:cNvPr>
          <p:cNvSpPr>
            <a:spLocks noGrp="1"/>
          </p:cNvSpPr>
          <p:nvPr>
            <p:ph type="sldNum" sz="quarter" idx="4"/>
          </p:nvPr>
        </p:nvSpPr>
        <p:spPr>
          <a:xfrm>
            <a:off x="8607650" y="4846440"/>
            <a:ext cx="342950" cy="274637"/>
          </a:xfrm>
          <a:prstGeom prst="rect">
            <a:avLst/>
          </a:prstGeom>
        </p:spPr>
        <p:txBody>
          <a:bodyPr vert="horz" lIns="91440" tIns="45720" rIns="91440" bIns="45720" rtlCol="0" anchor="ctr"/>
          <a:lstStyle>
            <a:lvl1pPr algn="r">
              <a:defRPr sz="1000" b="1">
                <a:solidFill>
                  <a:srgbClr val="018137"/>
                </a:solidFill>
              </a:defRPr>
            </a:lvl1pPr>
          </a:lstStyle>
          <a:p>
            <a:fld id="{A62EE2D1-72E3-4F2B-8A33-8621F02BFDCC}" type="slidenum">
              <a:rPr lang="de-DE" smtClean="0"/>
              <a:pPr/>
              <a:t>‹#›</a:t>
            </a:fld>
            <a:endParaRPr lang="de-DE" dirty="0"/>
          </a:p>
        </p:txBody>
      </p:sp>
    </p:spTree>
    <p:extLst>
      <p:ext uri="{BB962C8B-B14F-4D97-AF65-F5344CB8AC3E}">
        <p14:creationId xmlns:p14="http://schemas.microsoft.com/office/powerpoint/2010/main" val="3150656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3C4628-2F4C-3405-51BE-930BB6BD2978}"/>
              </a:ext>
            </a:extLst>
          </p:cNvPr>
          <p:cNvSpPr>
            <a:spLocks noGrp="1"/>
          </p:cNvSpPr>
          <p:nvPr>
            <p:ph type="title"/>
          </p:nvPr>
        </p:nvSpPr>
        <p:spPr>
          <a:xfrm>
            <a:off x="623888" y="1282700"/>
            <a:ext cx="7886700" cy="2139950"/>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EC0047DA-0B06-B834-AE30-2C72E8C98026}"/>
              </a:ext>
            </a:extLst>
          </p:cNvPr>
          <p:cNvSpPr>
            <a:spLocks noGrp="1"/>
          </p:cNvSpPr>
          <p:nvPr>
            <p:ph type="body" idx="1"/>
          </p:nvPr>
        </p:nvSpPr>
        <p:spPr>
          <a:xfrm>
            <a:off x="623888" y="3441700"/>
            <a:ext cx="7886700" cy="1125538"/>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EE8B2E44-09D6-7D77-FDE5-E09449F2CA30}"/>
              </a:ext>
            </a:extLst>
          </p:cNvPr>
          <p:cNvSpPr>
            <a:spLocks noGrp="1"/>
          </p:cNvSpPr>
          <p:nvPr>
            <p:ph type="dt" sz="half" idx="10"/>
          </p:nvPr>
        </p:nvSpPr>
        <p:spPr/>
        <p:txBody>
          <a:bodyPr/>
          <a:lstStyle/>
          <a:p>
            <a:fld id="{65097656-3C10-4F95-A462-1879C729BCC6}" type="datetime1">
              <a:rPr lang="de-DE" smtClean="0"/>
              <a:t>30.06.2026</a:t>
            </a:fld>
            <a:endParaRPr lang="de-DE"/>
          </a:p>
        </p:txBody>
      </p:sp>
      <p:sp>
        <p:nvSpPr>
          <p:cNvPr id="5" name="Fußzeilenplatzhalter 4">
            <a:extLst>
              <a:ext uri="{FF2B5EF4-FFF2-40B4-BE49-F238E27FC236}">
                <a16:creationId xmlns:a16="http://schemas.microsoft.com/office/drawing/2014/main" id="{19EFCA48-2841-B3F4-9BC2-C0FF2FD2491E}"/>
              </a:ext>
            </a:extLst>
          </p:cNvPr>
          <p:cNvSpPr>
            <a:spLocks noGrp="1"/>
          </p:cNvSpPr>
          <p:nvPr>
            <p:ph type="ftr" sz="quarter" idx="11"/>
          </p:nvPr>
        </p:nvSpPr>
        <p:spPr/>
        <p:txBody>
          <a:bodyPr/>
          <a:lstStyle/>
          <a:p>
            <a:endParaRPr lang="de-DE"/>
          </a:p>
        </p:txBody>
      </p:sp>
      <p:sp>
        <p:nvSpPr>
          <p:cNvPr id="8" name="Foliennummernplatzhalter 5">
            <a:extLst>
              <a:ext uri="{FF2B5EF4-FFF2-40B4-BE49-F238E27FC236}">
                <a16:creationId xmlns:a16="http://schemas.microsoft.com/office/drawing/2014/main" id="{CB299F26-B2E6-1BD8-572B-8B738D51BA7A}"/>
              </a:ext>
            </a:extLst>
          </p:cNvPr>
          <p:cNvSpPr>
            <a:spLocks noGrp="1"/>
          </p:cNvSpPr>
          <p:nvPr>
            <p:ph type="sldNum" sz="quarter" idx="4"/>
          </p:nvPr>
        </p:nvSpPr>
        <p:spPr>
          <a:xfrm>
            <a:off x="8607650" y="4876006"/>
            <a:ext cx="342950" cy="274637"/>
          </a:xfrm>
          <a:prstGeom prst="rect">
            <a:avLst/>
          </a:prstGeom>
        </p:spPr>
        <p:txBody>
          <a:bodyPr vert="horz" lIns="91440" tIns="45720" rIns="91440" bIns="45720" rtlCol="0" anchor="ctr"/>
          <a:lstStyle>
            <a:lvl1pPr algn="r">
              <a:defRPr sz="1000" b="1">
                <a:solidFill>
                  <a:srgbClr val="018137"/>
                </a:solidFill>
              </a:defRPr>
            </a:lvl1pPr>
          </a:lstStyle>
          <a:p>
            <a:fld id="{A62EE2D1-72E3-4F2B-8A33-8621F02BFDCC}" type="slidenum">
              <a:rPr lang="de-DE" smtClean="0"/>
              <a:pPr/>
              <a:t>‹#›</a:t>
            </a:fld>
            <a:endParaRPr lang="de-DE" dirty="0"/>
          </a:p>
        </p:txBody>
      </p:sp>
    </p:spTree>
    <p:extLst>
      <p:ext uri="{BB962C8B-B14F-4D97-AF65-F5344CB8AC3E}">
        <p14:creationId xmlns:p14="http://schemas.microsoft.com/office/powerpoint/2010/main" val="1580718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4BE4FC-2D54-6EF6-9BB0-BD25A805DAA7}"/>
              </a:ext>
            </a:extLst>
          </p:cNvPr>
          <p:cNvSpPr>
            <a:spLocks noGrp="1"/>
          </p:cNvSpPr>
          <p:nvPr>
            <p:ph type="title"/>
          </p:nvPr>
        </p:nvSpPr>
        <p:spPr>
          <a:xfrm>
            <a:off x="133350" y="124143"/>
            <a:ext cx="7395541" cy="993775"/>
          </a:xfrm>
        </p:spPr>
        <p:txBody>
          <a:bodyPr/>
          <a:lstStyle>
            <a:lvl1pPr>
              <a:defRPr>
                <a:solidFill>
                  <a:schemeClr val="tx2">
                    <a:lumMod val="75000"/>
                  </a:schemeClr>
                </a:solidFill>
              </a:defRPr>
            </a:lvl1pPr>
          </a:lstStyle>
          <a:p>
            <a:r>
              <a:rPr lang="de-DE" dirty="0"/>
              <a:t>Mastertitelformat bearbeiten</a:t>
            </a:r>
          </a:p>
        </p:txBody>
      </p:sp>
      <p:sp>
        <p:nvSpPr>
          <p:cNvPr id="3" name="Inhaltsplatzhalter 2">
            <a:extLst>
              <a:ext uri="{FF2B5EF4-FFF2-40B4-BE49-F238E27FC236}">
                <a16:creationId xmlns:a16="http://schemas.microsoft.com/office/drawing/2014/main" id="{AEC5C6BD-B099-6FEB-A551-B7AAEED8AAA7}"/>
              </a:ext>
            </a:extLst>
          </p:cNvPr>
          <p:cNvSpPr>
            <a:spLocks noGrp="1"/>
          </p:cNvSpPr>
          <p:nvPr>
            <p:ph sz="half" idx="1" hasCustomPrompt="1"/>
          </p:nvPr>
        </p:nvSpPr>
        <p:spPr>
          <a:xfrm>
            <a:off x="133350" y="1370013"/>
            <a:ext cx="4438650" cy="3262312"/>
          </a:xfrm>
        </p:spPr>
        <p:txBody>
          <a:bodyPr/>
          <a:lstStyle>
            <a:lvl1pPr>
              <a:defRPr/>
            </a:lvl1pPr>
          </a:lstStyle>
          <a:p>
            <a:pPr lvl="0"/>
            <a:r>
              <a:rPr lang="de-DE" dirty="0"/>
              <a:t>Mastertextformat </a:t>
            </a:r>
            <a:r>
              <a:rPr lang="de-DE" dirty="0" err="1"/>
              <a:t>bearbeitenxdf</a:t>
            </a:r>
            <a:endParaRPr lang="de-DE" dirty="0"/>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687DFBE8-8A97-03A9-2E29-610E1057DCB5}"/>
              </a:ext>
            </a:extLst>
          </p:cNvPr>
          <p:cNvSpPr>
            <a:spLocks noGrp="1"/>
          </p:cNvSpPr>
          <p:nvPr>
            <p:ph sz="half" idx="2"/>
          </p:nvPr>
        </p:nvSpPr>
        <p:spPr>
          <a:xfrm>
            <a:off x="4572000" y="1370013"/>
            <a:ext cx="4425950" cy="3262312"/>
          </a:xfrm>
        </p:spPr>
        <p:txBody>
          <a:bodyPr/>
          <a:lstStyle>
            <a:lvl1pPr>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a:extLst>
              <a:ext uri="{FF2B5EF4-FFF2-40B4-BE49-F238E27FC236}">
                <a16:creationId xmlns:a16="http://schemas.microsoft.com/office/drawing/2014/main" id="{76747F91-81C2-91E8-70D8-A7B0116ED575}"/>
              </a:ext>
            </a:extLst>
          </p:cNvPr>
          <p:cNvSpPr>
            <a:spLocks noGrp="1"/>
          </p:cNvSpPr>
          <p:nvPr>
            <p:ph type="dt" sz="half" idx="10"/>
          </p:nvPr>
        </p:nvSpPr>
        <p:spPr/>
        <p:txBody>
          <a:bodyPr/>
          <a:lstStyle/>
          <a:p>
            <a:fld id="{36A38E63-C9C2-4FAC-8340-D5164801F002}" type="datetime1">
              <a:rPr lang="de-DE" smtClean="0"/>
              <a:t>30.06.2026</a:t>
            </a:fld>
            <a:endParaRPr lang="de-DE"/>
          </a:p>
        </p:txBody>
      </p:sp>
      <p:sp>
        <p:nvSpPr>
          <p:cNvPr id="6" name="Fußzeilenplatzhalter 5">
            <a:extLst>
              <a:ext uri="{FF2B5EF4-FFF2-40B4-BE49-F238E27FC236}">
                <a16:creationId xmlns:a16="http://schemas.microsoft.com/office/drawing/2014/main" id="{BBCBFFB4-F421-960E-0806-A2E9DD120E29}"/>
              </a:ext>
            </a:extLst>
          </p:cNvPr>
          <p:cNvSpPr>
            <a:spLocks noGrp="1"/>
          </p:cNvSpPr>
          <p:nvPr>
            <p:ph type="ftr" sz="quarter" idx="11"/>
          </p:nvPr>
        </p:nvSpPr>
        <p:spPr/>
        <p:txBody>
          <a:bodyPr/>
          <a:lstStyle/>
          <a:p>
            <a:endParaRPr lang="de-DE"/>
          </a:p>
        </p:txBody>
      </p:sp>
      <p:sp>
        <p:nvSpPr>
          <p:cNvPr id="9" name="Foliennummernplatzhalter 5">
            <a:extLst>
              <a:ext uri="{FF2B5EF4-FFF2-40B4-BE49-F238E27FC236}">
                <a16:creationId xmlns:a16="http://schemas.microsoft.com/office/drawing/2014/main" id="{C37052EE-070D-1B7D-CAAD-3A5129B0AB86}"/>
              </a:ext>
            </a:extLst>
          </p:cNvPr>
          <p:cNvSpPr>
            <a:spLocks noGrp="1"/>
          </p:cNvSpPr>
          <p:nvPr>
            <p:ph type="sldNum" sz="quarter" idx="4"/>
          </p:nvPr>
        </p:nvSpPr>
        <p:spPr>
          <a:xfrm>
            <a:off x="8607650" y="4846440"/>
            <a:ext cx="342950" cy="274637"/>
          </a:xfrm>
          <a:prstGeom prst="rect">
            <a:avLst/>
          </a:prstGeom>
        </p:spPr>
        <p:txBody>
          <a:bodyPr vert="horz" lIns="91440" tIns="45720" rIns="91440" bIns="45720" rtlCol="0" anchor="ctr"/>
          <a:lstStyle>
            <a:lvl1pPr algn="r">
              <a:defRPr sz="1000" b="1">
                <a:solidFill>
                  <a:srgbClr val="018137"/>
                </a:solidFill>
              </a:defRPr>
            </a:lvl1pPr>
          </a:lstStyle>
          <a:p>
            <a:fld id="{A62EE2D1-72E3-4F2B-8A33-8621F02BFDCC}" type="slidenum">
              <a:rPr lang="de-DE" smtClean="0"/>
              <a:pPr/>
              <a:t>‹#›</a:t>
            </a:fld>
            <a:endParaRPr lang="de-DE" dirty="0"/>
          </a:p>
        </p:txBody>
      </p:sp>
    </p:spTree>
    <p:extLst>
      <p:ext uri="{BB962C8B-B14F-4D97-AF65-F5344CB8AC3E}">
        <p14:creationId xmlns:p14="http://schemas.microsoft.com/office/powerpoint/2010/main" val="256225264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285CED-ACAC-F6A9-BB62-C4F8D157B621}"/>
              </a:ext>
            </a:extLst>
          </p:cNvPr>
          <p:cNvSpPr>
            <a:spLocks noGrp="1"/>
          </p:cNvSpPr>
          <p:nvPr>
            <p:ph type="title"/>
          </p:nvPr>
        </p:nvSpPr>
        <p:spPr>
          <a:xfrm>
            <a:off x="630238" y="274638"/>
            <a:ext cx="7886700" cy="993775"/>
          </a:xfrm>
        </p:spPr>
        <p:txBody>
          <a:bodyPr/>
          <a:lstStyle/>
          <a:p>
            <a:r>
              <a:rPr lang="de-DE"/>
              <a:t>Mastertitelformat bearbeiten</a:t>
            </a:r>
          </a:p>
        </p:txBody>
      </p:sp>
      <p:sp>
        <p:nvSpPr>
          <p:cNvPr id="3" name="Textplatzhalter 2">
            <a:extLst>
              <a:ext uri="{FF2B5EF4-FFF2-40B4-BE49-F238E27FC236}">
                <a16:creationId xmlns:a16="http://schemas.microsoft.com/office/drawing/2014/main" id="{095B1AEA-9D97-7DB0-2722-11FCB4BC9ABE}"/>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576E1E2-099C-3BCA-FDA9-DA14A73AB847}"/>
              </a:ext>
            </a:extLst>
          </p:cNvPr>
          <p:cNvSpPr>
            <a:spLocks noGrp="1"/>
          </p:cNvSpPr>
          <p:nvPr>
            <p:ph sz="half" idx="2"/>
          </p:nvPr>
        </p:nvSpPr>
        <p:spPr>
          <a:xfrm>
            <a:off x="630238" y="1879600"/>
            <a:ext cx="3868737" cy="27622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19C75C82-D8C5-F483-6FF1-5978B965541C}"/>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175FE4B-5C03-7108-B273-F07D04BCC7E9}"/>
              </a:ext>
            </a:extLst>
          </p:cNvPr>
          <p:cNvSpPr>
            <a:spLocks noGrp="1"/>
          </p:cNvSpPr>
          <p:nvPr>
            <p:ph sz="quarter" idx="4"/>
          </p:nvPr>
        </p:nvSpPr>
        <p:spPr>
          <a:xfrm>
            <a:off x="4629150" y="1879600"/>
            <a:ext cx="3887788" cy="27622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27F53CC0-62EC-C8E5-BB01-61C78A50B397}"/>
              </a:ext>
            </a:extLst>
          </p:cNvPr>
          <p:cNvSpPr>
            <a:spLocks noGrp="1"/>
          </p:cNvSpPr>
          <p:nvPr>
            <p:ph type="dt" sz="half" idx="10"/>
          </p:nvPr>
        </p:nvSpPr>
        <p:spPr/>
        <p:txBody>
          <a:bodyPr/>
          <a:lstStyle/>
          <a:p>
            <a:fld id="{AD22865D-58AB-402B-BD6A-1D8ABE5DA975}" type="datetime1">
              <a:rPr lang="de-DE" smtClean="0"/>
              <a:t>30.06.2026</a:t>
            </a:fld>
            <a:endParaRPr lang="de-DE"/>
          </a:p>
        </p:txBody>
      </p:sp>
      <p:sp>
        <p:nvSpPr>
          <p:cNvPr id="8" name="Fußzeilenplatzhalter 7">
            <a:extLst>
              <a:ext uri="{FF2B5EF4-FFF2-40B4-BE49-F238E27FC236}">
                <a16:creationId xmlns:a16="http://schemas.microsoft.com/office/drawing/2014/main" id="{43B7F508-0871-F9BD-186A-AEAA4015826E}"/>
              </a:ext>
            </a:extLst>
          </p:cNvPr>
          <p:cNvSpPr>
            <a:spLocks noGrp="1"/>
          </p:cNvSpPr>
          <p:nvPr>
            <p:ph type="ftr" sz="quarter" idx="11"/>
          </p:nvPr>
        </p:nvSpPr>
        <p:spPr/>
        <p:txBody>
          <a:bodyPr/>
          <a:lstStyle/>
          <a:p>
            <a:endParaRPr lang="de-DE"/>
          </a:p>
        </p:txBody>
      </p:sp>
      <p:sp>
        <p:nvSpPr>
          <p:cNvPr id="11" name="Foliennummernplatzhalter 5">
            <a:extLst>
              <a:ext uri="{FF2B5EF4-FFF2-40B4-BE49-F238E27FC236}">
                <a16:creationId xmlns:a16="http://schemas.microsoft.com/office/drawing/2014/main" id="{351D463F-641B-FAEE-67B1-5CAEB8B66534}"/>
              </a:ext>
            </a:extLst>
          </p:cNvPr>
          <p:cNvSpPr>
            <a:spLocks noGrp="1"/>
          </p:cNvSpPr>
          <p:nvPr>
            <p:ph type="sldNum" sz="quarter" idx="12"/>
          </p:nvPr>
        </p:nvSpPr>
        <p:spPr>
          <a:xfrm>
            <a:off x="8607650" y="4846440"/>
            <a:ext cx="342950" cy="274637"/>
          </a:xfrm>
          <a:prstGeom prst="rect">
            <a:avLst/>
          </a:prstGeom>
        </p:spPr>
        <p:txBody>
          <a:bodyPr vert="horz" lIns="91440" tIns="45720" rIns="91440" bIns="45720" rtlCol="0" anchor="ctr"/>
          <a:lstStyle>
            <a:lvl1pPr algn="r">
              <a:defRPr sz="1000" b="1">
                <a:solidFill>
                  <a:srgbClr val="018137"/>
                </a:solidFill>
              </a:defRPr>
            </a:lvl1pPr>
          </a:lstStyle>
          <a:p>
            <a:fld id="{A62EE2D1-72E3-4F2B-8A33-8621F02BFDCC}" type="slidenum">
              <a:rPr lang="de-DE" smtClean="0"/>
              <a:pPr/>
              <a:t>‹#›</a:t>
            </a:fld>
            <a:endParaRPr lang="de-DE" dirty="0"/>
          </a:p>
        </p:txBody>
      </p:sp>
    </p:spTree>
    <p:extLst>
      <p:ext uri="{BB962C8B-B14F-4D97-AF65-F5344CB8AC3E}">
        <p14:creationId xmlns:p14="http://schemas.microsoft.com/office/powerpoint/2010/main" val="1198727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254375-BD9C-2A63-43F0-AC5C255C200A}"/>
              </a:ext>
            </a:extLst>
          </p:cNvPr>
          <p:cNvSpPr>
            <a:spLocks noGrp="1"/>
          </p:cNvSpPr>
          <p:nvPr>
            <p:ph type="title"/>
          </p:nvPr>
        </p:nvSpPr>
        <p:spPr>
          <a:xfrm>
            <a:off x="101087" y="76518"/>
            <a:ext cx="8153309" cy="815479"/>
          </a:xfrm>
        </p:spPr>
        <p:txBody>
          <a:bodyPr/>
          <a:lstStyle>
            <a:lvl1pPr>
              <a:defRPr b="0"/>
            </a:lvl1pPr>
          </a:lstStyle>
          <a:p>
            <a:r>
              <a:rPr lang="de-DE" dirty="0"/>
              <a:t>Mastertitelformat bearbeiten</a:t>
            </a:r>
          </a:p>
        </p:txBody>
      </p:sp>
      <p:sp>
        <p:nvSpPr>
          <p:cNvPr id="3" name="Datumsplatzhalter 2">
            <a:extLst>
              <a:ext uri="{FF2B5EF4-FFF2-40B4-BE49-F238E27FC236}">
                <a16:creationId xmlns:a16="http://schemas.microsoft.com/office/drawing/2014/main" id="{767BB9D2-889D-454B-568F-447985F4A9C0}"/>
              </a:ext>
            </a:extLst>
          </p:cNvPr>
          <p:cNvSpPr>
            <a:spLocks noGrp="1"/>
          </p:cNvSpPr>
          <p:nvPr>
            <p:ph type="dt" sz="half" idx="10"/>
          </p:nvPr>
        </p:nvSpPr>
        <p:spPr/>
        <p:txBody>
          <a:bodyPr/>
          <a:lstStyle/>
          <a:p>
            <a:fld id="{9498B1AE-FEF9-406A-AA60-C1FD0ABBC610}" type="datetime1">
              <a:rPr lang="de-DE" smtClean="0"/>
              <a:t>30.06.2026</a:t>
            </a:fld>
            <a:endParaRPr lang="de-DE"/>
          </a:p>
        </p:txBody>
      </p:sp>
      <p:sp>
        <p:nvSpPr>
          <p:cNvPr id="4" name="Fußzeilenplatzhalter 3">
            <a:extLst>
              <a:ext uri="{FF2B5EF4-FFF2-40B4-BE49-F238E27FC236}">
                <a16:creationId xmlns:a16="http://schemas.microsoft.com/office/drawing/2014/main" id="{32752E6E-9ED8-29D9-FEE6-15E44E32A0B6}"/>
              </a:ext>
            </a:extLst>
          </p:cNvPr>
          <p:cNvSpPr>
            <a:spLocks noGrp="1"/>
          </p:cNvSpPr>
          <p:nvPr>
            <p:ph type="ftr" sz="quarter" idx="11"/>
          </p:nvPr>
        </p:nvSpPr>
        <p:spPr/>
        <p:txBody>
          <a:bodyPr/>
          <a:lstStyle/>
          <a:p>
            <a:endParaRPr lang="de-DE"/>
          </a:p>
        </p:txBody>
      </p:sp>
      <p:sp>
        <p:nvSpPr>
          <p:cNvPr id="8" name="Foliennummernplatzhalter 5">
            <a:extLst>
              <a:ext uri="{FF2B5EF4-FFF2-40B4-BE49-F238E27FC236}">
                <a16:creationId xmlns:a16="http://schemas.microsoft.com/office/drawing/2014/main" id="{9F8507D9-2582-B28F-13E3-E2700471A6FB}"/>
              </a:ext>
            </a:extLst>
          </p:cNvPr>
          <p:cNvSpPr>
            <a:spLocks noGrp="1"/>
          </p:cNvSpPr>
          <p:nvPr>
            <p:ph type="sldNum" sz="quarter" idx="4"/>
          </p:nvPr>
        </p:nvSpPr>
        <p:spPr>
          <a:xfrm>
            <a:off x="8607650" y="4846440"/>
            <a:ext cx="342950" cy="274637"/>
          </a:xfrm>
          <a:prstGeom prst="rect">
            <a:avLst/>
          </a:prstGeom>
        </p:spPr>
        <p:txBody>
          <a:bodyPr vert="horz" lIns="91440" tIns="45720" rIns="91440" bIns="45720" rtlCol="0" anchor="ctr"/>
          <a:lstStyle>
            <a:lvl1pPr algn="r">
              <a:defRPr sz="1000" b="1">
                <a:solidFill>
                  <a:srgbClr val="018137"/>
                </a:solidFill>
              </a:defRPr>
            </a:lvl1pPr>
          </a:lstStyle>
          <a:p>
            <a:fld id="{A62EE2D1-72E3-4F2B-8A33-8621F02BFDCC}" type="slidenum">
              <a:rPr lang="de-DE" smtClean="0"/>
              <a:pPr/>
              <a:t>‹#›</a:t>
            </a:fld>
            <a:endParaRPr lang="de-DE" dirty="0"/>
          </a:p>
        </p:txBody>
      </p:sp>
    </p:spTree>
    <p:extLst>
      <p:ext uri="{BB962C8B-B14F-4D97-AF65-F5344CB8AC3E}">
        <p14:creationId xmlns:p14="http://schemas.microsoft.com/office/powerpoint/2010/main" val="426135364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BDFFEEA-D740-6D62-8DA4-8D9FDC82A7DD}"/>
              </a:ext>
            </a:extLst>
          </p:cNvPr>
          <p:cNvSpPr>
            <a:spLocks noGrp="1"/>
          </p:cNvSpPr>
          <p:nvPr>
            <p:ph type="dt" sz="half" idx="10"/>
          </p:nvPr>
        </p:nvSpPr>
        <p:spPr/>
        <p:txBody>
          <a:bodyPr/>
          <a:lstStyle/>
          <a:p>
            <a:fld id="{88A77329-4270-44A3-AAB8-FF23A4296A4B}" type="datetime1">
              <a:rPr lang="de-DE" smtClean="0"/>
              <a:t>30.06.2026</a:t>
            </a:fld>
            <a:endParaRPr lang="de-DE"/>
          </a:p>
        </p:txBody>
      </p:sp>
      <p:sp>
        <p:nvSpPr>
          <p:cNvPr id="3" name="Fußzeilenplatzhalter 2">
            <a:extLst>
              <a:ext uri="{FF2B5EF4-FFF2-40B4-BE49-F238E27FC236}">
                <a16:creationId xmlns:a16="http://schemas.microsoft.com/office/drawing/2014/main" id="{45FF204E-1E44-80C1-44D1-59F54A3305BC}"/>
              </a:ext>
            </a:extLst>
          </p:cNvPr>
          <p:cNvSpPr>
            <a:spLocks noGrp="1"/>
          </p:cNvSpPr>
          <p:nvPr>
            <p:ph type="ftr" sz="quarter" idx="11"/>
          </p:nvPr>
        </p:nvSpPr>
        <p:spPr/>
        <p:txBody>
          <a:bodyPr/>
          <a:lstStyle/>
          <a:p>
            <a:endParaRPr lang="de-DE"/>
          </a:p>
        </p:txBody>
      </p:sp>
      <p:sp>
        <p:nvSpPr>
          <p:cNvPr id="7" name="Foliennummernplatzhalter 5">
            <a:extLst>
              <a:ext uri="{FF2B5EF4-FFF2-40B4-BE49-F238E27FC236}">
                <a16:creationId xmlns:a16="http://schemas.microsoft.com/office/drawing/2014/main" id="{E2C5018D-616D-B85B-EF13-690CA0073CC8}"/>
              </a:ext>
            </a:extLst>
          </p:cNvPr>
          <p:cNvSpPr>
            <a:spLocks noGrp="1"/>
          </p:cNvSpPr>
          <p:nvPr>
            <p:ph type="sldNum" sz="quarter" idx="4"/>
          </p:nvPr>
        </p:nvSpPr>
        <p:spPr>
          <a:xfrm>
            <a:off x="8607650" y="4846440"/>
            <a:ext cx="342950" cy="274637"/>
          </a:xfrm>
          <a:prstGeom prst="rect">
            <a:avLst/>
          </a:prstGeom>
        </p:spPr>
        <p:txBody>
          <a:bodyPr vert="horz" lIns="91440" tIns="45720" rIns="91440" bIns="45720" rtlCol="0" anchor="ctr"/>
          <a:lstStyle>
            <a:lvl1pPr algn="r">
              <a:defRPr sz="1000" b="1">
                <a:solidFill>
                  <a:srgbClr val="018137"/>
                </a:solidFill>
              </a:defRPr>
            </a:lvl1pPr>
          </a:lstStyle>
          <a:p>
            <a:fld id="{A62EE2D1-72E3-4F2B-8A33-8621F02BFDCC}" type="slidenum">
              <a:rPr lang="de-DE" smtClean="0"/>
              <a:pPr/>
              <a:t>‹#›</a:t>
            </a:fld>
            <a:endParaRPr lang="de-DE" dirty="0"/>
          </a:p>
        </p:txBody>
      </p:sp>
    </p:spTree>
    <p:extLst>
      <p:ext uri="{BB962C8B-B14F-4D97-AF65-F5344CB8AC3E}">
        <p14:creationId xmlns:p14="http://schemas.microsoft.com/office/powerpoint/2010/main" val="2151073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ECB0E9-E1B1-D68C-6344-09873E563C6E}"/>
              </a:ext>
            </a:extLst>
          </p:cNvPr>
          <p:cNvSpPr>
            <a:spLocks noGrp="1"/>
          </p:cNvSpPr>
          <p:nvPr>
            <p:ph type="title"/>
          </p:nvPr>
        </p:nvSpPr>
        <p:spPr>
          <a:xfrm>
            <a:off x="630238" y="342900"/>
            <a:ext cx="2949575" cy="120015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BEB4D4A9-2521-BB83-276D-E3B4677919FB}"/>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0814A227-7B45-C390-F17C-54F2DE829FD8}"/>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E45227A-7681-C22B-285D-6350DE9F8CA4}"/>
              </a:ext>
            </a:extLst>
          </p:cNvPr>
          <p:cNvSpPr>
            <a:spLocks noGrp="1"/>
          </p:cNvSpPr>
          <p:nvPr>
            <p:ph type="dt" sz="half" idx="10"/>
          </p:nvPr>
        </p:nvSpPr>
        <p:spPr/>
        <p:txBody>
          <a:bodyPr/>
          <a:lstStyle/>
          <a:p>
            <a:fld id="{A58F0FA3-8117-4BF0-A272-09A3710D1578}" type="datetime1">
              <a:rPr lang="de-DE" smtClean="0"/>
              <a:t>30.06.2026</a:t>
            </a:fld>
            <a:endParaRPr lang="de-DE"/>
          </a:p>
        </p:txBody>
      </p:sp>
      <p:sp>
        <p:nvSpPr>
          <p:cNvPr id="6" name="Fußzeilenplatzhalter 5">
            <a:extLst>
              <a:ext uri="{FF2B5EF4-FFF2-40B4-BE49-F238E27FC236}">
                <a16:creationId xmlns:a16="http://schemas.microsoft.com/office/drawing/2014/main" id="{223F377D-4F9D-14A6-CB26-D3068745754A}"/>
              </a:ext>
            </a:extLst>
          </p:cNvPr>
          <p:cNvSpPr>
            <a:spLocks noGrp="1"/>
          </p:cNvSpPr>
          <p:nvPr>
            <p:ph type="ftr" sz="quarter" idx="11"/>
          </p:nvPr>
        </p:nvSpPr>
        <p:spPr/>
        <p:txBody>
          <a:bodyPr/>
          <a:lstStyle/>
          <a:p>
            <a:endParaRPr lang="de-DE"/>
          </a:p>
        </p:txBody>
      </p:sp>
      <p:sp>
        <p:nvSpPr>
          <p:cNvPr id="9" name="Foliennummernplatzhalter 5">
            <a:extLst>
              <a:ext uri="{FF2B5EF4-FFF2-40B4-BE49-F238E27FC236}">
                <a16:creationId xmlns:a16="http://schemas.microsoft.com/office/drawing/2014/main" id="{46F2F1B9-6FD4-C276-424A-B2C3A8A9754B}"/>
              </a:ext>
            </a:extLst>
          </p:cNvPr>
          <p:cNvSpPr>
            <a:spLocks noGrp="1"/>
          </p:cNvSpPr>
          <p:nvPr>
            <p:ph type="sldNum" sz="quarter" idx="4"/>
          </p:nvPr>
        </p:nvSpPr>
        <p:spPr>
          <a:xfrm>
            <a:off x="8607650" y="4846440"/>
            <a:ext cx="342950" cy="274637"/>
          </a:xfrm>
          <a:prstGeom prst="rect">
            <a:avLst/>
          </a:prstGeom>
        </p:spPr>
        <p:txBody>
          <a:bodyPr vert="horz" lIns="91440" tIns="45720" rIns="91440" bIns="45720" rtlCol="0" anchor="ctr"/>
          <a:lstStyle>
            <a:lvl1pPr algn="r">
              <a:defRPr sz="1000" b="1">
                <a:solidFill>
                  <a:srgbClr val="018137"/>
                </a:solidFill>
              </a:defRPr>
            </a:lvl1pPr>
          </a:lstStyle>
          <a:p>
            <a:fld id="{A62EE2D1-72E3-4F2B-8A33-8621F02BFDCC}" type="slidenum">
              <a:rPr lang="de-DE" smtClean="0"/>
              <a:pPr/>
              <a:t>‹#›</a:t>
            </a:fld>
            <a:endParaRPr lang="de-DE" dirty="0"/>
          </a:p>
        </p:txBody>
      </p:sp>
    </p:spTree>
    <p:extLst>
      <p:ext uri="{BB962C8B-B14F-4D97-AF65-F5344CB8AC3E}">
        <p14:creationId xmlns:p14="http://schemas.microsoft.com/office/powerpoint/2010/main" val="897089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184D78-0AE4-DFC7-09FC-5E6A6943C49F}"/>
              </a:ext>
            </a:extLst>
          </p:cNvPr>
          <p:cNvSpPr>
            <a:spLocks noGrp="1"/>
          </p:cNvSpPr>
          <p:nvPr>
            <p:ph type="title"/>
          </p:nvPr>
        </p:nvSpPr>
        <p:spPr>
          <a:xfrm>
            <a:off x="630238" y="342900"/>
            <a:ext cx="2949575" cy="120015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E187FDB3-5B30-947C-5FD3-B96F6B376385}"/>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32581FB3-B412-B935-ABAA-78689E4C7354}"/>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02824FA-F272-95D5-54C9-01C37B36B3EE}"/>
              </a:ext>
            </a:extLst>
          </p:cNvPr>
          <p:cNvSpPr>
            <a:spLocks noGrp="1"/>
          </p:cNvSpPr>
          <p:nvPr>
            <p:ph type="dt" sz="half" idx="10"/>
          </p:nvPr>
        </p:nvSpPr>
        <p:spPr/>
        <p:txBody>
          <a:bodyPr/>
          <a:lstStyle/>
          <a:p>
            <a:fld id="{6E181B82-3F61-4E95-8CFE-51219E649D8D}" type="datetime1">
              <a:rPr lang="de-DE" smtClean="0"/>
              <a:t>30.06.2026</a:t>
            </a:fld>
            <a:endParaRPr lang="de-DE"/>
          </a:p>
        </p:txBody>
      </p:sp>
      <p:sp>
        <p:nvSpPr>
          <p:cNvPr id="6" name="Fußzeilenplatzhalter 5">
            <a:extLst>
              <a:ext uri="{FF2B5EF4-FFF2-40B4-BE49-F238E27FC236}">
                <a16:creationId xmlns:a16="http://schemas.microsoft.com/office/drawing/2014/main" id="{7EDF48C7-C8FA-8E05-3992-E10D3256E557}"/>
              </a:ext>
            </a:extLst>
          </p:cNvPr>
          <p:cNvSpPr>
            <a:spLocks noGrp="1"/>
          </p:cNvSpPr>
          <p:nvPr>
            <p:ph type="ftr" sz="quarter" idx="11"/>
          </p:nvPr>
        </p:nvSpPr>
        <p:spPr/>
        <p:txBody>
          <a:bodyPr/>
          <a:lstStyle/>
          <a:p>
            <a:endParaRPr lang="de-DE"/>
          </a:p>
        </p:txBody>
      </p:sp>
      <p:sp>
        <p:nvSpPr>
          <p:cNvPr id="9" name="Foliennummernplatzhalter 5">
            <a:extLst>
              <a:ext uri="{FF2B5EF4-FFF2-40B4-BE49-F238E27FC236}">
                <a16:creationId xmlns:a16="http://schemas.microsoft.com/office/drawing/2014/main" id="{D97D2543-BE8F-172E-5058-DB5FC73ECBF7}"/>
              </a:ext>
            </a:extLst>
          </p:cNvPr>
          <p:cNvSpPr>
            <a:spLocks noGrp="1"/>
          </p:cNvSpPr>
          <p:nvPr>
            <p:ph type="sldNum" sz="quarter" idx="4"/>
          </p:nvPr>
        </p:nvSpPr>
        <p:spPr>
          <a:xfrm>
            <a:off x="8607650" y="4846440"/>
            <a:ext cx="342950" cy="274637"/>
          </a:xfrm>
          <a:prstGeom prst="rect">
            <a:avLst/>
          </a:prstGeom>
        </p:spPr>
        <p:txBody>
          <a:bodyPr vert="horz" lIns="91440" tIns="45720" rIns="91440" bIns="45720" rtlCol="0" anchor="ctr"/>
          <a:lstStyle>
            <a:lvl1pPr algn="r">
              <a:defRPr sz="1000" b="1">
                <a:solidFill>
                  <a:srgbClr val="018137"/>
                </a:solidFill>
              </a:defRPr>
            </a:lvl1pPr>
          </a:lstStyle>
          <a:p>
            <a:fld id="{A62EE2D1-72E3-4F2B-8A33-8621F02BFDCC}" type="slidenum">
              <a:rPr lang="de-DE" smtClean="0"/>
              <a:pPr/>
              <a:t>‹#›</a:t>
            </a:fld>
            <a:endParaRPr lang="de-DE" dirty="0"/>
          </a:p>
        </p:txBody>
      </p:sp>
    </p:spTree>
    <p:extLst>
      <p:ext uri="{BB962C8B-B14F-4D97-AF65-F5344CB8AC3E}">
        <p14:creationId xmlns:p14="http://schemas.microsoft.com/office/powerpoint/2010/main" val="4156579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BC298D5-1390-3206-021E-FB07BC114515}"/>
              </a:ext>
            </a:extLst>
          </p:cNvPr>
          <p:cNvSpPr>
            <a:spLocks noGrp="1"/>
          </p:cNvSpPr>
          <p:nvPr>
            <p:ph type="title"/>
          </p:nvPr>
        </p:nvSpPr>
        <p:spPr>
          <a:xfrm>
            <a:off x="127591" y="126048"/>
            <a:ext cx="8153309" cy="815479"/>
          </a:xfrm>
          <a:prstGeom prst="rect">
            <a:avLst/>
          </a:prstGeom>
        </p:spPr>
        <p:txBody>
          <a:bodyPr vert="horz" lIns="91440" tIns="45720" rIns="91440" bIns="45720" rtlCol="0" anchor="t">
            <a:normAutofit/>
          </a:bodyPr>
          <a:lstStyle/>
          <a:p>
            <a:r>
              <a:rPr lang="de-DE" dirty="0"/>
              <a:t>Mastertitelformat bearbeiten</a:t>
            </a:r>
          </a:p>
        </p:txBody>
      </p:sp>
      <p:sp>
        <p:nvSpPr>
          <p:cNvPr id="3" name="Textplatzhalter 2">
            <a:extLst>
              <a:ext uri="{FF2B5EF4-FFF2-40B4-BE49-F238E27FC236}">
                <a16:creationId xmlns:a16="http://schemas.microsoft.com/office/drawing/2014/main" id="{185A6590-C8D1-28A8-A620-CA61B6A946E6}"/>
              </a:ext>
            </a:extLst>
          </p:cNvPr>
          <p:cNvSpPr>
            <a:spLocks noGrp="1"/>
          </p:cNvSpPr>
          <p:nvPr>
            <p:ph type="body" idx="1"/>
          </p:nvPr>
        </p:nvSpPr>
        <p:spPr>
          <a:xfrm>
            <a:off x="127591" y="1242459"/>
            <a:ext cx="8387759" cy="3262312"/>
          </a:xfrm>
          <a:prstGeom prst="rect">
            <a:avLst/>
          </a:prstGeom>
        </p:spPr>
        <p:txBody>
          <a:bodyPr vert="horz" lIns="91440" tIns="45720" rIns="91440" bIns="45720" rtlCol="0">
            <a:normAutofit/>
          </a:bodyPr>
          <a:lstStyle/>
          <a:p>
            <a:pPr lvl="0"/>
            <a:r>
              <a:rPr lang="de-DE" dirty="0"/>
              <a:t>Mastertextformat bearbeiten</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de-DE" dirty="0"/>
              <a:t>Dritte Zweite Ebene</a:t>
            </a:r>
          </a:p>
          <a:p>
            <a:pPr lvl="2"/>
            <a:r>
              <a:rPr lang="de-DE" dirty="0"/>
              <a:t>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AA80439D-A1E9-F8D6-BE53-55430EDE0AA4}"/>
              </a:ext>
            </a:extLst>
          </p:cNvPr>
          <p:cNvSpPr>
            <a:spLocks noGrp="1"/>
          </p:cNvSpPr>
          <p:nvPr>
            <p:ph type="dt" sz="half" idx="2"/>
          </p:nvPr>
        </p:nvSpPr>
        <p:spPr>
          <a:xfrm>
            <a:off x="628650" y="4710113"/>
            <a:ext cx="2057400" cy="274637"/>
          </a:xfrm>
          <a:prstGeom prst="rect">
            <a:avLst/>
          </a:prstGeom>
        </p:spPr>
        <p:txBody>
          <a:bodyPr vert="horz" lIns="91440" tIns="45720" rIns="91440" bIns="45720" rtlCol="0" anchor="ctr"/>
          <a:lstStyle>
            <a:lvl1pPr algn="l">
              <a:defRPr sz="1000">
                <a:solidFill>
                  <a:schemeClr val="tx1">
                    <a:tint val="82000"/>
                  </a:schemeClr>
                </a:solidFill>
              </a:defRPr>
            </a:lvl1pPr>
          </a:lstStyle>
          <a:p>
            <a:fld id="{99AB4300-BE19-4DE7-B934-6C4D0C802E64}" type="datetime1">
              <a:rPr lang="de-DE" smtClean="0"/>
              <a:t>30.06.2026</a:t>
            </a:fld>
            <a:endParaRPr lang="de-DE"/>
          </a:p>
        </p:txBody>
      </p:sp>
      <p:sp>
        <p:nvSpPr>
          <p:cNvPr id="5" name="Fußzeilenplatzhalter 4">
            <a:extLst>
              <a:ext uri="{FF2B5EF4-FFF2-40B4-BE49-F238E27FC236}">
                <a16:creationId xmlns:a16="http://schemas.microsoft.com/office/drawing/2014/main" id="{8CBAB6E2-EB59-4658-B551-1A2AD18B3AA8}"/>
              </a:ext>
            </a:extLst>
          </p:cNvPr>
          <p:cNvSpPr>
            <a:spLocks noGrp="1"/>
          </p:cNvSpPr>
          <p:nvPr>
            <p:ph type="ftr" sz="quarter" idx="3"/>
          </p:nvPr>
        </p:nvSpPr>
        <p:spPr>
          <a:xfrm>
            <a:off x="3028950" y="4710113"/>
            <a:ext cx="3086100" cy="274637"/>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7E18B542-BA40-54ED-818C-1CF13E725272}"/>
              </a:ext>
            </a:extLst>
          </p:cNvPr>
          <p:cNvSpPr>
            <a:spLocks noGrp="1"/>
          </p:cNvSpPr>
          <p:nvPr>
            <p:ph type="sldNum" sz="quarter" idx="4"/>
          </p:nvPr>
        </p:nvSpPr>
        <p:spPr>
          <a:xfrm>
            <a:off x="8607650" y="4846440"/>
            <a:ext cx="342950" cy="274637"/>
          </a:xfrm>
          <a:prstGeom prst="rect">
            <a:avLst/>
          </a:prstGeom>
        </p:spPr>
        <p:txBody>
          <a:bodyPr vert="horz" lIns="91440" tIns="45720" rIns="91440" bIns="45720" rtlCol="0" anchor="ctr"/>
          <a:lstStyle>
            <a:lvl1pPr algn="r">
              <a:defRPr sz="1000" b="1">
                <a:solidFill>
                  <a:srgbClr val="018137"/>
                </a:solidFill>
              </a:defRPr>
            </a:lvl1pPr>
          </a:lstStyle>
          <a:p>
            <a:fld id="{A62EE2D1-72E3-4F2B-8A33-8621F02BFDCC}" type="slidenum">
              <a:rPr lang="de-DE" smtClean="0"/>
              <a:pPr/>
              <a:t>‹#›</a:t>
            </a:fld>
            <a:endParaRPr lang="de-DE" dirty="0"/>
          </a:p>
        </p:txBody>
      </p:sp>
      <p:pic>
        <p:nvPicPr>
          <p:cNvPr id="7" name="Grafik 6" descr="Ein Bild, das Grafiken, Zeichnung, Kunst enthält.&#10;&#10;KI-generierte Inhalte können fehlerhaft sein.">
            <a:extLst>
              <a:ext uri="{FF2B5EF4-FFF2-40B4-BE49-F238E27FC236}">
                <a16:creationId xmlns:a16="http://schemas.microsoft.com/office/drawing/2014/main" id="{8AC1391E-01F7-3E7B-4905-8EACEA74A1BF}"/>
              </a:ext>
            </a:extLst>
          </p:cNvPr>
          <p:cNvPicPr>
            <a:picLocks noChangeAspect="1"/>
          </p:cNvPicPr>
          <p:nvPr userDrawn="1"/>
        </p:nvPicPr>
        <p:blipFill>
          <a:blip r:embed="rId14"/>
          <a:stretch>
            <a:fillRect/>
          </a:stretch>
        </p:blipFill>
        <p:spPr>
          <a:xfrm>
            <a:off x="8280900" y="22423"/>
            <a:ext cx="844050" cy="869574"/>
          </a:xfrm>
          <a:prstGeom prst="rect">
            <a:avLst/>
          </a:prstGeom>
        </p:spPr>
      </p:pic>
      <p:sp>
        <p:nvSpPr>
          <p:cNvPr id="8" name="Shape 1">
            <a:extLst>
              <a:ext uri="{FF2B5EF4-FFF2-40B4-BE49-F238E27FC236}">
                <a16:creationId xmlns:a16="http://schemas.microsoft.com/office/drawing/2014/main" id="{77278F96-BA9A-3966-57DC-286D35C8A073}"/>
              </a:ext>
            </a:extLst>
          </p:cNvPr>
          <p:cNvSpPr/>
          <p:nvPr userDrawn="1"/>
        </p:nvSpPr>
        <p:spPr>
          <a:xfrm flipV="1">
            <a:off x="0" y="984192"/>
            <a:ext cx="9144000" cy="18000"/>
          </a:xfrm>
          <a:prstGeom prst="rect">
            <a:avLst/>
          </a:prstGeom>
          <a:solidFill>
            <a:srgbClr val="00B800"/>
          </a:solidFill>
          <a:ln/>
        </p:spPr>
        <p:txBody>
          <a:bodyPr/>
          <a:lstStyle/>
          <a:p>
            <a:endParaRPr lang="de-DE" dirty="0"/>
          </a:p>
        </p:txBody>
      </p:sp>
    </p:spTree>
    <p:extLst>
      <p:ext uri="{BB962C8B-B14F-4D97-AF65-F5344CB8AC3E}">
        <p14:creationId xmlns:p14="http://schemas.microsoft.com/office/powerpoint/2010/main" val="1864744757"/>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hdr="0" ftr="0" dt="0"/>
  <p:txStyles>
    <p:titleStyle>
      <a:lvl1pPr algn="l" defTabSz="914400" rtl="0" eaLnBrk="1" latinLnBrk="0" hangingPunct="1">
        <a:lnSpc>
          <a:spcPct val="90000"/>
        </a:lnSpc>
        <a:spcBef>
          <a:spcPct val="0"/>
        </a:spcBef>
        <a:buNone/>
        <a:defRPr sz="28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1813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1813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1813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1813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8" userDrawn="1">
          <p15:clr>
            <a:srgbClr val="F26B43"/>
          </p15:clr>
        </p15:guide>
        <p15:guide id="3"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0.png"/><Relationship Id="rId3" Type="http://schemas.openxmlformats.org/officeDocument/2006/relationships/image" Target="../media/image18.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media/image25.png"/><Relationship Id="rId5" Type="http://schemas.microsoft.com/office/2007/relationships/hdphoto" Target="../media/hdphoto2.wdp"/><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7.emf"/><Relationship Id="rId5" Type="http://schemas.openxmlformats.org/officeDocument/2006/relationships/package" Target="../embeddings/Microsoft_Excel_Worksheet1.xlsx"/><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0.png"/><Relationship Id="rId4" Type="http://schemas.openxmlformats.org/officeDocument/2006/relationships/image" Target="../media/image35.png"/><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42.png"/><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24.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1.wdp"/><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79C08-F5D1-E78C-E578-B698533FAC89}"/>
            </a:ext>
          </a:extLst>
        </p:cNvPr>
        <p:cNvGrpSpPr/>
        <p:nvPr/>
      </p:nvGrpSpPr>
      <p:grpSpPr>
        <a:xfrm>
          <a:off x="0" y="0"/>
          <a:ext cx="0" cy="0"/>
          <a:chOff x="0" y="0"/>
          <a:chExt cx="0" cy="0"/>
        </a:xfrm>
      </p:grpSpPr>
      <p:sp>
        <p:nvSpPr>
          <p:cNvPr id="5" name="Text 1">
            <a:extLst>
              <a:ext uri="{FF2B5EF4-FFF2-40B4-BE49-F238E27FC236}">
                <a16:creationId xmlns:a16="http://schemas.microsoft.com/office/drawing/2014/main" id="{21406B39-D013-4345-B739-06349692BFD9}"/>
              </a:ext>
            </a:extLst>
          </p:cNvPr>
          <p:cNvSpPr/>
          <p:nvPr/>
        </p:nvSpPr>
        <p:spPr>
          <a:xfrm>
            <a:off x="5918113" y="3169827"/>
            <a:ext cx="2742060" cy="553998"/>
          </a:xfrm>
          <a:prstGeom prst="rect">
            <a:avLst/>
          </a:prstGeom>
          <a:noFill/>
          <a:ln/>
        </p:spPr>
        <p:txBody>
          <a:bodyPr wrap="square" lIns="0" tIns="0" rIns="0" bIns="0" rtlCol="0" anchor="ctr">
            <a:spAutoFit/>
          </a:bodyPr>
          <a:lstStyle/>
          <a:p>
            <a:pPr algn="ctr"/>
            <a:r>
              <a:rPr lang="en-US" b="1" dirty="0">
                <a:solidFill>
                  <a:schemeClr val="tx2">
                    <a:lumMod val="75000"/>
                  </a:schemeClr>
                </a:solidFill>
                <a:latin typeface="Aptos Black" panose="020B0004020202020204" pitchFamily="34" charset="0"/>
                <a:ea typeface="Noto Sans" pitchFamily="34" charset="-122"/>
                <a:cs typeface="Arial" panose="020B0604020202020204" pitchFamily="34" charset="0"/>
              </a:rPr>
              <a:t>GEMEINSCHAFTLICHE GEFLÜGELZUCHT (GGZ)</a:t>
            </a:r>
          </a:p>
        </p:txBody>
      </p:sp>
      <p:pic>
        <p:nvPicPr>
          <p:cNvPr id="9" name="Grafik 8" descr="Ein Bild, das Grafiken, Zeichnung, Kunst enthält.&#10;&#10;KI-generierte Inhalte können fehlerhaft sein.">
            <a:extLst>
              <a:ext uri="{FF2B5EF4-FFF2-40B4-BE49-F238E27FC236}">
                <a16:creationId xmlns:a16="http://schemas.microsoft.com/office/drawing/2014/main" id="{F93215F6-6BC3-161B-5259-31F2A97BD92C}"/>
              </a:ext>
            </a:extLst>
          </p:cNvPr>
          <p:cNvPicPr>
            <a:picLocks noChangeAspect="1"/>
          </p:cNvPicPr>
          <p:nvPr/>
        </p:nvPicPr>
        <p:blipFill>
          <a:blip r:embed="rId3"/>
          <a:stretch>
            <a:fillRect/>
          </a:stretch>
        </p:blipFill>
        <p:spPr>
          <a:xfrm>
            <a:off x="6541217" y="217590"/>
            <a:ext cx="1495852" cy="1541084"/>
          </a:xfrm>
          <a:prstGeom prst="rect">
            <a:avLst/>
          </a:prstGeom>
        </p:spPr>
      </p:pic>
      <p:sp>
        <p:nvSpPr>
          <p:cNvPr id="7" name="TextBox 6">
            <a:extLst>
              <a:ext uri="{FF2B5EF4-FFF2-40B4-BE49-F238E27FC236}">
                <a16:creationId xmlns:a16="http://schemas.microsoft.com/office/drawing/2014/main" id="{8A5C1E01-0249-E1A6-84AB-26A542C8E330}"/>
              </a:ext>
            </a:extLst>
          </p:cNvPr>
          <p:cNvSpPr txBox="1"/>
          <p:nvPr/>
        </p:nvSpPr>
        <p:spPr>
          <a:xfrm>
            <a:off x="5399857" y="4119295"/>
            <a:ext cx="3778572" cy="568810"/>
          </a:xfrm>
          <a:prstGeom prst="rect">
            <a:avLst/>
          </a:prstGeom>
          <a:noFill/>
        </p:spPr>
        <p:txBody>
          <a:bodyPr wrap="square">
            <a:spAutoFit/>
          </a:bodyPr>
          <a:lstStyle/>
          <a:p>
            <a:pPr algn="ctr">
              <a:lnSpc>
                <a:spcPct val="150000"/>
              </a:lnSpc>
            </a:pPr>
            <a:r>
              <a:rPr lang="en-US" sz="1100" b="1" dirty="0">
                <a:solidFill>
                  <a:schemeClr val="tx2">
                    <a:lumMod val="75000"/>
                  </a:schemeClr>
                </a:solidFill>
                <a:latin typeface="Arial" panose="020B0604020202020204" pitchFamily="34" charset="0"/>
                <a:cs typeface="Arial" panose="020B0604020202020204" pitchFamily="34" charset="0"/>
              </a:rPr>
              <a:t>Kowai, </a:t>
            </a:r>
            <a:r>
              <a:rPr lang="en-US" sz="1100" b="1" dirty="0" err="1">
                <a:solidFill>
                  <a:schemeClr val="tx2">
                    <a:lumMod val="75000"/>
                  </a:schemeClr>
                </a:solidFill>
                <a:latin typeface="Arial" panose="020B0604020202020204" pitchFamily="34" charset="0"/>
                <a:cs typeface="Arial" panose="020B0604020202020204" pitchFamily="34" charset="0"/>
              </a:rPr>
              <a:t>Bezirk</a:t>
            </a:r>
            <a:r>
              <a:rPr lang="en-US" sz="1100" b="1" dirty="0">
                <a:solidFill>
                  <a:schemeClr val="tx2">
                    <a:lumMod val="75000"/>
                  </a:schemeClr>
                </a:solidFill>
                <a:latin typeface="Arial" panose="020B0604020202020204" pitchFamily="34" charset="0"/>
                <a:cs typeface="Arial" panose="020B0604020202020204" pitchFamily="34" charset="0"/>
              </a:rPr>
              <a:t> </a:t>
            </a:r>
            <a:r>
              <a:rPr lang="en-US" sz="1100" b="1" dirty="0" err="1">
                <a:solidFill>
                  <a:schemeClr val="tx2">
                    <a:lumMod val="75000"/>
                  </a:schemeClr>
                </a:solidFill>
                <a:latin typeface="Arial" panose="020B0604020202020204" pitchFamily="34" charset="0"/>
                <a:cs typeface="Arial" panose="020B0604020202020204" pitchFamily="34" charset="0"/>
              </a:rPr>
              <a:t>Kpaai</a:t>
            </a:r>
            <a:r>
              <a:rPr lang="en-US" sz="1100" b="1" dirty="0">
                <a:solidFill>
                  <a:schemeClr val="tx2">
                    <a:lumMod val="75000"/>
                  </a:schemeClr>
                </a:solidFill>
                <a:latin typeface="Arial" panose="020B0604020202020204" pitchFamily="34" charset="0"/>
                <a:cs typeface="Arial" panose="020B0604020202020204" pitchFamily="34" charset="0"/>
              </a:rPr>
              <a:t>,</a:t>
            </a:r>
          </a:p>
          <a:p>
            <a:pPr algn="ctr">
              <a:lnSpc>
                <a:spcPct val="150000"/>
              </a:lnSpc>
            </a:pPr>
            <a:r>
              <a:rPr lang="en-US" sz="1100" b="1" dirty="0">
                <a:solidFill>
                  <a:schemeClr val="tx2">
                    <a:lumMod val="75000"/>
                  </a:schemeClr>
                </a:solidFill>
                <a:latin typeface="Arial" panose="020B0604020202020204" pitchFamily="34" charset="0"/>
                <a:cs typeface="Arial" panose="020B0604020202020204" pitchFamily="34" charset="0"/>
              </a:rPr>
              <a:t> Bong County, Liberia</a:t>
            </a:r>
          </a:p>
        </p:txBody>
      </p:sp>
      <p:sp>
        <p:nvSpPr>
          <p:cNvPr id="3" name="Rechteck 2">
            <a:extLst>
              <a:ext uri="{FF2B5EF4-FFF2-40B4-BE49-F238E27FC236}">
                <a16:creationId xmlns:a16="http://schemas.microsoft.com/office/drawing/2014/main" id="{505674D2-29FB-3BC9-E5EF-E33AEAED5A29}"/>
              </a:ext>
            </a:extLst>
          </p:cNvPr>
          <p:cNvSpPr/>
          <p:nvPr/>
        </p:nvSpPr>
        <p:spPr>
          <a:xfrm>
            <a:off x="5737140" y="1847554"/>
            <a:ext cx="3104006" cy="374923"/>
          </a:xfrm>
          <a:prstGeom prst="rect">
            <a:avLst/>
          </a:prstGeom>
          <a:solidFill>
            <a:srgbClr val="01813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err="1"/>
              <a:t>Unsere</a:t>
            </a:r>
            <a:r>
              <a:rPr lang="en-GB" sz="1400" b="1" dirty="0"/>
              <a:t> Welt, </a:t>
            </a:r>
            <a:r>
              <a:rPr lang="en-GB" sz="1400" b="1" dirty="0" err="1"/>
              <a:t>unsere</a:t>
            </a:r>
            <a:r>
              <a:rPr lang="en-GB" sz="1400" b="1" dirty="0"/>
              <a:t> </a:t>
            </a:r>
            <a:r>
              <a:rPr lang="en-GB" sz="1400" b="1" dirty="0" err="1"/>
              <a:t>Verantwortung</a:t>
            </a:r>
            <a:endParaRPr lang="de-DE" sz="1400" b="1" dirty="0"/>
          </a:p>
        </p:txBody>
      </p:sp>
      <p:sp>
        <p:nvSpPr>
          <p:cNvPr id="8" name="Rechteck: abgerundete Ecken 7">
            <a:extLst>
              <a:ext uri="{FF2B5EF4-FFF2-40B4-BE49-F238E27FC236}">
                <a16:creationId xmlns:a16="http://schemas.microsoft.com/office/drawing/2014/main" id="{DE08334D-D3FE-A93F-2F2E-3E036899F1AE}"/>
              </a:ext>
            </a:extLst>
          </p:cNvPr>
          <p:cNvSpPr/>
          <p:nvPr/>
        </p:nvSpPr>
        <p:spPr>
          <a:xfrm>
            <a:off x="5990191" y="2607673"/>
            <a:ext cx="2597905" cy="1273365"/>
          </a:xfrm>
          <a:prstGeom prst="roundRect">
            <a:avLst>
              <a:gd name="adj" fmla="val 7092"/>
            </a:avLst>
          </a:prstGeom>
          <a:noFill/>
          <a:ln>
            <a:solidFill>
              <a:srgbClr val="0181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8508934B-97C3-7023-195B-6A17D80FAC97}"/>
              </a:ext>
            </a:extLst>
          </p:cNvPr>
          <p:cNvSpPr txBox="1"/>
          <p:nvPr/>
        </p:nvSpPr>
        <p:spPr>
          <a:xfrm>
            <a:off x="6190282" y="2461246"/>
            <a:ext cx="2197722" cy="551369"/>
          </a:xfrm>
          <a:prstGeom prst="rect">
            <a:avLst/>
          </a:prstGeom>
          <a:noFill/>
        </p:spPr>
        <p:txBody>
          <a:bodyPr wrap="square">
            <a:spAutoFit/>
          </a:bodyPr>
          <a:lstStyle/>
          <a:p>
            <a:pPr marL="0" indent="0" algn="ctr">
              <a:lnSpc>
                <a:spcPct val="150000"/>
              </a:lnSpc>
              <a:buNone/>
            </a:pPr>
            <a:r>
              <a:rPr lang="en-US" sz="2200" b="1" i="1" dirty="0" err="1">
                <a:solidFill>
                  <a:schemeClr val="tx2">
                    <a:lumMod val="75000"/>
                  </a:schemeClr>
                </a:solidFill>
                <a:latin typeface="+mj-lt"/>
                <a:ea typeface="Noto Sans" pitchFamily="34" charset="-122"/>
                <a:cs typeface="Noto Sans" pitchFamily="34" charset="-120"/>
              </a:rPr>
              <a:t>Projektkonzept</a:t>
            </a:r>
            <a:r>
              <a:rPr lang="en-US" sz="2200" b="1" i="1" dirty="0">
                <a:solidFill>
                  <a:schemeClr val="tx2">
                    <a:lumMod val="75000"/>
                  </a:schemeClr>
                </a:solidFill>
                <a:latin typeface="+mj-lt"/>
                <a:ea typeface="Noto Sans" pitchFamily="34" charset="-122"/>
                <a:cs typeface="Noto Sans" pitchFamily="34" charset="-120"/>
              </a:rPr>
              <a:t> </a:t>
            </a:r>
          </a:p>
        </p:txBody>
      </p:sp>
      <p:pic>
        <p:nvPicPr>
          <p:cNvPr id="15" name="Picture 14">
            <a:extLst>
              <a:ext uri="{FF2B5EF4-FFF2-40B4-BE49-F238E27FC236}">
                <a16:creationId xmlns:a16="http://schemas.microsoft.com/office/drawing/2014/main" id="{800E2F0B-E426-F7FE-4975-DADEA9A16ADD}"/>
              </a:ext>
            </a:extLst>
          </p:cNvPr>
          <p:cNvPicPr>
            <a:picLocks noChangeAspect="1"/>
          </p:cNvPicPr>
          <p:nvPr/>
        </p:nvPicPr>
        <p:blipFill>
          <a:blip r:embed="rId4"/>
          <a:stretch>
            <a:fillRect/>
          </a:stretch>
        </p:blipFill>
        <p:spPr>
          <a:xfrm>
            <a:off x="0" y="0"/>
            <a:ext cx="5508104" cy="5143500"/>
          </a:xfrm>
          <a:prstGeom prst="rect">
            <a:avLst/>
          </a:prstGeom>
        </p:spPr>
      </p:pic>
    </p:spTree>
    <p:extLst>
      <p:ext uri="{BB962C8B-B14F-4D97-AF65-F5344CB8AC3E}">
        <p14:creationId xmlns:p14="http://schemas.microsoft.com/office/powerpoint/2010/main" val="3512515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08A8E-4C4F-8188-57BA-5BA4029BAAC6}"/>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E399B71-8B4F-B5C5-523B-146845ABA021}"/>
              </a:ext>
            </a:extLst>
          </p:cNvPr>
          <p:cNvSpPr/>
          <p:nvPr/>
        </p:nvSpPr>
        <p:spPr>
          <a:xfrm>
            <a:off x="5045724" y="3312428"/>
            <a:ext cx="3481776" cy="861075"/>
          </a:xfrm>
          <a:prstGeom prst="roundRect">
            <a:avLst>
              <a:gd name="adj" fmla="val 8239"/>
            </a:avLst>
          </a:prstGeom>
          <a:solidFill>
            <a:schemeClr val="bg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234" name="Picture 233" descr="A red sign with white people and text&#10;&#10;AI-generated content may be incorrect.">
            <a:extLst>
              <a:ext uri="{FF2B5EF4-FFF2-40B4-BE49-F238E27FC236}">
                <a16:creationId xmlns:a16="http://schemas.microsoft.com/office/drawing/2014/main" id="{616BDD06-F4E0-89F3-D36D-FAA7607EF908}"/>
              </a:ext>
            </a:extLst>
          </p:cNvPr>
          <p:cNvPicPr>
            <a:picLocks noChangeAspect="1"/>
          </p:cNvPicPr>
          <p:nvPr/>
        </p:nvPicPr>
        <p:blipFill>
          <a:blip r:embed="rId3">
            <a:duotone>
              <a:schemeClr val="accent1">
                <a:shade val="45000"/>
                <a:satMod val="135000"/>
              </a:schemeClr>
              <a:prstClr val="white"/>
            </a:duotone>
          </a:blip>
          <a:stretch>
            <a:fillRect/>
          </a:stretch>
        </p:blipFill>
        <p:spPr>
          <a:xfrm>
            <a:off x="5110389" y="3356192"/>
            <a:ext cx="755304" cy="789067"/>
          </a:xfrm>
          <a:prstGeom prst="rect">
            <a:avLst/>
          </a:prstGeom>
        </p:spPr>
      </p:pic>
      <p:pic>
        <p:nvPicPr>
          <p:cNvPr id="235" name="Picture 234" descr="A white bowl with steam and text&#10;&#10;AI-generated content may be incorrect.">
            <a:extLst>
              <a:ext uri="{FF2B5EF4-FFF2-40B4-BE49-F238E27FC236}">
                <a16:creationId xmlns:a16="http://schemas.microsoft.com/office/drawing/2014/main" id="{A19287FB-7C1F-1344-2026-B58D090BF165}"/>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5988121" y="3348902"/>
            <a:ext cx="755304" cy="789067"/>
          </a:xfrm>
          <a:prstGeom prst="rect">
            <a:avLst/>
          </a:prstGeom>
        </p:spPr>
      </p:pic>
      <p:pic>
        <p:nvPicPr>
          <p:cNvPr id="237" name="Picture 236" descr="A red background with white text and a graph&#10;&#10;AI-generated content may be incorrect.">
            <a:extLst>
              <a:ext uri="{FF2B5EF4-FFF2-40B4-BE49-F238E27FC236}">
                <a16:creationId xmlns:a16="http://schemas.microsoft.com/office/drawing/2014/main" id="{292605C1-4639-BB5E-7C70-86FCF5E34CBA}"/>
              </a:ext>
            </a:extLst>
          </p:cNvPr>
          <p:cNvPicPr>
            <a:picLocks noChangeAspect="1"/>
          </p:cNvPicPr>
          <p:nvPr/>
        </p:nvPicPr>
        <p:blipFill>
          <a:blip r:embed="rId6">
            <a:duotone>
              <a:schemeClr val="accent2">
                <a:shade val="45000"/>
                <a:satMod val="135000"/>
              </a:schemeClr>
              <a:prstClr val="white"/>
            </a:duotone>
          </a:blip>
          <a:stretch>
            <a:fillRect/>
          </a:stretch>
        </p:blipFill>
        <p:spPr>
          <a:xfrm>
            <a:off x="6849732" y="3355182"/>
            <a:ext cx="755304" cy="789067"/>
          </a:xfrm>
          <a:prstGeom prst="rect">
            <a:avLst/>
          </a:prstGeom>
        </p:spPr>
      </p:pic>
      <p:pic>
        <p:nvPicPr>
          <p:cNvPr id="238" name="Picture 237" descr="A yellow sign with white text&#10;&#10;AI-generated content may be incorrect.">
            <a:extLst>
              <a:ext uri="{FF2B5EF4-FFF2-40B4-BE49-F238E27FC236}">
                <a16:creationId xmlns:a16="http://schemas.microsoft.com/office/drawing/2014/main" id="{5F7B1C6C-93C6-1321-FAAA-48052E33EF57}"/>
              </a:ext>
            </a:extLst>
          </p:cNvPr>
          <p:cNvPicPr>
            <a:picLocks noChangeAspect="1"/>
          </p:cNvPicPr>
          <p:nvPr/>
        </p:nvPicPr>
        <p:blipFill>
          <a:blip r:embed="rId7">
            <a:duotone>
              <a:prstClr val="black"/>
              <a:schemeClr val="accent4">
                <a:tint val="45000"/>
                <a:satMod val="400000"/>
              </a:schemeClr>
            </a:duotone>
          </a:blip>
          <a:stretch>
            <a:fillRect/>
          </a:stretch>
        </p:blipFill>
        <p:spPr>
          <a:xfrm>
            <a:off x="7691993" y="3348902"/>
            <a:ext cx="755304" cy="789067"/>
          </a:xfrm>
          <a:prstGeom prst="rect">
            <a:avLst/>
          </a:prstGeom>
        </p:spPr>
      </p:pic>
      <p:sp>
        <p:nvSpPr>
          <p:cNvPr id="9" name="Slide Number Placeholder 3">
            <a:extLst>
              <a:ext uri="{FF2B5EF4-FFF2-40B4-BE49-F238E27FC236}">
                <a16:creationId xmlns:a16="http://schemas.microsoft.com/office/drawing/2014/main" id="{09969876-D1B7-7823-37C3-2990D67D9BD5}"/>
              </a:ext>
            </a:extLst>
          </p:cNvPr>
          <p:cNvSpPr>
            <a:spLocks noGrp="1"/>
          </p:cNvSpPr>
          <p:nvPr>
            <p:ph type="sldNum" sz="quarter" idx="4"/>
          </p:nvPr>
        </p:nvSpPr>
        <p:spPr>
          <a:xfrm>
            <a:off x="8607650" y="4846440"/>
            <a:ext cx="342950" cy="274637"/>
          </a:xfrm>
        </p:spPr>
        <p:txBody>
          <a:bodyPr anchor="ctr">
            <a:normAutofit/>
          </a:bodyPr>
          <a:lstStyle/>
          <a:p>
            <a:pPr>
              <a:spcAft>
                <a:spcPts val="600"/>
              </a:spcAft>
            </a:pPr>
            <a:fld id="{A62EE2D1-72E3-4F2B-8A33-8621F02BFDCC}" type="slidenum">
              <a:rPr lang="de-DE" smtClean="0"/>
              <a:pPr>
                <a:spcAft>
                  <a:spcPts val="600"/>
                </a:spcAft>
              </a:pPr>
              <a:t>10</a:t>
            </a:fld>
            <a:endParaRPr lang="de-DE" dirty="0"/>
          </a:p>
        </p:txBody>
      </p:sp>
      <p:sp>
        <p:nvSpPr>
          <p:cNvPr id="16" name="Pfeil: Fünfeck 12">
            <a:extLst>
              <a:ext uri="{FF2B5EF4-FFF2-40B4-BE49-F238E27FC236}">
                <a16:creationId xmlns:a16="http://schemas.microsoft.com/office/drawing/2014/main" id="{408D2776-35FE-8487-58FC-A866544C332B}"/>
              </a:ext>
            </a:extLst>
          </p:cNvPr>
          <p:cNvSpPr/>
          <p:nvPr/>
        </p:nvSpPr>
        <p:spPr>
          <a:xfrm>
            <a:off x="337402" y="3345965"/>
            <a:ext cx="4666302" cy="827537"/>
          </a:xfrm>
          <a:prstGeom prst="homePlat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de-DE" sz="1200" b="1" dirty="0">
                <a:solidFill>
                  <a:srgbClr val="007800"/>
                </a:solidFill>
                <a:ea typeface="Noto Sans" pitchFamily="34" charset="-122"/>
                <a:cs typeface="Noto Sans" pitchFamily="34" charset="-120"/>
              </a:rPr>
              <a:t>Das GGZ-Projekt leistet einen direkten Beitrag zu den zentralen Zielen für nachhaltige Entwicklung (SDGs)</a:t>
            </a:r>
          </a:p>
        </p:txBody>
      </p:sp>
      <p:sp>
        <p:nvSpPr>
          <p:cNvPr id="13" name="Rectangle: Rounded Corners 12">
            <a:extLst>
              <a:ext uri="{FF2B5EF4-FFF2-40B4-BE49-F238E27FC236}">
                <a16:creationId xmlns:a16="http://schemas.microsoft.com/office/drawing/2014/main" id="{CC65B899-CFF6-4844-68A6-959C4F27CB5B}"/>
              </a:ext>
            </a:extLst>
          </p:cNvPr>
          <p:cNvSpPr/>
          <p:nvPr/>
        </p:nvSpPr>
        <p:spPr>
          <a:xfrm>
            <a:off x="204458" y="3350025"/>
            <a:ext cx="145392" cy="823005"/>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7" name="Titel 16">
            <a:extLst>
              <a:ext uri="{FF2B5EF4-FFF2-40B4-BE49-F238E27FC236}">
                <a16:creationId xmlns:a16="http://schemas.microsoft.com/office/drawing/2014/main" id="{224DAB3B-542F-75E6-9EDC-E5D9C64DC83A}"/>
              </a:ext>
            </a:extLst>
          </p:cNvPr>
          <p:cNvSpPr>
            <a:spLocks noGrp="1"/>
          </p:cNvSpPr>
          <p:nvPr>
            <p:ph type="title"/>
          </p:nvPr>
        </p:nvSpPr>
        <p:spPr/>
        <p:txBody>
          <a:bodyPr>
            <a:noAutofit/>
          </a:bodyPr>
          <a:lstStyle/>
          <a:p>
            <a:r>
              <a:rPr lang="en-US" b="1" dirty="0" err="1"/>
              <a:t>Wichtige</a:t>
            </a:r>
            <a:r>
              <a:rPr lang="en-US" b="1" dirty="0"/>
              <a:t> </a:t>
            </a:r>
            <a:r>
              <a:rPr lang="en-US" b="1" dirty="0" err="1"/>
              <a:t>wirtschaftliche</a:t>
            </a:r>
            <a:r>
              <a:rPr lang="en-US" b="1" dirty="0"/>
              <a:t> </a:t>
            </a:r>
            <a:r>
              <a:rPr lang="en-US" b="1" dirty="0" err="1"/>
              <a:t>Auswirkungen</a:t>
            </a:r>
            <a:r>
              <a:rPr lang="en-US" b="1" dirty="0"/>
              <a:t> </a:t>
            </a:r>
            <a:endParaRPr lang="de-DE" b="1" dirty="0"/>
          </a:p>
        </p:txBody>
      </p:sp>
      <p:sp>
        <p:nvSpPr>
          <p:cNvPr id="22" name="Text 32">
            <a:extLst>
              <a:ext uri="{FF2B5EF4-FFF2-40B4-BE49-F238E27FC236}">
                <a16:creationId xmlns:a16="http://schemas.microsoft.com/office/drawing/2014/main" id="{90083878-FE5C-C9D3-05DB-264EB118399D}"/>
              </a:ext>
            </a:extLst>
          </p:cNvPr>
          <p:cNvSpPr/>
          <p:nvPr/>
        </p:nvSpPr>
        <p:spPr>
          <a:xfrm>
            <a:off x="115280" y="4630440"/>
            <a:ext cx="8377020" cy="215444"/>
          </a:xfrm>
          <a:prstGeom prst="rect">
            <a:avLst/>
          </a:prstGeom>
          <a:noFill/>
        </p:spPr>
        <p:txBody>
          <a:bodyPr wrap="square">
            <a:spAutoFit/>
          </a:bodyPr>
          <a:lstStyle/>
          <a:p>
            <a:r>
              <a:rPr lang="de-DE" sz="800" dirty="0"/>
              <a:t>*** VZÄ steht für Vollzeitäquivalent und bezeichnet eine Standard-Vollzeitstelle mit 172 Arbeitsstunden pro Monat oder einer 12-monatigen Tätigkeit im ländlichen Raum.</a:t>
            </a:r>
          </a:p>
        </p:txBody>
      </p:sp>
      <p:sp>
        <p:nvSpPr>
          <p:cNvPr id="52" name="Text 23">
            <a:extLst>
              <a:ext uri="{FF2B5EF4-FFF2-40B4-BE49-F238E27FC236}">
                <a16:creationId xmlns:a16="http://schemas.microsoft.com/office/drawing/2014/main" id="{88F09A6D-3365-31F8-3EBD-7BA04F3479CF}"/>
              </a:ext>
            </a:extLst>
          </p:cNvPr>
          <p:cNvSpPr/>
          <p:nvPr/>
        </p:nvSpPr>
        <p:spPr>
          <a:xfrm>
            <a:off x="642624" y="2379888"/>
            <a:ext cx="1469517" cy="153888"/>
          </a:xfrm>
          <a:prstGeom prst="rect">
            <a:avLst/>
          </a:prstGeom>
          <a:noFill/>
          <a:ln/>
        </p:spPr>
        <p:txBody>
          <a:bodyPr wrap="square" lIns="0" tIns="0" rIns="0" bIns="0" rtlCol="0" anchor="ctr">
            <a:spAutoFit/>
          </a:bodyPr>
          <a:lstStyle/>
          <a:p>
            <a:r>
              <a:rPr lang="en-US" sz="1000" b="1" dirty="0" err="1">
                <a:solidFill>
                  <a:srgbClr val="007800"/>
                </a:solidFill>
                <a:ea typeface="Noto Sans" pitchFamily="34" charset="-122"/>
                <a:cs typeface="Noto Sans" pitchFamily="34" charset="-120"/>
              </a:rPr>
              <a:t>Infrastruktur</a:t>
            </a:r>
            <a:endParaRPr lang="en-US" sz="1000" b="1" dirty="0">
              <a:solidFill>
                <a:srgbClr val="007800"/>
              </a:solidFill>
              <a:ea typeface="Noto Sans" pitchFamily="34" charset="-122"/>
              <a:cs typeface="Noto Sans" pitchFamily="34" charset="-120"/>
            </a:endParaRPr>
          </a:p>
        </p:txBody>
      </p:sp>
      <p:sp>
        <p:nvSpPr>
          <p:cNvPr id="53" name="Text 24">
            <a:extLst>
              <a:ext uri="{FF2B5EF4-FFF2-40B4-BE49-F238E27FC236}">
                <a16:creationId xmlns:a16="http://schemas.microsoft.com/office/drawing/2014/main" id="{0ECD6414-47D9-689F-2620-591562BE7AFE}"/>
              </a:ext>
            </a:extLst>
          </p:cNvPr>
          <p:cNvSpPr/>
          <p:nvPr/>
        </p:nvSpPr>
        <p:spPr>
          <a:xfrm>
            <a:off x="344714" y="2678634"/>
            <a:ext cx="2461411" cy="461665"/>
          </a:xfrm>
          <a:prstGeom prst="rect">
            <a:avLst/>
          </a:prstGeom>
          <a:noFill/>
          <a:ln/>
        </p:spPr>
        <p:txBody>
          <a:bodyPr wrap="square" lIns="0" tIns="0" rIns="0" bIns="0" rtlCol="0" anchor="ctr">
            <a:spAutoFit/>
          </a:bodyPr>
          <a:lstStyle/>
          <a:p>
            <a:pPr algn="just"/>
            <a:r>
              <a:rPr lang="de-DE" sz="1000" dirty="0"/>
              <a:t>Eine moderne GGZ-Anlage mit integrierter Brut, Aufzucht und Geflügelhaltung stärkt die kommunale Geflügelzucht.</a:t>
            </a:r>
          </a:p>
        </p:txBody>
      </p:sp>
      <p:sp>
        <p:nvSpPr>
          <p:cNvPr id="54" name="Shape 21">
            <a:extLst>
              <a:ext uri="{FF2B5EF4-FFF2-40B4-BE49-F238E27FC236}">
                <a16:creationId xmlns:a16="http://schemas.microsoft.com/office/drawing/2014/main" id="{01C5D4DC-447F-671C-64F6-756B1EFF622A}"/>
              </a:ext>
            </a:extLst>
          </p:cNvPr>
          <p:cNvSpPr/>
          <p:nvPr/>
        </p:nvSpPr>
        <p:spPr>
          <a:xfrm>
            <a:off x="235652" y="2299823"/>
            <a:ext cx="2568699" cy="939714"/>
          </a:xfrm>
          <a:prstGeom prst="roundRect">
            <a:avLst>
              <a:gd name="adj" fmla="val 3404"/>
            </a:avLst>
          </a:prstGeom>
          <a:noFill/>
          <a:ln>
            <a:solidFill>
              <a:schemeClr val="tx1"/>
            </a:solidFill>
          </a:ln>
        </p:spPr>
        <p:txBody>
          <a:bodyPr/>
          <a:lstStyle/>
          <a:p>
            <a:endParaRPr lang="de-DE"/>
          </a:p>
        </p:txBody>
      </p:sp>
      <p:sp>
        <p:nvSpPr>
          <p:cNvPr id="55" name="Shape 21">
            <a:extLst>
              <a:ext uri="{FF2B5EF4-FFF2-40B4-BE49-F238E27FC236}">
                <a16:creationId xmlns:a16="http://schemas.microsoft.com/office/drawing/2014/main" id="{9E6A88C7-4A2B-AFE7-58CF-3533EA28C653}"/>
              </a:ext>
            </a:extLst>
          </p:cNvPr>
          <p:cNvSpPr/>
          <p:nvPr/>
        </p:nvSpPr>
        <p:spPr>
          <a:xfrm>
            <a:off x="210576" y="2298080"/>
            <a:ext cx="65533" cy="943199"/>
          </a:xfrm>
          <a:prstGeom prst="roundRect">
            <a:avLst/>
          </a:prstGeom>
          <a:solidFill>
            <a:schemeClr val="accent4"/>
          </a:solidFill>
          <a:ln>
            <a:solidFill>
              <a:schemeClr val="accent3"/>
            </a:solidFill>
          </a:ln>
        </p:spPr>
        <p:txBody>
          <a:bodyPr/>
          <a:lstStyle/>
          <a:p>
            <a:endParaRPr lang="de-DE" dirty="0"/>
          </a:p>
        </p:txBody>
      </p:sp>
      <p:sp>
        <p:nvSpPr>
          <p:cNvPr id="47" name="Text 23">
            <a:extLst>
              <a:ext uri="{FF2B5EF4-FFF2-40B4-BE49-F238E27FC236}">
                <a16:creationId xmlns:a16="http://schemas.microsoft.com/office/drawing/2014/main" id="{624ED041-640C-4718-87C7-0FCB875467A7}"/>
              </a:ext>
            </a:extLst>
          </p:cNvPr>
          <p:cNvSpPr/>
          <p:nvPr/>
        </p:nvSpPr>
        <p:spPr>
          <a:xfrm>
            <a:off x="3570535" y="2307674"/>
            <a:ext cx="1901565" cy="307777"/>
          </a:xfrm>
          <a:prstGeom prst="rect">
            <a:avLst/>
          </a:prstGeom>
          <a:noFill/>
          <a:ln/>
        </p:spPr>
        <p:txBody>
          <a:bodyPr wrap="square" lIns="0" tIns="0" rIns="0" bIns="0" rtlCol="0" anchor="ctr">
            <a:spAutoFit/>
          </a:bodyPr>
          <a:lstStyle/>
          <a:p>
            <a:r>
              <a:rPr lang="en-US" sz="1000" b="1" dirty="0" err="1">
                <a:solidFill>
                  <a:srgbClr val="007800"/>
                </a:solidFill>
                <a:ea typeface="Noto Sans" pitchFamily="34" charset="-122"/>
                <a:cs typeface="Noto Sans" pitchFamily="34" charset="-120"/>
              </a:rPr>
              <a:t>Marktstabilität</a:t>
            </a:r>
            <a:r>
              <a:rPr lang="en-US" sz="1000" b="1" dirty="0">
                <a:solidFill>
                  <a:srgbClr val="007800"/>
                </a:solidFill>
                <a:ea typeface="Noto Sans" pitchFamily="34" charset="-122"/>
                <a:cs typeface="Noto Sans" pitchFamily="34" charset="-120"/>
              </a:rPr>
              <a:t> und </a:t>
            </a:r>
            <a:r>
              <a:rPr lang="en-US" sz="1000" b="1" dirty="0" err="1">
                <a:solidFill>
                  <a:srgbClr val="007800"/>
                </a:solidFill>
                <a:ea typeface="Noto Sans" pitchFamily="34" charset="-122"/>
                <a:cs typeface="Noto Sans" pitchFamily="34" charset="-120"/>
              </a:rPr>
              <a:t>lokale</a:t>
            </a:r>
            <a:r>
              <a:rPr lang="en-US" sz="1000" b="1" dirty="0">
                <a:solidFill>
                  <a:srgbClr val="007800"/>
                </a:solidFill>
                <a:ea typeface="Noto Sans" pitchFamily="34" charset="-122"/>
                <a:cs typeface="Noto Sans" pitchFamily="34" charset="-120"/>
              </a:rPr>
              <a:t> </a:t>
            </a:r>
            <a:r>
              <a:rPr lang="en-US" sz="1000" b="1" dirty="0" err="1">
                <a:solidFill>
                  <a:srgbClr val="007800"/>
                </a:solidFill>
                <a:ea typeface="Noto Sans" pitchFamily="34" charset="-122"/>
                <a:cs typeface="Noto Sans" pitchFamily="34" charset="-120"/>
              </a:rPr>
              <a:t>Versorgung</a:t>
            </a:r>
            <a:endParaRPr lang="en-US" sz="1000" b="1" dirty="0">
              <a:solidFill>
                <a:srgbClr val="007800"/>
              </a:solidFill>
              <a:ea typeface="Noto Sans" pitchFamily="34" charset="-122"/>
              <a:cs typeface="Noto Sans" pitchFamily="34" charset="-120"/>
            </a:endParaRPr>
          </a:p>
        </p:txBody>
      </p:sp>
      <p:sp>
        <p:nvSpPr>
          <p:cNvPr id="49" name="Text 24">
            <a:extLst>
              <a:ext uri="{FF2B5EF4-FFF2-40B4-BE49-F238E27FC236}">
                <a16:creationId xmlns:a16="http://schemas.microsoft.com/office/drawing/2014/main" id="{9530F0FE-AB50-5A16-7341-C82CD4E5A20D}"/>
              </a:ext>
            </a:extLst>
          </p:cNvPr>
          <p:cNvSpPr/>
          <p:nvPr/>
        </p:nvSpPr>
        <p:spPr>
          <a:xfrm>
            <a:off x="3193673" y="2677532"/>
            <a:ext cx="2436886" cy="461665"/>
          </a:xfrm>
          <a:prstGeom prst="rect">
            <a:avLst/>
          </a:prstGeom>
          <a:noFill/>
          <a:ln/>
        </p:spPr>
        <p:txBody>
          <a:bodyPr wrap="square" lIns="0" tIns="0" rIns="0" bIns="0" rtlCol="0" anchor="ctr">
            <a:spAutoFit/>
          </a:bodyPr>
          <a:lstStyle/>
          <a:p>
            <a:pPr algn="just"/>
            <a:r>
              <a:rPr lang="de-DE" sz="1000" dirty="0"/>
              <a:t>Regelmäßige Eierproduktion stabilisiert Prei-se, reduziert Abhängigkeiten und ermöglicht kontinuierliche Direktverkäufe im Distrikt</a:t>
            </a:r>
            <a:endParaRPr lang="en-US" sz="1000" dirty="0"/>
          </a:p>
        </p:txBody>
      </p:sp>
      <p:sp>
        <p:nvSpPr>
          <p:cNvPr id="50" name="Shape 21">
            <a:extLst>
              <a:ext uri="{FF2B5EF4-FFF2-40B4-BE49-F238E27FC236}">
                <a16:creationId xmlns:a16="http://schemas.microsoft.com/office/drawing/2014/main" id="{7D379D92-2A5A-2434-B481-77638F9BA15E}"/>
              </a:ext>
            </a:extLst>
          </p:cNvPr>
          <p:cNvSpPr/>
          <p:nvPr/>
        </p:nvSpPr>
        <p:spPr>
          <a:xfrm>
            <a:off x="3097226" y="2304553"/>
            <a:ext cx="2568699" cy="939714"/>
          </a:xfrm>
          <a:prstGeom prst="roundRect">
            <a:avLst>
              <a:gd name="adj" fmla="val 3404"/>
            </a:avLst>
          </a:prstGeom>
          <a:noFill/>
          <a:ln>
            <a:solidFill>
              <a:schemeClr val="tx1"/>
            </a:solidFill>
          </a:ln>
        </p:spPr>
        <p:txBody>
          <a:bodyPr/>
          <a:lstStyle/>
          <a:p>
            <a:endParaRPr lang="de-DE"/>
          </a:p>
        </p:txBody>
      </p:sp>
      <p:sp>
        <p:nvSpPr>
          <p:cNvPr id="51" name="Shape 21">
            <a:extLst>
              <a:ext uri="{FF2B5EF4-FFF2-40B4-BE49-F238E27FC236}">
                <a16:creationId xmlns:a16="http://schemas.microsoft.com/office/drawing/2014/main" id="{3071E327-B369-95BD-6DAE-1EEF84C8C7EE}"/>
              </a:ext>
            </a:extLst>
          </p:cNvPr>
          <p:cNvSpPr/>
          <p:nvPr/>
        </p:nvSpPr>
        <p:spPr>
          <a:xfrm>
            <a:off x="3072150" y="2302810"/>
            <a:ext cx="65533" cy="943199"/>
          </a:xfrm>
          <a:prstGeom prst="roundRect">
            <a:avLst/>
          </a:prstGeom>
          <a:solidFill>
            <a:schemeClr val="accent4"/>
          </a:solidFill>
          <a:ln>
            <a:solidFill>
              <a:schemeClr val="accent3"/>
            </a:solidFill>
          </a:ln>
        </p:spPr>
        <p:txBody>
          <a:bodyPr/>
          <a:lstStyle/>
          <a:p>
            <a:endParaRPr lang="de-DE" dirty="0"/>
          </a:p>
        </p:txBody>
      </p:sp>
      <p:sp>
        <p:nvSpPr>
          <p:cNvPr id="43" name="Text 23">
            <a:extLst>
              <a:ext uri="{FF2B5EF4-FFF2-40B4-BE49-F238E27FC236}">
                <a16:creationId xmlns:a16="http://schemas.microsoft.com/office/drawing/2014/main" id="{A344DD55-E89C-B3CA-EA77-4DD29950E1B3}"/>
              </a:ext>
            </a:extLst>
          </p:cNvPr>
          <p:cNvSpPr/>
          <p:nvPr/>
        </p:nvSpPr>
        <p:spPr>
          <a:xfrm>
            <a:off x="6365773" y="2389348"/>
            <a:ext cx="1469517" cy="153888"/>
          </a:xfrm>
          <a:prstGeom prst="rect">
            <a:avLst/>
          </a:prstGeom>
          <a:noFill/>
          <a:ln/>
        </p:spPr>
        <p:txBody>
          <a:bodyPr wrap="square" lIns="0" tIns="0" rIns="0" bIns="0" rtlCol="0" anchor="ctr">
            <a:spAutoFit/>
          </a:bodyPr>
          <a:lstStyle/>
          <a:p>
            <a:r>
              <a:rPr lang="en-US" sz="1000" b="1" dirty="0" err="1">
                <a:solidFill>
                  <a:srgbClr val="007800"/>
                </a:solidFill>
                <a:ea typeface="Noto Sans" pitchFamily="34" charset="-122"/>
                <a:cs typeface="Noto Sans" pitchFamily="34" charset="-120"/>
              </a:rPr>
              <a:t>Ernährungssicherheit</a:t>
            </a:r>
            <a:endParaRPr lang="en-US" sz="1000" b="1" dirty="0">
              <a:solidFill>
                <a:srgbClr val="007800"/>
              </a:solidFill>
              <a:ea typeface="Noto Sans" pitchFamily="34" charset="-122"/>
              <a:cs typeface="Noto Sans" pitchFamily="34" charset="-120"/>
            </a:endParaRPr>
          </a:p>
        </p:txBody>
      </p:sp>
      <p:sp>
        <p:nvSpPr>
          <p:cNvPr id="44" name="Text 24">
            <a:extLst>
              <a:ext uri="{FF2B5EF4-FFF2-40B4-BE49-F238E27FC236}">
                <a16:creationId xmlns:a16="http://schemas.microsoft.com/office/drawing/2014/main" id="{FCEFA263-657B-D511-1C34-267E5F9F9C52}"/>
              </a:ext>
            </a:extLst>
          </p:cNvPr>
          <p:cNvSpPr/>
          <p:nvPr/>
        </p:nvSpPr>
        <p:spPr>
          <a:xfrm>
            <a:off x="6052000" y="2599084"/>
            <a:ext cx="2382300" cy="615553"/>
          </a:xfrm>
          <a:prstGeom prst="rect">
            <a:avLst/>
          </a:prstGeom>
          <a:noFill/>
          <a:ln/>
        </p:spPr>
        <p:txBody>
          <a:bodyPr wrap="square" lIns="0" tIns="0" rIns="0" bIns="0" rtlCol="0" anchor="ctr">
            <a:spAutoFit/>
          </a:bodyPr>
          <a:lstStyle/>
          <a:p>
            <a:pPr algn="just"/>
            <a:r>
              <a:rPr lang="de-DE" sz="1000" dirty="0"/>
              <a:t>Ein besserer Zugang zu erschwinglichen Eiern erhöht die regelmäßige </a:t>
            </a:r>
            <a:r>
              <a:rPr lang="de-DE" sz="1000" dirty="0" err="1"/>
              <a:t>Proteinauf-nahme</a:t>
            </a:r>
            <a:r>
              <a:rPr lang="de-DE" sz="1000" dirty="0"/>
              <a:t> der Haushalte, insbesondere bei Frauen und Kindern.</a:t>
            </a:r>
          </a:p>
        </p:txBody>
      </p:sp>
      <p:sp>
        <p:nvSpPr>
          <p:cNvPr id="45" name="Shape 21">
            <a:extLst>
              <a:ext uri="{FF2B5EF4-FFF2-40B4-BE49-F238E27FC236}">
                <a16:creationId xmlns:a16="http://schemas.microsoft.com/office/drawing/2014/main" id="{FF1A3343-D3BC-3FDD-2CC5-0C32C5031DA1}"/>
              </a:ext>
            </a:extLst>
          </p:cNvPr>
          <p:cNvSpPr/>
          <p:nvPr/>
        </p:nvSpPr>
        <p:spPr>
          <a:xfrm>
            <a:off x="5958801" y="2309283"/>
            <a:ext cx="2568699" cy="939714"/>
          </a:xfrm>
          <a:prstGeom prst="roundRect">
            <a:avLst>
              <a:gd name="adj" fmla="val 3404"/>
            </a:avLst>
          </a:prstGeom>
          <a:noFill/>
          <a:ln>
            <a:solidFill>
              <a:schemeClr val="tx1"/>
            </a:solidFill>
          </a:ln>
        </p:spPr>
        <p:txBody>
          <a:bodyPr/>
          <a:lstStyle/>
          <a:p>
            <a:endParaRPr lang="de-DE"/>
          </a:p>
        </p:txBody>
      </p:sp>
      <p:sp>
        <p:nvSpPr>
          <p:cNvPr id="46" name="Shape 21">
            <a:extLst>
              <a:ext uri="{FF2B5EF4-FFF2-40B4-BE49-F238E27FC236}">
                <a16:creationId xmlns:a16="http://schemas.microsoft.com/office/drawing/2014/main" id="{E92AB905-3B59-175E-05EC-9960391C49D0}"/>
              </a:ext>
            </a:extLst>
          </p:cNvPr>
          <p:cNvSpPr/>
          <p:nvPr/>
        </p:nvSpPr>
        <p:spPr>
          <a:xfrm>
            <a:off x="5933725" y="2307540"/>
            <a:ext cx="65533" cy="943199"/>
          </a:xfrm>
          <a:prstGeom prst="roundRect">
            <a:avLst/>
          </a:prstGeom>
          <a:solidFill>
            <a:schemeClr val="accent4"/>
          </a:solidFill>
          <a:ln>
            <a:solidFill>
              <a:schemeClr val="accent3"/>
            </a:solidFill>
          </a:ln>
        </p:spPr>
        <p:txBody>
          <a:bodyPr/>
          <a:lstStyle/>
          <a:p>
            <a:endParaRPr lang="de-DE" dirty="0"/>
          </a:p>
        </p:txBody>
      </p:sp>
      <p:pic>
        <p:nvPicPr>
          <p:cNvPr id="56" name="Grafik 246">
            <a:extLst>
              <a:ext uri="{FF2B5EF4-FFF2-40B4-BE49-F238E27FC236}">
                <a16:creationId xmlns:a16="http://schemas.microsoft.com/office/drawing/2014/main" id="{98501FF5-6696-8324-75EC-114575FF6422}"/>
              </a:ext>
            </a:extLst>
          </p:cNvPr>
          <p:cNvPicPr>
            <a:picLocks noChangeAspect="1"/>
          </p:cNvPicPr>
          <p:nvPr/>
        </p:nvPicPr>
        <p:blipFill>
          <a:blip r:embed="rId8">
            <a:duotone>
              <a:schemeClr val="accent1">
                <a:shade val="45000"/>
                <a:satMod val="135000"/>
              </a:schemeClr>
              <a:prstClr val="white"/>
            </a:duotone>
          </a:blip>
          <a:srcRect l="7900"/>
          <a:stretch>
            <a:fillRect/>
          </a:stretch>
        </p:blipFill>
        <p:spPr>
          <a:xfrm>
            <a:off x="6043194" y="2314321"/>
            <a:ext cx="266291" cy="326469"/>
          </a:xfrm>
          <a:prstGeom prst="rect">
            <a:avLst/>
          </a:prstGeom>
        </p:spPr>
      </p:pic>
      <p:grpSp>
        <p:nvGrpSpPr>
          <p:cNvPr id="129" name="Group 128">
            <a:extLst>
              <a:ext uri="{FF2B5EF4-FFF2-40B4-BE49-F238E27FC236}">
                <a16:creationId xmlns:a16="http://schemas.microsoft.com/office/drawing/2014/main" id="{C6A4735C-7508-3E93-276E-C880A25A76A6}"/>
              </a:ext>
            </a:extLst>
          </p:cNvPr>
          <p:cNvGrpSpPr/>
          <p:nvPr/>
        </p:nvGrpSpPr>
        <p:grpSpPr>
          <a:xfrm>
            <a:off x="210576" y="1225055"/>
            <a:ext cx="8329978" cy="952659"/>
            <a:chOff x="251520" y="1518174"/>
            <a:chExt cx="8329978" cy="952659"/>
          </a:xfrm>
        </p:grpSpPr>
        <p:grpSp>
          <p:nvGrpSpPr>
            <p:cNvPr id="62" name="Group 61">
              <a:extLst>
                <a:ext uri="{FF2B5EF4-FFF2-40B4-BE49-F238E27FC236}">
                  <a16:creationId xmlns:a16="http://schemas.microsoft.com/office/drawing/2014/main" id="{56D702E5-AEE6-C0E8-EB0F-410C63BBB7D9}"/>
                </a:ext>
              </a:extLst>
            </p:cNvPr>
            <p:cNvGrpSpPr/>
            <p:nvPr/>
          </p:nvGrpSpPr>
          <p:grpSpPr>
            <a:xfrm>
              <a:off x="251520" y="1518174"/>
              <a:ext cx="2593775" cy="943199"/>
              <a:chOff x="431540" y="1518174"/>
              <a:chExt cx="2593775" cy="943199"/>
            </a:xfrm>
          </p:grpSpPr>
          <p:sp>
            <p:nvSpPr>
              <p:cNvPr id="2" name="Text 23">
                <a:extLst>
                  <a:ext uri="{FF2B5EF4-FFF2-40B4-BE49-F238E27FC236}">
                    <a16:creationId xmlns:a16="http://schemas.microsoft.com/office/drawing/2014/main" id="{CDE115D5-2DA3-A96E-8D5B-5FBF471F763F}"/>
                  </a:ext>
                </a:extLst>
              </p:cNvPr>
              <p:cNvSpPr/>
              <p:nvPr/>
            </p:nvSpPr>
            <p:spPr>
              <a:xfrm>
                <a:off x="935596" y="1599982"/>
                <a:ext cx="1847694" cy="153888"/>
              </a:xfrm>
              <a:prstGeom prst="rect">
                <a:avLst/>
              </a:prstGeom>
              <a:noFill/>
              <a:ln/>
            </p:spPr>
            <p:txBody>
              <a:bodyPr wrap="square" lIns="0" tIns="0" rIns="0" bIns="0" rtlCol="0" anchor="ctr">
                <a:spAutoFit/>
              </a:bodyPr>
              <a:lstStyle/>
              <a:p>
                <a:r>
                  <a:rPr lang="en-US" sz="1000" b="1" dirty="0">
                    <a:solidFill>
                      <a:srgbClr val="007800"/>
                    </a:solidFill>
                    <a:ea typeface="Noto Sans" pitchFamily="34" charset="-122"/>
                    <a:cs typeface="Noto Sans" pitchFamily="34" charset="-120"/>
                  </a:rPr>
                  <a:t>Produktion </a:t>
                </a:r>
                <a:r>
                  <a:rPr lang="en-US" sz="1000" dirty="0">
                    <a:solidFill>
                      <a:srgbClr val="007800"/>
                    </a:solidFill>
                    <a:ea typeface="Noto Sans" pitchFamily="34" charset="-122"/>
                    <a:cs typeface="Noto Sans" pitchFamily="34" charset="-120"/>
                  </a:rPr>
                  <a:t>(</a:t>
                </a:r>
                <a:r>
                  <a:rPr lang="en-US" sz="1000" dirty="0" err="1">
                    <a:solidFill>
                      <a:srgbClr val="007800"/>
                    </a:solidFill>
                    <a:ea typeface="Noto Sans" pitchFamily="34" charset="-122"/>
                    <a:cs typeface="Noto Sans" pitchFamily="34" charset="-120"/>
                  </a:rPr>
                  <a:t>Eier</a:t>
                </a:r>
                <a:r>
                  <a:rPr lang="en-US" sz="1000" dirty="0">
                    <a:solidFill>
                      <a:srgbClr val="007800"/>
                    </a:solidFill>
                    <a:ea typeface="Noto Sans" pitchFamily="34" charset="-122"/>
                    <a:cs typeface="Noto Sans" pitchFamily="34" charset="-120"/>
                  </a:rPr>
                  <a:t>, </a:t>
                </a:r>
                <a:r>
                  <a:rPr lang="en-US" sz="1000" dirty="0" err="1">
                    <a:solidFill>
                      <a:srgbClr val="007800"/>
                    </a:solidFill>
                    <a:ea typeface="Noto Sans" pitchFamily="34" charset="-122"/>
                    <a:cs typeface="Noto Sans" pitchFamily="34" charset="-120"/>
                  </a:rPr>
                  <a:t>Küken</a:t>
                </a:r>
                <a:r>
                  <a:rPr lang="en-US" sz="1000" dirty="0">
                    <a:solidFill>
                      <a:srgbClr val="007800"/>
                    </a:solidFill>
                    <a:ea typeface="Noto Sans" pitchFamily="34" charset="-122"/>
                    <a:cs typeface="Noto Sans" pitchFamily="34" charset="-120"/>
                  </a:rPr>
                  <a:t>)</a:t>
                </a:r>
              </a:p>
            </p:txBody>
          </p:sp>
          <p:sp>
            <p:nvSpPr>
              <p:cNvPr id="6" name="Text 24">
                <a:extLst>
                  <a:ext uri="{FF2B5EF4-FFF2-40B4-BE49-F238E27FC236}">
                    <a16:creationId xmlns:a16="http://schemas.microsoft.com/office/drawing/2014/main" id="{B7F8CBB1-0BB5-05C6-63DA-F1714113CB2C}"/>
                  </a:ext>
                </a:extLst>
              </p:cNvPr>
              <p:cNvSpPr/>
              <p:nvPr/>
            </p:nvSpPr>
            <p:spPr>
              <a:xfrm>
                <a:off x="538826" y="1843661"/>
                <a:ext cx="2461413" cy="615553"/>
              </a:xfrm>
              <a:prstGeom prst="rect">
                <a:avLst/>
              </a:prstGeom>
              <a:noFill/>
              <a:ln/>
            </p:spPr>
            <p:txBody>
              <a:bodyPr wrap="square" lIns="0" tIns="0" rIns="0" bIns="0" rtlCol="0" anchor="ctr">
                <a:spAutoFit/>
              </a:bodyPr>
              <a:lstStyle/>
              <a:p>
                <a:pPr algn="just"/>
                <a:r>
                  <a:rPr lang="de-DE" sz="1000" dirty="0"/>
                  <a:t>Im ersten Jahr produziert die GGZ </a:t>
                </a:r>
                <a:r>
                  <a:rPr lang="de-DE" sz="1000" b="1" dirty="0"/>
                  <a:t>154.000 Eier </a:t>
                </a:r>
                <a:r>
                  <a:rPr lang="de-DE" sz="1000" dirty="0"/>
                  <a:t>und </a:t>
                </a:r>
                <a:r>
                  <a:rPr lang="de-DE" sz="1000" b="1" dirty="0"/>
                  <a:t>6.000 Küken </a:t>
                </a:r>
                <a:r>
                  <a:rPr lang="de-DE" sz="1000" dirty="0"/>
                  <a:t>pro Jahr, die Kapa-</a:t>
                </a:r>
                <a:r>
                  <a:rPr lang="de-DE" sz="1000" dirty="0" err="1"/>
                  <a:t>zitäten</a:t>
                </a:r>
                <a:r>
                  <a:rPr lang="de-DE" sz="1000" dirty="0"/>
                  <a:t> für eine künftige </a:t>
                </a:r>
                <a:r>
                  <a:rPr lang="de-DE" sz="1000" dirty="0" err="1"/>
                  <a:t>Produktionserweit-erung</a:t>
                </a:r>
                <a:r>
                  <a:rPr lang="de-DE" sz="1000" dirty="0"/>
                  <a:t> sind bereits vorhanden.*</a:t>
                </a:r>
              </a:p>
            </p:txBody>
          </p:sp>
          <p:sp>
            <p:nvSpPr>
              <p:cNvPr id="10" name="Shape 21">
                <a:extLst>
                  <a:ext uri="{FF2B5EF4-FFF2-40B4-BE49-F238E27FC236}">
                    <a16:creationId xmlns:a16="http://schemas.microsoft.com/office/drawing/2014/main" id="{84AA7F9D-1D9F-1D37-6990-1E366E0F226E}"/>
                  </a:ext>
                </a:extLst>
              </p:cNvPr>
              <p:cNvSpPr/>
              <p:nvPr/>
            </p:nvSpPr>
            <p:spPr>
              <a:xfrm>
                <a:off x="456616" y="1519917"/>
                <a:ext cx="2568699" cy="939714"/>
              </a:xfrm>
              <a:prstGeom prst="roundRect">
                <a:avLst>
                  <a:gd name="adj" fmla="val 3404"/>
                </a:avLst>
              </a:prstGeom>
              <a:noFill/>
              <a:ln>
                <a:solidFill>
                  <a:schemeClr val="tx1"/>
                </a:solidFill>
              </a:ln>
            </p:spPr>
            <p:txBody>
              <a:bodyPr/>
              <a:lstStyle/>
              <a:p>
                <a:endParaRPr lang="de-DE"/>
              </a:p>
            </p:txBody>
          </p:sp>
          <p:sp>
            <p:nvSpPr>
              <p:cNvPr id="11" name="Shape 21">
                <a:extLst>
                  <a:ext uri="{FF2B5EF4-FFF2-40B4-BE49-F238E27FC236}">
                    <a16:creationId xmlns:a16="http://schemas.microsoft.com/office/drawing/2014/main" id="{2B3BC9F0-05E1-722C-92EA-62B37692E5C5}"/>
                  </a:ext>
                </a:extLst>
              </p:cNvPr>
              <p:cNvSpPr/>
              <p:nvPr/>
            </p:nvSpPr>
            <p:spPr>
              <a:xfrm>
                <a:off x="431540" y="1518174"/>
                <a:ext cx="65533" cy="943199"/>
              </a:xfrm>
              <a:prstGeom prst="roundRect">
                <a:avLst/>
              </a:prstGeom>
              <a:solidFill>
                <a:schemeClr val="accent4"/>
              </a:solidFill>
              <a:ln>
                <a:solidFill>
                  <a:schemeClr val="accent3"/>
                </a:solidFill>
              </a:ln>
            </p:spPr>
            <p:txBody>
              <a:bodyPr/>
              <a:lstStyle/>
              <a:p>
                <a:endParaRPr lang="de-DE" dirty="0"/>
              </a:p>
            </p:txBody>
          </p:sp>
        </p:grpSp>
        <p:grpSp>
          <p:nvGrpSpPr>
            <p:cNvPr id="63" name="Group 62">
              <a:extLst>
                <a:ext uri="{FF2B5EF4-FFF2-40B4-BE49-F238E27FC236}">
                  <a16:creationId xmlns:a16="http://schemas.microsoft.com/office/drawing/2014/main" id="{0CF8F18B-3760-834E-3082-CC4910CBDE1E}"/>
                </a:ext>
              </a:extLst>
            </p:cNvPr>
            <p:cNvGrpSpPr/>
            <p:nvPr/>
          </p:nvGrpSpPr>
          <p:grpSpPr>
            <a:xfrm>
              <a:off x="3113095" y="1522904"/>
              <a:ext cx="2593775" cy="943199"/>
              <a:chOff x="3293114" y="1522904"/>
              <a:chExt cx="2593775" cy="943199"/>
            </a:xfrm>
          </p:grpSpPr>
          <p:sp>
            <p:nvSpPr>
              <p:cNvPr id="27" name="Text 23">
                <a:extLst>
                  <a:ext uri="{FF2B5EF4-FFF2-40B4-BE49-F238E27FC236}">
                    <a16:creationId xmlns:a16="http://schemas.microsoft.com/office/drawing/2014/main" id="{3FC14BE6-42BA-372E-9338-3381819A901C}"/>
                  </a:ext>
                </a:extLst>
              </p:cNvPr>
              <p:cNvSpPr/>
              <p:nvPr/>
            </p:nvSpPr>
            <p:spPr>
              <a:xfrm>
                <a:off x="3797170" y="1603064"/>
                <a:ext cx="1469517" cy="157185"/>
              </a:xfrm>
              <a:prstGeom prst="rect">
                <a:avLst/>
              </a:prstGeom>
              <a:noFill/>
              <a:ln/>
            </p:spPr>
            <p:txBody>
              <a:bodyPr wrap="square" lIns="0" tIns="0" rIns="0" bIns="0" rtlCol="0" anchor="ctr">
                <a:spAutoFit/>
              </a:bodyPr>
              <a:lstStyle/>
              <a:p>
                <a:r>
                  <a:rPr lang="en-US" sz="1000" b="1" dirty="0" err="1">
                    <a:solidFill>
                      <a:srgbClr val="007800"/>
                    </a:solidFill>
                    <a:ea typeface="Noto Sans" pitchFamily="34" charset="-122"/>
                    <a:cs typeface="Noto Sans" pitchFamily="34" charset="-120"/>
                  </a:rPr>
                  <a:t>Einkommen</a:t>
                </a:r>
                <a:r>
                  <a:rPr lang="en-US" sz="1000" b="1" dirty="0">
                    <a:solidFill>
                      <a:srgbClr val="007800"/>
                    </a:solidFill>
                    <a:ea typeface="Noto Sans" pitchFamily="34" charset="-122"/>
                    <a:cs typeface="Noto Sans" pitchFamily="34" charset="-120"/>
                  </a:rPr>
                  <a:t> </a:t>
                </a:r>
                <a:r>
                  <a:rPr lang="en-US" sz="1000" dirty="0">
                    <a:solidFill>
                      <a:srgbClr val="007800"/>
                    </a:solidFill>
                    <a:ea typeface="Noto Sans" pitchFamily="34" charset="-122"/>
                    <a:cs typeface="Noto Sans" pitchFamily="34" charset="-120"/>
                  </a:rPr>
                  <a:t>(in $)</a:t>
                </a:r>
              </a:p>
            </p:txBody>
          </p:sp>
          <p:sp>
            <p:nvSpPr>
              <p:cNvPr id="28" name="Text 24">
                <a:extLst>
                  <a:ext uri="{FF2B5EF4-FFF2-40B4-BE49-F238E27FC236}">
                    <a16:creationId xmlns:a16="http://schemas.microsoft.com/office/drawing/2014/main" id="{206413E8-A25A-3400-FCC3-0A3171FA0504}"/>
                  </a:ext>
                </a:extLst>
              </p:cNvPr>
              <p:cNvSpPr/>
              <p:nvPr/>
            </p:nvSpPr>
            <p:spPr>
              <a:xfrm>
                <a:off x="3400401" y="1925335"/>
                <a:ext cx="2382300" cy="461665"/>
              </a:xfrm>
              <a:prstGeom prst="rect">
                <a:avLst/>
              </a:prstGeom>
              <a:noFill/>
              <a:ln/>
            </p:spPr>
            <p:txBody>
              <a:bodyPr wrap="square" lIns="0" tIns="0" rIns="0" bIns="0" rtlCol="0" anchor="ctr">
                <a:spAutoFit/>
              </a:bodyPr>
              <a:lstStyle/>
              <a:p>
                <a:pPr algn="just"/>
                <a:r>
                  <a:rPr lang="de-DE" sz="1000" dirty="0"/>
                  <a:t>Durch die GGZ steigt </a:t>
                </a:r>
                <a:r>
                  <a:rPr lang="de-DE" sz="1000"/>
                  <a:t>das Haushalts-einkommen </a:t>
                </a:r>
                <a:r>
                  <a:rPr lang="de-DE" sz="1000" dirty="0"/>
                  <a:t>von 636 $ auf 772 $ </a:t>
                </a:r>
                <a:r>
                  <a:rPr lang="de-DE" sz="1000" b="1" dirty="0"/>
                  <a:t>(+136 $, 21 %)</a:t>
                </a:r>
                <a:r>
                  <a:rPr lang="de-DE" sz="1000" dirty="0"/>
                  <a:t>.**</a:t>
                </a:r>
              </a:p>
            </p:txBody>
          </p:sp>
          <p:sp>
            <p:nvSpPr>
              <p:cNvPr id="29" name="Shape 21">
                <a:extLst>
                  <a:ext uri="{FF2B5EF4-FFF2-40B4-BE49-F238E27FC236}">
                    <a16:creationId xmlns:a16="http://schemas.microsoft.com/office/drawing/2014/main" id="{1F159C8F-1B92-8816-63D1-A3EA59E2EA96}"/>
                  </a:ext>
                </a:extLst>
              </p:cNvPr>
              <p:cNvSpPr/>
              <p:nvPr/>
            </p:nvSpPr>
            <p:spPr>
              <a:xfrm>
                <a:off x="3318190" y="1524647"/>
                <a:ext cx="2568699" cy="939714"/>
              </a:xfrm>
              <a:prstGeom prst="roundRect">
                <a:avLst>
                  <a:gd name="adj" fmla="val 3404"/>
                </a:avLst>
              </a:prstGeom>
              <a:noFill/>
              <a:ln>
                <a:solidFill>
                  <a:schemeClr val="tx1"/>
                </a:solidFill>
              </a:ln>
            </p:spPr>
            <p:txBody>
              <a:bodyPr/>
              <a:lstStyle/>
              <a:p>
                <a:endParaRPr lang="de-DE"/>
              </a:p>
            </p:txBody>
          </p:sp>
          <p:sp>
            <p:nvSpPr>
              <p:cNvPr id="30" name="Shape 21">
                <a:extLst>
                  <a:ext uri="{FF2B5EF4-FFF2-40B4-BE49-F238E27FC236}">
                    <a16:creationId xmlns:a16="http://schemas.microsoft.com/office/drawing/2014/main" id="{401E293C-89D5-58FE-8D2B-84A196506929}"/>
                  </a:ext>
                </a:extLst>
              </p:cNvPr>
              <p:cNvSpPr/>
              <p:nvPr/>
            </p:nvSpPr>
            <p:spPr>
              <a:xfrm>
                <a:off x="3293114" y="1522904"/>
                <a:ext cx="65533" cy="943199"/>
              </a:xfrm>
              <a:prstGeom prst="roundRect">
                <a:avLst/>
              </a:prstGeom>
              <a:solidFill>
                <a:schemeClr val="accent4"/>
              </a:solidFill>
              <a:ln>
                <a:solidFill>
                  <a:schemeClr val="accent3"/>
                </a:solidFill>
              </a:ln>
            </p:spPr>
            <p:txBody>
              <a:bodyPr/>
              <a:lstStyle/>
              <a:p>
                <a:endParaRPr lang="de-DE" dirty="0"/>
              </a:p>
            </p:txBody>
          </p:sp>
          <p:pic>
            <p:nvPicPr>
              <p:cNvPr id="60" name="Grafik 250">
                <a:extLst>
                  <a:ext uri="{FF2B5EF4-FFF2-40B4-BE49-F238E27FC236}">
                    <a16:creationId xmlns:a16="http://schemas.microsoft.com/office/drawing/2014/main" id="{FE4D4F67-E7D3-3583-623D-01312C3E583A}"/>
                  </a:ext>
                </a:extLst>
              </p:cNvPr>
              <p:cNvPicPr>
                <a:picLocks noChangeAspect="1"/>
              </p:cNvPicPr>
              <p:nvPr/>
            </p:nvPicPr>
            <p:blipFill>
              <a:blip r:embed="rId9">
                <a:duotone>
                  <a:schemeClr val="accent1">
                    <a:shade val="45000"/>
                    <a:satMod val="135000"/>
                  </a:schemeClr>
                  <a:prstClr val="white"/>
                </a:duotone>
              </a:blip>
              <a:stretch>
                <a:fillRect/>
              </a:stretch>
            </p:blipFill>
            <p:spPr>
              <a:xfrm>
                <a:off x="3403491" y="1575388"/>
                <a:ext cx="340103" cy="313088"/>
              </a:xfrm>
              <a:prstGeom prst="rect">
                <a:avLst/>
              </a:prstGeom>
            </p:spPr>
          </p:pic>
        </p:grpSp>
        <p:grpSp>
          <p:nvGrpSpPr>
            <p:cNvPr id="128" name="Group 127">
              <a:extLst>
                <a:ext uri="{FF2B5EF4-FFF2-40B4-BE49-F238E27FC236}">
                  <a16:creationId xmlns:a16="http://schemas.microsoft.com/office/drawing/2014/main" id="{3A40B766-76A0-7484-3F56-EE5DEAD114B6}"/>
                </a:ext>
              </a:extLst>
            </p:cNvPr>
            <p:cNvGrpSpPr/>
            <p:nvPr/>
          </p:nvGrpSpPr>
          <p:grpSpPr>
            <a:xfrm>
              <a:off x="5974669" y="1527634"/>
              <a:ext cx="2606829" cy="943199"/>
              <a:chOff x="6154689" y="1527634"/>
              <a:chExt cx="2606829" cy="943199"/>
            </a:xfrm>
          </p:grpSpPr>
          <p:sp>
            <p:nvSpPr>
              <p:cNvPr id="31" name="Text 23">
                <a:extLst>
                  <a:ext uri="{FF2B5EF4-FFF2-40B4-BE49-F238E27FC236}">
                    <a16:creationId xmlns:a16="http://schemas.microsoft.com/office/drawing/2014/main" id="{BF610C98-E7D2-7A3F-65FD-C68BBC26C34A}"/>
                  </a:ext>
                </a:extLst>
              </p:cNvPr>
              <p:cNvSpPr/>
              <p:nvPr/>
            </p:nvSpPr>
            <p:spPr>
              <a:xfrm>
                <a:off x="6658745" y="1609442"/>
                <a:ext cx="1693675" cy="153888"/>
              </a:xfrm>
              <a:prstGeom prst="rect">
                <a:avLst/>
              </a:prstGeom>
              <a:noFill/>
              <a:ln/>
            </p:spPr>
            <p:txBody>
              <a:bodyPr wrap="square" lIns="0" tIns="0" rIns="0" bIns="0" rtlCol="0" anchor="ctr">
                <a:spAutoFit/>
              </a:bodyPr>
              <a:lstStyle/>
              <a:p>
                <a:r>
                  <a:rPr lang="en-US" sz="1000" b="1" dirty="0" err="1">
                    <a:solidFill>
                      <a:srgbClr val="007800"/>
                    </a:solidFill>
                    <a:ea typeface="Noto Sans" pitchFamily="34" charset="-122"/>
                    <a:cs typeface="Noto Sans" pitchFamily="34" charset="-120"/>
                  </a:rPr>
                  <a:t>Beschäftigung</a:t>
                </a:r>
                <a:r>
                  <a:rPr lang="en-US" sz="1000" b="1" dirty="0">
                    <a:solidFill>
                      <a:srgbClr val="007800"/>
                    </a:solidFill>
                    <a:ea typeface="Noto Sans" pitchFamily="34" charset="-122"/>
                    <a:cs typeface="Noto Sans" pitchFamily="34" charset="-120"/>
                  </a:rPr>
                  <a:t> </a:t>
                </a:r>
                <a:r>
                  <a:rPr lang="en-US" sz="1000" dirty="0">
                    <a:solidFill>
                      <a:srgbClr val="007800"/>
                    </a:solidFill>
                    <a:ea typeface="Noto Sans" pitchFamily="34" charset="-122"/>
                    <a:cs typeface="Noto Sans" pitchFamily="34" charset="-120"/>
                  </a:rPr>
                  <a:t>(VZÄ***)</a:t>
                </a:r>
              </a:p>
            </p:txBody>
          </p:sp>
          <p:sp>
            <p:nvSpPr>
              <p:cNvPr id="32" name="Text 24">
                <a:extLst>
                  <a:ext uri="{FF2B5EF4-FFF2-40B4-BE49-F238E27FC236}">
                    <a16:creationId xmlns:a16="http://schemas.microsoft.com/office/drawing/2014/main" id="{E998C8AD-BC9B-CB0C-CED5-385387C383B6}"/>
                  </a:ext>
                </a:extLst>
              </p:cNvPr>
              <p:cNvSpPr/>
              <p:nvPr/>
            </p:nvSpPr>
            <p:spPr>
              <a:xfrm>
                <a:off x="6261976" y="1930065"/>
                <a:ext cx="2499542" cy="461665"/>
              </a:xfrm>
              <a:prstGeom prst="rect">
                <a:avLst/>
              </a:prstGeom>
              <a:noFill/>
              <a:ln/>
            </p:spPr>
            <p:txBody>
              <a:bodyPr wrap="square" lIns="0" tIns="0" rIns="0" bIns="0" rtlCol="0" anchor="ctr">
                <a:spAutoFit/>
              </a:bodyPr>
              <a:lstStyle/>
              <a:p>
                <a:r>
                  <a:rPr lang="de-DE" sz="1000" dirty="0"/>
                  <a:t>Die GGZ schafft </a:t>
                </a:r>
                <a:r>
                  <a:rPr lang="de-DE" sz="1000" b="1" dirty="0"/>
                  <a:t>7 direkte Vollzeitstellen </a:t>
                </a:r>
                <a:r>
                  <a:rPr lang="de-DE" sz="1000" dirty="0"/>
                  <a:t>in den Bereichen Produktion, Betrieb und Logistik sowie </a:t>
                </a:r>
                <a:r>
                  <a:rPr lang="de-DE" sz="1000" b="1" dirty="0"/>
                  <a:t>25 indirekte Arbeitsplätze</a:t>
                </a:r>
                <a:r>
                  <a:rPr lang="en-US" sz="1000" dirty="0"/>
                  <a:t>.</a:t>
                </a:r>
              </a:p>
            </p:txBody>
          </p:sp>
          <p:sp>
            <p:nvSpPr>
              <p:cNvPr id="33" name="Shape 21">
                <a:extLst>
                  <a:ext uri="{FF2B5EF4-FFF2-40B4-BE49-F238E27FC236}">
                    <a16:creationId xmlns:a16="http://schemas.microsoft.com/office/drawing/2014/main" id="{82408F68-745A-966A-DF7B-98FDC2C69BA1}"/>
                  </a:ext>
                </a:extLst>
              </p:cNvPr>
              <p:cNvSpPr/>
              <p:nvPr/>
            </p:nvSpPr>
            <p:spPr>
              <a:xfrm>
                <a:off x="6179765" y="1529377"/>
                <a:ext cx="2568699" cy="939714"/>
              </a:xfrm>
              <a:prstGeom prst="roundRect">
                <a:avLst>
                  <a:gd name="adj" fmla="val 3404"/>
                </a:avLst>
              </a:prstGeom>
              <a:noFill/>
              <a:ln>
                <a:solidFill>
                  <a:schemeClr val="tx1"/>
                </a:solidFill>
              </a:ln>
            </p:spPr>
            <p:txBody>
              <a:bodyPr/>
              <a:lstStyle/>
              <a:p>
                <a:endParaRPr lang="de-DE"/>
              </a:p>
            </p:txBody>
          </p:sp>
          <p:sp>
            <p:nvSpPr>
              <p:cNvPr id="34" name="Shape 21">
                <a:extLst>
                  <a:ext uri="{FF2B5EF4-FFF2-40B4-BE49-F238E27FC236}">
                    <a16:creationId xmlns:a16="http://schemas.microsoft.com/office/drawing/2014/main" id="{A1DE0633-6EFC-EAE1-56D5-A761991CBECE}"/>
                  </a:ext>
                </a:extLst>
              </p:cNvPr>
              <p:cNvSpPr/>
              <p:nvPr/>
            </p:nvSpPr>
            <p:spPr>
              <a:xfrm>
                <a:off x="6154689" y="1527634"/>
                <a:ext cx="65533" cy="943199"/>
              </a:xfrm>
              <a:prstGeom prst="roundRect">
                <a:avLst/>
              </a:prstGeom>
              <a:solidFill>
                <a:schemeClr val="accent4"/>
              </a:solidFill>
              <a:ln>
                <a:solidFill>
                  <a:schemeClr val="accent3"/>
                </a:solidFill>
              </a:ln>
            </p:spPr>
            <p:txBody>
              <a:bodyPr/>
              <a:lstStyle/>
              <a:p>
                <a:endParaRPr lang="de-DE" dirty="0"/>
              </a:p>
            </p:txBody>
          </p:sp>
          <p:pic>
            <p:nvPicPr>
              <p:cNvPr id="61" name="Grafik 251">
                <a:extLst>
                  <a:ext uri="{FF2B5EF4-FFF2-40B4-BE49-F238E27FC236}">
                    <a16:creationId xmlns:a16="http://schemas.microsoft.com/office/drawing/2014/main" id="{7E79D06F-67AF-9F8B-FFC3-931CFB582CFB}"/>
                  </a:ext>
                </a:extLst>
              </p:cNvPr>
              <p:cNvPicPr>
                <a:picLocks noChangeAspect="1"/>
              </p:cNvPicPr>
              <p:nvPr/>
            </p:nvPicPr>
            <p:blipFill>
              <a:blip r:embed="rId10">
                <a:duotone>
                  <a:schemeClr val="accent1">
                    <a:shade val="45000"/>
                    <a:satMod val="135000"/>
                  </a:schemeClr>
                  <a:prstClr val="white"/>
                </a:duotone>
              </a:blip>
              <a:stretch>
                <a:fillRect/>
              </a:stretch>
            </p:blipFill>
            <p:spPr>
              <a:xfrm>
                <a:off x="6245298" y="1576632"/>
                <a:ext cx="359871" cy="311042"/>
              </a:xfrm>
              <a:prstGeom prst="rect">
                <a:avLst/>
              </a:prstGeom>
            </p:spPr>
          </p:pic>
        </p:grpSp>
      </p:grpSp>
      <p:pic>
        <p:nvPicPr>
          <p:cNvPr id="131" name="Picture 130">
            <a:extLst>
              <a:ext uri="{FF2B5EF4-FFF2-40B4-BE49-F238E27FC236}">
                <a16:creationId xmlns:a16="http://schemas.microsoft.com/office/drawing/2014/main" id="{A76F4F47-F1A1-65B2-06B9-D6CEA26BC2A3}"/>
              </a:ext>
            </a:extLst>
          </p:cNvPr>
          <p:cNvPicPr>
            <a:picLocks noChangeAspect="1"/>
          </p:cNvPicPr>
          <p:nvPr/>
        </p:nvPicPr>
        <p:blipFill>
          <a:blip r:embed="rId11">
            <a:duotone>
              <a:schemeClr val="accent1">
                <a:shade val="45000"/>
                <a:satMod val="135000"/>
              </a:schemeClr>
              <a:prstClr val="white"/>
            </a:duotone>
          </a:blip>
          <a:stretch>
            <a:fillRect/>
          </a:stretch>
        </p:blipFill>
        <p:spPr>
          <a:xfrm>
            <a:off x="3171173" y="2315695"/>
            <a:ext cx="342270" cy="342270"/>
          </a:xfrm>
          <a:prstGeom prst="rect">
            <a:avLst/>
          </a:prstGeom>
        </p:spPr>
      </p:pic>
      <p:pic>
        <p:nvPicPr>
          <p:cNvPr id="3" name="Picture 2">
            <a:extLst>
              <a:ext uri="{FF2B5EF4-FFF2-40B4-BE49-F238E27FC236}">
                <a16:creationId xmlns:a16="http://schemas.microsoft.com/office/drawing/2014/main" id="{C00F63BE-1476-2EC1-2622-E5D5A3B2805D}"/>
              </a:ext>
            </a:extLst>
          </p:cNvPr>
          <p:cNvPicPr>
            <a:picLocks noChangeAspect="1"/>
          </p:cNvPicPr>
          <p:nvPr/>
        </p:nvPicPr>
        <p:blipFill>
          <a:blip r:embed="rId12">
            <a:duotone>
              <a:schemeClr val="accent1">
                <a:shade val="45000"/>
                <a:satMod val="135000"/>
              </a:schemeClr>
              <a:prstClr val="white"/>
            </a:duotone>
          </a:blip>
          <a:stretch>
            <a:fillRect/>
          </a:stretch>
        </p:blipFill>
        <p:spPr>
          <a:xfrm>
            <a:off x="303273" y="2319499"/>
            <a:ext cx="308823" cy="338466"/>
          </a:xfrm>
          <a:prstGeom prst="rect">
            <a:avLst/>
          </a:prstGeom>
        </p:spPr>
      </p:pic>
      <p:sp>
        <p:nvSpPr>
          <p:cNvPr id="7" name="TextBox 6">
            <a:extLst>
              <a:ext uri="{FF2B5EF4-FFF2-40B4-BE49-F238E27FC236}">
                <a16:creationId xmlns:a16="http://schemas.microsoft.com/office/drawing/2014/main" id="{60577958-A3FA-D421-88B8-3033443B42F8}"/>
              </a:ext>
            </a:extLst>
          </p:cNvPr>
          <p:cNvSpPr txBox="1"/>
          <p:nvPr/>
        </p:nvSpPr>
        <p:spPr>
          <a:xfrm>
            <a:off x="115307" y="4264918"/>
            <a:ext cx="8347154" cy="215444"/>
          </a:xfrm>
          <a:prstGeom prst="rect">
            <a:avLst/>
          </a:prstGeom>
          <a:noFill/>
        </p:spPr>
        <p:txBody>
          <a:bodyPr wrap="square">
            <a:spAutoFit/>
          </a:bodyPr>
          <a:lstStyle>
            <a:lvl1pPr>
              <a:defRPr sz="900"/>
            </a:lvl1pPr>
          </a:lstStyle>
          <a:p>
            <a:r>
              <a:rPr lang="de-DE" sz="800" dirty="0"/>
              <a:t>* Die Eierproduktion wird für das erste Betriebsjahr geschätzt, ausgehend von einem Bestand von 800 Hennen und 200 Hähnen. Die GGZ verfügt über Kapazitäten für weiteres Wachstum</a:t>
            </a:r>
            <a:r>
              <a:rPr lang="LID4096" sz="800" dirty="0"/>
              <a:t>.</a:t>
            </a:r>
          </a:p>
        </p:txBody>
      </p:sp>
      <p:pic>
        <p:nvPicPr>
          <p:cNvPr id="8" name="Picture 7">
            <a:extLst>
              <a:ext uri="{FF2B5EF4-FFF2-40B4-BE49-F238E27FC236}">
                <a16:creationId xmlns:a16="http://schemas.microsoft.com/office/drawing/2014/main" id="{684BC610-5B68-3733-887A-A5F25102D057}"/>
              </a:ext>
            </a:extLst>
          </p:cNvPr>
          <p:cNvPicPr>
            <a:picLocks noChangeAspect="1"/>
          </p:cNvPicPr>
          <p:nvPr/>
        </p:nvPicPr>
        <p:blipFill>
          <a:blip r:embed="rId13">
            <a:duotone>
              <a:schemeClr val="accent1">
                <a:shade val="45000"/>
                <a:satMod val="135000"/>
              </a:schemeClr>
              <a:prstClr val="white"/>
            </a:duotone>
          </a:blip>
          <a:stretch>
            <a:fillRect/>
          </a:stretch>
        </p:blipFill>
        <p:spPr>
          <a:xfrm flipH="1">
            <a:off x="354736" y="1258417"/>
            <a:ext cx="306320" cy="306320"/>
          </a:xfrm>
          <a:prstGeom prst="rect">
            <a:avLst/>
          </a:prstGeom>
        </p:spPr>
      </p:pic>
      <p:sp>
        <p:nvSpPr>
          <p:cNvPr id="5" name="TextBox 42">
            <a:extLst>
              <a:ext uri="{FF2B5EF4-FFF2-40B4-BE49-F238E27FC236}">
                <a16:creationId xmlns:a16="http://schemas.microsoft.com/office/drawing/2014/main" id="{42207417-DD3C-34F4-6BAC-8285D0E9F6BD}"/>
              </a:ext>
            </a:extLst>
          </p:cNvPr>
          <p:cNvSpPr txBox="1"/>
          <p:nvPr/>
        </p:nvSpPr>
        <p:spPr>
          <a:xfrm>
            <a:off x="112784" y="4456361"/>
            <a:ext cx="8345832" cy="215444"/>
          </a:xfrm>
          <a:prstGeom prst="rect">
            <a:avLst/>
          </a:prstGeom>
          <a:noFill/>
        </p:spPr>
        <p:txBody>
          <a:bodyPr wrap="square">
            <a:spAutoFit/>
          </a:bodyPr>
          <a:lstStyle/>
          <a:p>
            <a:r>
              <a:rPr lang="de-DE" sz="800" dirty="0"/>
              <a:t>**Das Projekt wird jedes Jahr eine neue Gemeinde in der näheren Umgebung einbeziehen; angestrebt sind drei Gemeinden, wobei jede Gemeinde aus etwa 100 Familien besteht. </a:t>
            </a:r>
            <a:endParaRPr lang="LID4096" sz="800" dirty="0"/>
          </a:p>
        </p:txBody>
      </p:sp>
    </p:spTree>
    <p:extLst>
      <p:ext uri="{BB962C8B-B14F-4D97-AF65-F5344CB8AC3E}">
        <p14:creationId xmlns:p14="http://schemas.microsoft.com/office/powerpoint/2010/main" val="3129772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A79F3-BE61-4E62-4B9F-1D22375E58FD}"/>
            </a:ext>
          </a:extLst>
        </p:cNvPr>
        <p:cNvGrpSpPr/>
        <p:nvPr/>
      </p:nvGrpSpPr>
      <p:grpSpPr>
        <a:xfrm>
          <a:off x="0" y="0"/>
          <a:ext cx="0" cy="0"/>
          <a:chOff x="0" y="0"/>
          <a:chExt cx="0" cy="0"/>
        </a:xfrm>
      </p:grpSpPr>
      <p:sp>
        <p:nvSpPr>
          <p:cNvPr id="206" name="Text 28">
            <a:extLst>
              <a:ext uri="{FF2B5EF4-FFF2-40B4-BE49-F238E27FC236}">
                <a16:creationId xmlns:a16="http://schemas.microsoft.com/office/drawing/2014/main" id="{D0BC22A3-7468-58A2-6017-2DB1531584D9}"/>
              </a:ext>
            </a:extLst>
          </p:cNvPr>
          <p:cNvSpPr/>
          <p:nvPr/>
        </p:nvSpPr>
        <p:spPr>
          <a:xfrm>
            <a:off x="3472872" y="1686032"/>
            <a:ext cx="1420599" cy="157185"/>
          </a:xfrm>
          <a:prstGeom prst="rect">
            <a:avLst/>
          </a:prstGeom>
          <a:noFill/>
          <a:ln/>
        </p:spPr>
        <p:txBody>
          <a:bodyPr wrap="square" lIns="0" tIns="0" rIns="0" bIns="0" rtlCol="0" anchor="ctr">
            <a:spAutoFit/>
          </a:bodyPr>
          <a:lstStyle/>
          <a:p>
            <a:endParaRPr lang="en-US" sz="900" dirty="0"/>
          </a:p>
        </p:txBody>
      </p:sp>
      <p:sp>
        <p:nvSpPr>
          <p:cNvPr id="200" name="Shape 21">
            <a:extLst>
              <a:ext uri="{FF2B5EF4-FFF2-40B4-BE49-F238E27FC236}">
                <a16:creationId xmlns:a16="http://schemas.microsoft.com/office/drawing/2014/main" id="{78AF3A60-97A7-FA95-92B5-591950E343D8}"/>
              </a:ext>
            </a:extLst>
          </p:cNvPr>
          <p:cNvSpPr/>
          <p:nvPr/>
        </p:nvSpPr>
        <p:spPr>
          <a:xfrm>
            <a:off x="267580" y="1176570"/>
            <a:ext cx="1250772" cy="869442"/>
          </a:xfrm>
          <a:prstGeom prst="rect">
            <a:avLst/>
          </a:prstGeom>
          <a:solidFill>
            <a:srgbClr val="FFFFFF"/>
          </a:solidFill>
          <a:ln/>
        </p:spPr>
        <p:txBody>
          <a:bodyPr/>
          <a:lstStyle/>
          <a:p>
            <a:endParaRPr lang="de-DE"/>
          </a:p>
        </p:txBody>
      </p:sp>
      <p:sp>
        <p:nvSpPr>
          <p:cNvPr id="201" name="Text 23">
            <a:extLst>
              <a:ext uri="{FF2B5EF4-FFF2-40B4-BE49-F238E27FC236}">
                <a16:creationId xmlns:a16="http://schemas.microsoft.com/office/drawing/2014/main" id="{6673D45D-45B1-68F5-DA97-6BF4052B47F8}"/>
              </a:ext>
            </a:extLst>
          </p:cNvPr>
          <p:cNvSpPr/>
          <p:nvPr/>
        </p:nvSpPr>
        <p:spPr>
          <a:xfrm>
            <a:off x="814911" y="1255888"/>
            <a:ext cx="1794921" cy="184666"/>
          </a:xfrm>
          <a:prstGeom prst="rect">
            <a:avLst/>
          </a:prstGeom>
          <a:noFill/>
          <a:ln/>
        </p:spPr>
        <p:txBody>
          <a:bodyPr wrap="square" lIns="0" tIns="0" rIns="0" bIns="0" rtlCol="0" anchor="ctr">
            <a:spAutoFit/>
          </a:bodyPr>
          <a:lstStyle/>
          <a:p>
            <a:r>
              <a:rPr lang="en-US" sz="1200" b="1" dirty="0">
                <a:solidFill>
                  <a:srgbClr val="007800"/>
                </a:solidFill>
                <a:ea typeface="Noto Sans" pitchFamily="34" charset="-122"/>
                <a:cs typeface="Noto Sans" pitchFamily="34" charset="-120"/>
              </a:rPr>
              <a:t>Produktion </a:t>
            </a:r>
            <a:r>
              <a:rPr lang="en-US" sz="1200" dirty="0">
                <a:solidFill>
                  <a:srgbClr val="007800"/>
                </a:solidFill>
                <a:ea typeface="Noto Sans" pitchFamily="34" charset="-122"/>
                <a:cs typeface="Noto Sans" pitchFamily="34" charset="-120"/>
              </a:rPr>
              <a:t>(</a:t>
            </a:r>
            <a:r>
              <a:rPr lang="en-US" sz="1200" dirty="0" err="1">
                <a:solidFill>
                  <a:srgbClr val="007800"/>
                </a:solidFill>
                <a:ea typeface="Noto Sans" pitchFamily="34" charset="-122"/>
                <a:cs typeface="Noto Sans" pitchFamily="34" charset="-120"/>
              </a:rPr>
              <a:t>Eier</a:t>
            </a:r>
            <a:r>
              <a:rPr lang="en-US" sz="1200" dirty="0">
                <a:solidFill>
                  <a:srgbClr val="007800"/>
                </a:solidFill>
                <a:ea typeface="Noto Sans" pitchFamily="34" charset="-122"/>
                <a:cs typeface="Noto Sans" pitchFamily="34" charset="-120"/>
              </a:rPr>
              <a:t>, </a:t>
            </a:r>
            <a:r>
              <a:rPr lang="en-US" sz="1200" dirty="0" err="1">
                <a:solidFill>
                  <a:srgbClr val="007800"/>
                </a:solidFill>
                <a:ea typeface="Noto Sans" pitchFamily="34" charset="-122"/>
                <a:cs typeface="Noto Sans" pitchFamily="34" charset="-120"/>
              </a:rPr>
              <a:t>Küken</a:t>
            </a:r>
            <a:r>
              <a:rPr lang="en-US" sz="1200" dirty="0">
                <a:solidFill>
                  <a:srgbClr val="007800"/>
                </a:solidFill>
                <a:ea typeface="Noto Sans" pitchFamily="34" charset="-122"/>
                <a:cs typeface="Noto Sans" pitchFamily="34" charset="-120"/>
              </a:rPr>
              <a:t>)</a:t>
            </a:r>
          </a:p>
        </p:txBody>
      </p:sp>
      <p:sp>
        <p:nvSpPr>
          <p:cNvPr id="202" name="Text 24">
            <a:extLst>
              <a:ext uri="{FF2B5EF4-FFF2-40B4-BE49-F238E27FC236}">
                <a16:creationId xmlns:a16="http://schemas.microsoft.com/office/drawing/2014/main" id="{F11A1A5A-B56A-4BA1-F379-D919CBDDF7EC}"/>
              </a:ext>
            </a:extLst>
          </p:cNvPr>
          <p:cNvSpPr/>
          <p:nvPr/>
        </p:nvSpPr>
        <p:spPr>
          <a:xfrm>
            <a:off x="340099" y="1563638"/>
            <a:ext cx="2325958" cy="507831"/>
          </a:xfrm>
          <a:prstGeom prst="rect">
            <a:avLst/>
          </a:prstGeom>
          <a:noFill/>
          <a:ln/>
        </p:spPr>
        <p:txBody>
          <a:bodyPr wrap="square" lIns="0" tIns="0" rIns="0" bIns="0" rtlCol="0" anchor="ctr">
            <a:spAutoFit/>
          </a:bodyPr>
          <a:lstStyle/>
          <a:p>
            <a:pPr algn="just"/>
            <a:r>
              <a:rPr lang="de-DE" sz="1100" dirty="0">
                <a:solidFill>
                  <a:srgbClr val="006600"/>
                </a:solidFill>
                <a:ea typeface="Noto Sans" pitchFamily="34" charset="-122"/>
                <a:cs typeface="Noto Sans" pitchFamily="34" charset="-120"/>
              </a:rPr>
              <a:t>Im ersten Jahr produziert die GGZ </a:t>
            </a:r>
            <a:r>
              <a:rPr lang="de-DE" sz="1100" b="1" dirty="0">
                <a:solidFill>
                  <a:srgbClr val="006600"/>
                </a:solidFill>
                <a:ea typeface="Noto Sans" pitchFamily="34" charset="-122"/>
                <a:cs typeface="Noto Sans" pitchFamily="34" charset="-120"/>
              </a:rPr>
              <a:t>154.000 Eier </a:t>
            </a:r>
            <a:r>
              <a:rPr lang="de-DE" sz="1100" dirty="0">
                <a:solidFill>
                  <a:srgbClr val="006600"/>
                </a:solidFill>
                <a:ea typeface="Noto Sans" pitchFamily="34" charset="-122"/>
                <a:cs typeface="Noto Sans" pitchFamily="34" charset="-120"/>
              </a:rPr>
              <a:t>und </a:t>
            </a:r>
            <a:r>
              <a:rPr lang="de-DE" sz="1100" b="1" dirty="0">
                <a:solidFill>
                  <a:srgbClr val="006600"/>
                </a:solidFill>
                <a:ea typeface="Noto Sans" pitchFamily="34" charset="-122"/>
                <a:cs typeface="Noto Sans" pitchFamily="34" charset="-120"/>
              </a:rPr>
              <a:t>6.000 Küken</a:t>
            </a:r>
            <a:r>
              <a:rPr lang="de-DE" sz="1100" dirty="0">
                <a:solidFill>
                  <a:srgbClr val="006600"/>
                </a:solidFill>
                <a:ea typeface="Noto Sans" pitchFamily="34" charset="-122"/>
                <a:cs typeface="Noto Sans" pitchFamily="34" charset="-120"/>
              </a:rPr>
              <a:t>, sie verfügt über Erweiterungskapazitäten.</a:t>
            </a:r>
          </a:p>
        </p:txBody>
      </p:sp>
      <p:sp>
        <p:nvSpPr>
          <p:cNvPr id="216" name="Shape 21">
            <a:extLst>
              <a:ext uri="{FF2B5EF4-FFF2-40B4-BE49-F238E27FC236}">
                <a16:creationId xmlns:a16="http://schemas.microsoft.com/office/drawing/2014/main" id="{0CE01C6E-BF09-A587-B6A0-FF265D4A46A9}"/>
              </a:ext>
            </a:extLst>
          </p:cNvPr>
          <p:cNvSpPr/>
          <p:nvPr/>
        </p:nvSpPr>
        <p:spPr>
          <a:xfrm>
            <a:off x="245225" y="1132913"/>
            <a:ext cx="2448000" cy="939714"/>
          </a:xfrm>
          <a:prstGeom prst="roundRect">
            <a:avLst>
              <a:gd name="adj" fmla="val 3404"/>
            </a:avLst>
          </a:prstGeom>
          <a:noFill/>
          <a:ln>
            <a:solidFill>
              <a:schemeClr val="tx1"/>
            </a:solidFill>
          </a:ln>
        </p:spPr>
        <p:txBody>
          <a:bodyPr/>
          <a:lstStyle/>
          <a:p>
            <a:endParaRPr lang="de-DE"/>
          </a:p>
        </p:txBody>
      </p:sp>
      <p:sp>
        <p:nvSpPr>
          <p:cNvPr id="220" name="Shape 21">
            <a:extLst>
              <a:ext uri="{FF2B5EF4-FFF2-40B4-BE49-F238E27FC236}">
                <a16:creationId xmlns:a16="http://schemas.microsoft.com/office/drawing/2014/main" id="{6AD2B59F-4A5F-A911-03D4-739E1CC6F9D9}"/>
              </a:ext>
            </a:extLst>
          </p:cNvPr>
          <p:cNvSpPr/>
          <p:nvPr/>
        </p:nvSpPr>
        <p:spPr>
          <a:xfrm>
            <a:off x="221637" y="1131590"/>
            <a:ext cx="72000" cy="943199"/>
          </a:xfrm>
          <a:prstGeom prst="rect">
            <a:avLst/>
          </a:prstGeom>
          <a:solidFill>
            <a:schemeClr val="accent4"/>
          </a:solidFill>
          <a:ln>
            <a:solidFill>
              <a:schemeClr val="accent4"/>
            </a:solidFill>
          </a:ln>
        </p:spPr>
        <p:txBody>
          <a:bodyPr/>
          <a:lstStyle/>
          <a:p>
            <a:endParaRPr lang="de-DE" dirty="0"/>
          </a:p>
        </p:txBody>
      </p:sp>
      <p:sp>
        <p:nvSpPr>
          <p:cNvPr id="207" name="Text 31">
            <a:extLst>
              <a:ext uri="{FF2B5EF4-FFF2-40B4-BE49-F238E27FC236}">
                <a16:creationId xmlns:a16="http://schemas.microsoft.com/office/drawing/2014/main" id="{EAF079F9-D391-69CF-1740-38E3FEFC8968}"/>
              </a:ext>
            </a:extLst>
          </p:cNvPr>
          <p:cNvSpPr/>
          <p:nvPr/>
        </p:nvSpPr>
        <p:spPr>
          <a:xfrm>
            <a:off x="6989023" y="1194776"/>
            <a:ext cx="1832427" cy="184666"/>
          </a:xfrm>
          <a:prstGeom prst="rect">
            <a:avLst/>
          </a:prstGeom>
          <a:noFill/>
          <a:ln/>
        </p:spPr>
        <p:txBody>
          <a:bodyPr wrap="square" lIns="0" tIns="0" rIns="0" bIns="0" rtlCol="0" anchor="ctr">
            <a:spAutoFit/>
          </a:bodyPr>
          <a:lstStyle/>
          <a:p>
            <a:r>
              <a:rPr lang="en-US" sz="1200" b="1" dirty="0" err="1">
                <a:solidFill>
                  <a:srgbClr val="007800"/>
                </a:solidFill>
                <a:ea typeface="Noto Sans" pitchFamily="34" charset="-122"/>
                <a:cs typeface="Noto Sans" pitchFamily="34" charset="-120"/>
              </a:rPr>
              <a:t>Beschäftigung</a:t>
            </a:r>
            <a:r>
              <a:rPr lang="en-US" sz="1200" b="1" dirty="0">
                <a:solidFill>
                  <a:srgbClr val="007800"/>
                </a:solidFill>
                <a:ea typeface="Noto Sans" pitchFamily="34" charset="-122"/>
                <a:cs typeface="Noto Sans" pitchFamily="34" charset="-120"/>
              </a:rPr>
              <a:t> </a:t>
            </a:r>
            <a:r>
              <a:rPr lang="en-US" sz="1200" dirty="0">
                <a:solidFill>
                  <a:srgbClr val="007800"/>
                </a:solidFill>
                <a:ea typeface="Noto Sans" pitchFamily="34" charset="-122"/>
                <a:cs typeface="Noto Sans" pitchFamily="34" charset="-120"/>
              </a:rPr>
              <a:t>(VZÄ)</a:t>
            </a:r>
          </a:p>
        </p:txBody>
      </p:sp>
      <p:sp>
        <p:nvSpPr>
          <p:cNvPr id="210" name="Text 32">
            <a:extLst>
              <a:ext uri="{FF2B5EF4-FFF2-40B4-BE49-F238E27FC236}">
                <a16:creationId xmlns:a16="http://schemas.microsoft.com/office/drawing/2014/main" id="{EC22600B-D8B2-CC68-FDC1-1998A682B0B2}"/>
              </a:ext>
            </a:extLst>
          </p:cNvPr>
          <p:cNvSpPr/>
          <p:nvPr/>
        </p:nvSpPr>
        <p:spPr>
          <a:xfrm>
            <a:off x="6540570" y="1529777"/>
            <a:ext cx="2360154" cy="507831"/>
          </a:xfrm>
          <a:prstGeom prst="rect">
            <a:avLst/>
          </a:prstGeom>
          <a:noFill/>
          <a:ln/>
        </p:spPr>
        <p:txBody>
          <a:bodyPr wrap="square" lIns="0" tIns="0" rIns="0" bIns="0" rtlCol="0" anchor="ctr">
            <a:spAutoFit/>
          </a:bodyPr>
          <a:lstStyle/>
          <a:p>
            <a:pPr algn="just"/>
            <a:r>
              <a:rPr lang="de-DE" sz="1100" dirty="0">
                <a:solidFill>
                  <a:srgbClr val="006600"/>
                </a:solidFill>
                <a:ea typeface="Noto Sans" pitchFamily="34" charset="-122"/>
                <a:cs typeface="Noto Sans" pitchFamily="34" charset="-120"/>
              </a:rPr>
              <a:t>Schaffung von </a:t>
            </a:r>
            <a:r>
              <a:rPr lang="de-DE" sz="1100" b="1" dirty="0">
                <a:solidFill>
                  <a:srgbClr val="006600"/>
                </a:solidFill>
                <a:ea typeface="Noto Sans" pitchFamily="34" charset="-122"/>
                <a:cs typeface="Noto Sans" pitchFamily="34" charset="-120"/>
              </a:rPr>
              <a:t>7 Vollzeitstellen </a:t>
            </a:r>
            <a:r>
              <a:rPr lang="de-DE" sz="1100" dirty="0">
                <a:solidFill>
                  <a:srgbClr val="006600"/>
                </a:solidFill>
                <a:ea typeface="Noto Sans" pitchFamily="34" charset="-122"/>
                <a:cs typeface="Noto Sans" pitchFamily="34" charset="-120"/>
              </a:rPr>
              <a:t>in den Bereichen Produktion, Betrieb, Logistik und Marketing.</a:t>
            </a:r>
          </a:p>
        </p:txBody>
      </p:sp>
      <p:sp>
        <p:nvSpPr>
          <p:cNvPr id="229" name="Shape 21">
            <a:extLst>
              <a:ext uri="{FF2B5EF4-FFF2-40B4-BE49-F238E27FC236}">
                <a16:creationId xmlns:a16="http://schemas.microsoft.com/office/drawing/2014/main" id="{B89DBC6F-4844-2F9C-3397-F0DE4716BA58}"/>
              </a:ext>
            </a:extLst>
          </p:cNvPr>
          <p:cNvSpPr/>
          <p:nvPr/>
        </p:nvSpPr>
        <p:spPr>
          <a:xfrm>
            <a:off x="6437292" y="1142744"/>
            <a:ext cx="2448000" cy="939714"/>
          </a:xfrm>
          <a:prstGeom prst="roundRect">
            <a:avLst>
              <a:gd name="adj" fmla="val 3404"/>
            </a:avLst>
          </a:prstGeom>
          <a:noFill/>
          <a:ln>
            <a:solidFill>
              <a:schemeClr val="tx1"/>
            </a:solidFill>
          </a:ln>
        </p:spPr>
        <p:txBody>
          <a:bodyPr/>
          <a:lstStyle/>
          <a:p>
            <a:endParaRPr lang="de-DE" dirty="0"/>
          </a:p>
        </p:txBody>
      </p:sp>
      <p:pic>
        <p:nvPicPr>
          <p:cNvPr id="252" name="Grafik 251">
            <a:extLst>
              <a:ext uri="{FF2B5EF4-FFF2-40B4-BE49-F238E27FC236}">
                <a16:creationId xmlns:a16="http://schemas.microsoft.com/office/drawing/2014/main" id="{332FDAF9-4045-A125-1524-20AA05A9C2C7}"/>
              </a:ext>
            </a:extLst>
          </p:cNvPr>
          <p:cNvPicPr>
            <a:picLocks noChangeAspect="1"/>
          </p:cNvPicPr>
          <p:nvPr/>
        </p:nvPicPr>
        <p:blipFill>
          <a:blip r:embed="rId3">
            <a:duotone>
              <a:schemeClr val="accent1">
                <a:shade val="45000"/>
                <a:satMod val="135000"/>
              </a:schemeClr>
              <a:prstClr val="white"/>
            </a:duotone>
          </a:blip>
          <a:stretch>
            <a:fillRect/>
          </a:stretch>
        </p:blipFill>
        <p:spPr>
          <a:xfrm>
            <a:off x="6535199" y="1176362"/>
            <a:ext cx="408896" cy="353415"/>
          </a:xfrm>
          <a:prstGeom prst="rect">
            <a:avLst/>
          </a:prstGeom>
        </p:spPr>
      </p:pic>
      <p:grpSp>
        <p:nvGrpSpPr>
          <p:cNvPr id="260" name="Gruppieren 259">
            <a:extLst>
              <a:ext uri="{FF2B5EF4-FFF2-40B4-BE49-F238E27FC236}">
                <a16:creationId xmlns:a16="http://schemas.microsoft.com/office/drawing/2014/main" id="{66462400-7278-070D-0B22-46E14222BE00}"/>
              </a:ext>
            </a:extLst>
          </p:cNvPr>
          <p:cNvGrpSpPr/>
          <p:nvPr/>
        </p:nvGrpSpPr>
        <p:grpSpPr>
          <a:xfrm>
            <a:off x="309017" y="4731571"/>
            <a:ext cx="82979" cy="168029"/>
            <a:chOff x="3281425" y="2654101"/>
            <a:chExt cx="82979" cy="147729"/>
          </a:xfrm>
        </p:grpSpPr>
        <p:sp>
          <p:nvSpPr>
            <p:cNvPr id="257" name="Rechteck 256">
              <a:extLst>
                <a:ext uri="{FF2B5EF4-FFF2-40B4-BE49-F238E27FC236}">
                  <a16:creationId xmlns:a16="http://schemas.microsoft.com/office/drawing/2014/main" id="{36207AE3-167A-B2F3-3CF1-240E836B456F}"/>
                </a:ext>
              </a:extLst>
            </p:cNvPr>
            <p:cNvSpPr/>
            <p:nvPr/>
          </p:nvSpPr>
          <p:spPr>
            <a:xfrm>
              <a:off x="3292404" y="2654101"/>
              <a:ext cx="72000" cy="11720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8" name="Ellipse 257">
              <a:extLst>
                <a:ext uri="{FF2B5EF4-FFF2-40B4-BE49-F238E27FC236}">
                  <a16:creationId xmlns:a16="http://schemas.microsoft.com/office/drawing/2014/main" id="{3676FC1F-B3A1-9D2B-7433-B7CF98A7FBD0}"/>
                </a:ext>
              </a:extLst>
            </p:cNvPr>
            <p:cNvSpPr/>
            <p:nvPr/>
          </p:nvSpPr>
          <p:spPr>
            <a:xfrm>
              <a:off x="3281425" y="2756111"/>
              <a:ext cx="45719"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9" name="Ellipse 258">
              <a:extLst>
                <a:ext uri="{FF2B5EF4-FFF2-40B4-BE49-F238E27FC236}">
                  <a16:creationId xmlns:a16="http://schemas.microsoft.com/office/drawing/2014/main" id="{1B369B78-B506-9EB3-67DC-4382A7256836}"/>
                </a:ext>
              </a:extLst>
            </p:cNvPr>
            <p:cNvSpPr/>
            <p:nvPr/>
          </p:nvSpPr>
          <p:spPr>
            <a:xfrm>
              <a:off x="3308236" y="2737148"/>
              <a:ext cx="45719"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05" name="Text 27">
            <a:extLst>
              <a:ext uri="{FF2B5EF4-FFF2-40B4-BE49-F238E27FC236}">
                <a16:creationId xmlns:a16="http://schemas.microsoft.com/office/drawing/2014/main" id="{538931CF-99BD-7190-D565-0C6E7BF2C091}"/>
              </a:ext>
            </a:extLst>
          </p:cNvPr>
          <p:cNvSpPr/>
          <p:nvPr/>
        </p:nvSpPr>
        <p:spPr>
          <a:xfrm>
            <a:off x="3980469" y="1203425"/>
            <a:ext cx="1276503" cy="184666"/>
          </a:xfrm>
          <a:prstGeom prst="rect">
            <a:avLst/>
          </a:prstGeom>
          <a:noFill/>
          <a:ln/>
        </p:spPr>
        <p:txBody>
          <a:bodyPr wrap="square" lIns="0" tIns="0" rIns="0" bIns="0" rtlCol="0" anchor="ctr">
            <a:spAutoFit/>
          </a:bodyPr>
          <a:lstStyle/>
          <a:p>
            <a:r>
              <a:rPr lang="en-US" sz="1200" b="1" dirty="0" err="1">
                <a:solidFill>
                  <a:srgbClr val="007800"/>
                </a:solidFill>
                <a:ea typeface="Noto Sans" pitchFamily="34" charset="-122"/>
                <a:cs typeface="Noto Sans" pitchFamily="34" charset="-120"/>
              </a:rPr>
              <a:t>Einkommen</a:t>
            </a:r>
            <a:r>
              <a:rPr lang="en-US" sz="1200" b="1" dirty="0">
                <a:solidFill>
                  <a:srgbClr val="007800"/>
                </a:solidFill>
                <a:ea typeface="Noto Sans" pitchFamily="34" charset="-122"/>
                <a:cs typeface="Noto Sans" pitchFamily="34" charset="-120"/>
              </a:rPr>
              <a:t> </a:t>
            </a:r>
            <a:r>
              <a:rPr lang="en-US" sz="1200" dirty="0">
                <a:solidFill>
                  <a:srgbClr val="007800"/>
                </a:solidFill>
                <a:ea typeface="Noto Sans" pitchFamily="34" charset="-122"/>
                <a:cs typeface="Noto Sans" pitchFamily="34" charset="-120"/>
              </a:rPr>
              <a:t>(in $)</a:t>
            </a:r>
          </a:p>
        </p:txBody>
      </p:sp>
      <p:sp>
        <p:nvSpPr>
          <p:cNvPr id="224" name="Shape 21">
            <a:extLst>
              <a:ext uri="{FF2B5EF4-FFF2-40B4-BE49-F238E27FC236}">
                <a16:creationId xmlns:a16="http://schemas.microsoft.com/office/drawing/2014/main" id="{D77BFD3B-7B6D-E81F-8300-9E80BA9BE427}"/>
              </a:ext>
            </a:extLst>
          </p:cNvPr>
          <p:cNvSpPr/>
          <p:nvPr/>
        </p:nvSpPr>
        <p:spPr>
          <a:xfrm>
            <a:off x="3366348" y="1139190"/>
            <a:ext cx="2448000" cy="939714"/>
          </a:xfrm>
          <a:prstGeom prst="roundRect">
            <a:avLst>
              <a:gd name="adj" fmla="val 3404"/>
            </a:avLst>
          </a:prstGeom>
          <a:noFill/>
          <a:ln>
            <a:solidFill>
              <a:schemeClr val="tx1"/>
            </a:solidFill>
          </a:ln>
        </p:spPr>
        <p:txBody>
          <a:bodyPr/>
          <a:lstStyle/>
          <a:p>
            <a:endParaRPr lang="de-DE" dirty="0"/>
          </a:p>
        </p:txBody>
      </p:sp>
      <p:sp>
        <p:nvSpPr>
          <p:cNvPr id="225" name="Shape 21">
            <a:extLst>
              <a:ext uri="{FF2B5EF4-FFF2-40B4-BE49-F238E27FC236}">
                <a16:creationId xmlns:a16="http://schemas.microsoft.com/office/drawing/2014/main" id="{594743A4-3D88-163F-EBDE-28909EC4D20A}"/>
              </a:ext>
            </a:extLst>
          </p:cNvPr>
          <p:cNvSpPr/>
          <p:nvPr/>
        </p:nvSpPr>
        <p:spPr>
          <a:xfrm>
            <a:off x="3342758" y="1139191"/>
            <a:ext cx="72000" cy="941730"/>
          </a:xfrm>
          <a:prstGeom prst="rect">
            <a:avLst/>
          </a:prstGeom>
          <a:solidFill>
            <a:schemeClr val="accent4"/>
          </a:solidFill>
          <a:ln>
            <a:solidFill>
              <a:schemeClr val="accent4"/>
            </a:solidFill>
          </a:ln>
        </p:spPr>
        <p:txBody>
          <a:bodyPr/>
          <a:lstStyle/>
          <a:p>
            <a:endParaRPr lang="de-DE" dirty="0"/>
          </a:p>
        </p:txBody>
      </p:sp>
      <p:grpSp>
        <p:nvGrpSpPr>
          <p:cNvPr id="239" name="Gruppieren 238">
            <a:extLst>
              <a:ext uri="{FF2B5EF4-FFF2-40B4-BE49-F238E27FC236}">
                <a16:creationId xmlns:a16="http://schemas.microsoft.com/office/drawing/2014/main" id="{A539297A-85C2-38EF-2C92-3649B1800F48}"/>
              </a:ext>
            </a:extLst>
          </p:cNvPr>
          <p:cNvGrpSpPr/>
          <p:nvPr/>
        </p:nvGrpSpPr>
        <p:grpSpPr>
          <a:xfrm>
            <a:off x="3527798" y="1255888"/>
            <a:ext cx="109334" cy="174109"/>
            <a:chOff x="8356664" y="2200771"/>
            <a:chExt cx="209550" cy="283369"/>
          </a:xfrm>
        </p:grpSpPr>
        <p:sp>
          <p:nvSpPr>
            <p:cNvPr id="241" name="Ellipse 240">
              <a:extLst>
                <a:ext uri="{FF2B5EF4-FFF2-40B4-BE49-F238E27FC236}">
                  <a16:creationId xmlns:a16="http://schemas.microsoft.com/office/drawing/2014/main" id="{42EB8CF5-E271-845E-07EE-06F5ECE64231}"/>
                </a:ext>
              </a:extLst>
            </p:cNvPr>
            <p:cNvSpPr/>
            <p:nvPr/>
          </p:nvSpPr>
          <p:spPr>
            <a:xfrm>
              <a:off x="8356664" y="2200771"/>
              <a:ext cx="209550" cy="28336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3" name="Freihandform: Form 242">
              <a:extLst>
                <a:ext uri="{FF2B5EF4-FFF2-40B4-BE49-F238E27FC236}">
                  <a16:creationId xmlns:a16="http://schemas.microsoft.com/office/drawing/2014/main" id="{A3215DC2-9C22-467A-93F1-B01585561EF2}"/>
                </a:ext>
              </a:extLst>
            </p:cNvPr>
            <p:cNvSpPr/>
            <p:nvPr/>
          </p:nvSpPr>
          <p:spPr>
            <a:xfrm>
              <a:off x="8368051" y="2372823"/>
              <a:ext cx="45719" cy="46836"/>
            </a:xfrm>
            <a:custGeom>
              <a:avLst/>
              <a:gdLst>
                <a:gd name="connsiteX0" fmla="*/ 0 w 60880"/>
                <a:gd name="connsiteY0" fmla="*/ 0 h 57428"/>
                <a:gd name="connsiteX1" fmla="*/ 54769 w 60880"/>
                <a:gd name="connsiteY1" fmla="*/ 52388 h 57428"/>
                <a:gd name="connsiteX2" fmla="*/ 57150 w 60880"/>
                <a:gd name="connsiteY2" fmla="*/ 52388 h 57428"/>
              </a:gdLst>
              <a:ahLst/>
              <a:cxnLst>
                <a:cxn ang="0">
                  <a:pos x="connsiteX0" y="connsiteY0"/>
                </a:cxn>
                <a:cxn ang="0">
                  <a:pos x="connsiteX1" y="connsiteY1"/>
                </a:cxn>
                <a:cxn ang="0">
                  <a:pos x="connsiteX2" y="connsiteY2"/>
                </a:cxn>
              </a:cxnLst>
              <a:rect l="l" t="t" r="r" b="b"/>
              <a:pathLst>
                <a:path w="60880" h="57428">
                  <a:moveTo>
                    <a:pt x="0" y="0"/>
                  </a:moveTo>
                  <a:lnTo>
                    <a:pt x="54769" y="52388"/>
                  </a:lnTo>
                  <a:cubicBezTo>
                    <a:pt x="64294" y="61119"/>
                    <a:pt x="60722" y="56753"/>
                    <a:pt x="57150" y="52388"/>
                  </a:cubicBezTo>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251" name="Grafik 250">
            <a:extLst>
              <a:ext uri="{FF2B5EF4-FFF2-40B4-BE49-F238E27FC236}">
                <a16:creationId xmlns:a16="http://schemas.microsoft.com/office/drawing/2014/main" id="{E86D07B0-A60C-38C6-16B3-7305B93199C5}"/>
              </a:ext>
            </a:extLst>
          </p:cNvPr>
          <p:cNvPicPr>
            <a:picLocks noChangeAspect="1"/>
          </p:cNvPicPr>
          <p:nvPr/>
        </p:nvPicPr>
        <p:blipFill>
          <a:blip r:embed="rId4">
            <a:duotone>
              <a:schemeClr val="accent1">
                <a:shade val="45000"/>
                <a:satMod val="135000"/>
              </a:schemeClr>
              <a:prstClr val="white"/>
            </a:duotone>
          </a:blip>
          <a:stretch>
            <a:fillRect/>
          </a:stretch>
        </p:blipFill>
        <p:spPr>
          <a:xfrm>
            <a:off x="3441341" y="1178239"/>
            <a:ext cx="366106" cy="337026"/>
          </a:xfrm>
          <a:prstGeom prst="rect">
            <a:avLst/>
          </a:prstGeom>
        </p:spPr>
      </p:pic>
      <p:sp>
        <p:nvSpPr>
          <p:cNvPr id="262" name="Text 24">
            <a:extLst>
              <a:ext uri="{FF2B5EF4-FFF2-40B4-BE49-F238E27FC236}">
                <a16:creationId xmlns:a16="http://schemas.microsoft.com/office/drawing/2014/main" id="{B60B3A0F-DA8D-4EF6-69CD-0A76EABE8BCC}"/>
              </a:ext>
            </a:extLst>
          </p:cNvPr>
          <p:cNvSpPr/>
          <p:nvPr/>
        </p:nvSpPr>
        <p:spPr>
          <a:xfrm>
            <a:off x="3486313" y="1533709"/>
            <a:ext cx="2328036" cy="507831"/>
          </a:xfrm>
          <a:prstGeom prst="rect">
            <a:avLst/>
          </a:prstGeom>
          <a:noFill/>
          <a:ln/>
        </p:spPr>
        <p:txBody>
          <a:bodyPr wrap="square" lIns="0" tIns="0" rIns="0" bIns="0" rtlCol="0" anchor="ctr">
            <a:spAutoFit/>
          </a:bodyPr>
          <a:lstStyle/>
          <a:p>
            <a:pPr algn="just"/>
            <a:r>
              <a:rPr lang="de-DE" sz="1100" dirty="0">
                <a:solidFill>
                  <a:srgbClr val="006600"/>
                </a:solidFill>
                <a:ea typeface="Noto Sans" pitchFamily="34" charset="-122"/>
                <a:cs typeface="Noto Sans" pitchFamily="34" charset="-120"/>
              </a:rPr>
              <a:t>Das jährliche Einkommen der Haus-halte wird voraussichtlich um 136 $ steigen </a:t>
            </a:r>
            <a:r>
              <a:rPr lang="de-DE" sz="1100" b="1" dirty="0">
                <a:solidFill>
                  <a:srgbClr val="006600"/>
                </a:solidFill>
                <a:ea typeface="Noto Sans" pitchFamily="34" charset="-122"/>
                <a:cs typeface="Noto Sans" pitchFamily="34" charset="-120"/>
              </a:rPr>
              <a:t>(~21% ↑)</a:t>
            </a:r>
            <a:r>
              <a:rPr lang="de-DE" sz="1100" dirty="0">
                <a:solidFill>
                  <a:srgbClr val="006600"/>
                </a:solidFill>
                <a:ea typeface="Noto Sans" pitchFamily="34" charset="-122"/>
                <a:cs typeface="Noto Sans" pitchFamily="34" charset="-120"/>
              </a:rPr>
              <a:t>.</a:t>
            </a:r>
          </a:p>
        </p:txBody>
      </p:sp>
      <p:sp>
        <p:nvSpPr>
          <p:cNvPr id="17" name="Titel 16">
            <a:extLst>
              <a:ext uri="{FF2B5EF4-FFF2-40B4-BE49-F238E27FC236}">
                <a16:creationId xmlns:a16="http://schemas.microsoft.com/office/drawing/2014/main" id="{8EECAF0C-AB18-FF72-F3DD-E4F2106A193A}"/>
              </a:ext>
            </a:extLst>
          </p:cNvPr>
          <p:cNvSpPr>
            <a:spLocks noGrp="1"/>
          </p:cNvSpPr>
          <p:nvPr>
            <p:ph type="title"/>
          </p:nvPr>
        </p:nvSpPr>
        <p:spPr/>
        <p:txBody>
          <a:bodyPr>
            <a:noAutofit/>
          </a:bodyPr>
          <a:lstStyle/>
          <a:p>
            <a:r>
              <a:rPr lang="de-DE" b="1" dirty="0"/>
              <a:t>Auswirkungen auf Produktion, Einkommen und Beschäftigung</a:t>
            </a:r>
          </a:p>
        </p:txBody>
      </p:sp>
      <p:sp>
        <p:nvSpPr>
          <p:cNvPr id="15" name="Rechteck 14">
            <a:extLst>
              <a:ext uri="{FF2B5EF4-FFF2-40B4-BE49-F238E27FC236}">
                <a16:creationId xmlns:a16="http://schemas.microsoft.com/office/drawing/2014/main" id="{7D6400E4-986D-1C31-197A-CBF459F88379}"/>
              </a:ext>
            </a:extLst>
          </p:cNvPr>
          <p:cNvSpPr/>
          <p:nvPr/>
        </p:nvSpPr>
        <p:spPr>
          <a:xfrm>
            <a:off x="215900" y="2217363"/>
            <a:ext cx="2477325" cy="2660667"/>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algn="just"/>
            <a:r>
              <a:rPr lang="de-DE" sz="1000" dirty="0">
                <a:solidFill>
                  <a:schemeClr val="tx2">
                    <a:lumMod val="50000"/>
                  </a:schemeClr>
                </a:solidFill>
              </a:rPr>
              <a:t>Die Haushalte im ländlichen </a:t>
            </a:r>
            <a:r>
              <a:rPr lang="de-DE" sz="1000" dirty="0" err="1">
                <a:solidFill>
                  <a:schemeClr val="tx2">
                    <a:lumMod val="50000"/>
                  </a:schemeClr>
                </a:solidFill>
              </a:rPr>
              <a:t>Kpaai</a:t>
            </a:r>
            <a:r>
              <a:rPr lang="de-DE" sz="1000" dirty="0">
                <a:solidFill>
                  <a:schemeClr val="tx2">
                    <a:lumMod val="50000"/>
                  </a:schemeClr>
                </a:solidFill>
              </a:rPr>
              <a:t> </a:t>
            </a:r>
            <a:r>
              <a:rPr lang="de-DE" sz="1000" dirty="0" err="1">
                <a:solidFill>
                  <a:schemeClr val="tx2">
                    <a:lumMod val="50000"/>
                  </a:schemeClr>
                </a:solidFill>
              </a:rPr>
              <a:t>District</a:t>
            </a:r>
            <a:r>
              <a:rPr lang="de-DE" sz="1000" dirty="0">
                <a:solidFill>
                  <a:schemeClr val="tx2">
                    <a:lumMod val="50000"/>
                  </a:schemeClr>
                </a:solidFill>
              </a:rPr>
              <a:t> halten eine kleine Anzahl freilaufende Hühner für den </a:t>
            </a:r>
            <a:r>
              <a:rPr lang="de-DE" sz="1000" dirty="0" err="1">
                <a:solidFill>
                  <a:schemeClr val="tx2">
                    <a:lumMod val="50000"/>
                  </a:schemeClr>
                </a:solidFill>
              </a:rPr>
              <a:t>Eigenver</a:t>
            </a:r>
            <a:r>
              <a:rPr lang="de-DE" sz="1000" dirty="0">
                <a:solidFill>
                  <a:schemeClr val="tx2">
                    <a:lumMod val="50000"/>
                  </a:schemeClr>
                </a:solidFill>
              </a:rPr>
              <a:t>-brauch und gelegentlichen Verkauf. Die Produktion ist durch geringe </a:t>
            </a:r>
            <a:r>
              <a:rPr lang="de-DE" sz="1000" dirty="0" err="1">
                <a:solidFill>
                  <a:schemeClr val="tx2">
                    <a:lumMod val="50000"/>
                  </a:schemeClr>
                </a:solidFill>
              </a:rPr>
              <a:t>Produk-tivität</a:t>
            </a:r>
            <a:r>
              <a:rPr lang="de-DE" sz="1000" dirty="0">
                <a:solidFill>
                  <a:schemeClr val="tx2">
                    <a:lumMod val="50000"/>
                  </a:schemeClr>
                </a:solidFill>
              </a:rPr>
              <a:t>, Krankheiten und mangelnden Zugang zu Küken, Futter und </a:t>
            </a:r>
            <a:r>
              <a:rPr lang="de-DE" sz="1000" dirty="0" err="1">
                <a:solidFill>
                  <a:schemeClr val="tx2">
                    <a:lumMod val="50000"/>
                  </a:schemeClr>
                </a:solidFill>
              </a:rPr>
              <a:t>Tierge-sundheit</a:t>
            </a:r>
            <a:r>
              <a:rPr lang="de-DE" sz="1000" dirty="0">
                <a:solidFill>
                  <a:schemeClr val="tx2">
                    <a:lumMod val="50000"/>
                  </a:schemeClr>
                </a:solidFill>
              </a:rPr>
              <a:t> eingeschränkt, was zu hohen Verlusten und unregelmäßiger </a:t>
            </a:r>
            <a:r>
              <a:rPr lang="de-DE" sz="1000" dirty="0" err="1">
                <a:solidFill>
                  <a:schemeClr val="tx2">
                    <a:lumMod val="50000"/>
                  </a:schemeClr>
                </a:solidFill>
              </a:rPr>
              <a:t>Eierver-sorgung</a:t>
            </a:r>
            <a:r>
              <a:rPr lang="de-DE" sz="1000" dirty="0">
                <a:solidFill>
                  <a:schemeClr val="tx2">
                    <a:lumMod val="50000"/>
                  </a:schemeClr>
                </a:solidFill>
              </a:rPr>
              <a:t> führt.</a:t>
            </a:r>
          </a:p>
          <a:p>
            <a:pPr algn="just"/>
            <a:endParaRPr lang="de-DE" sz="1000" dirty="0">
              <a:solidFill>
                <a:schemeClr val="tx2">
                  <a:lumMod val="50000"/>
                </a:schemeClr>
              </a:solidFill>
            </a:endParaRPr>
          </a:p>
          <a:p>
            <a:pPr algn="just"/>
            <a:r>
              <a:rPr lang="de-DE" sz="1000" dirty="0">
                <a:solidFill>
                  <a:schemeClr val="tx2">
                    <a:lumMod val="50000"/>
                  </a:schemeClr>
                </a:solidFill>
              </a:rPr>
              <a:t>Die GGZ führt ein zentrales, professionell geführtes Geflügelsystem ein, schult Haushalte und stellt Anfangsbestände für eine nachhaltige Geflügelhaltung bereit.</a:t>
            </a:r>
          </a:p>
          <a:p>
            <a:pPr algn="just"/>
            <a:endParaRPr lang="de-DE" sz="1000" dirty="0">
              <a:solidFill>
                <a:schemeClr val="tx2">
                  <a:lumMod val="50000"/>
                </a:schemeClr>
              </a:solidFill>
            </a:endParaRPr>
          </a:p>
          <a:p>
            <a:pPr algn="just"/>
            <a:endParaRPr lang="en-US" sz="1000" dirty="0">
              <a:solidFill>
                <a:schemeClr val="tx2">
                  <a:lumMod val="50000"/>
                </a:schemeClr>
              </a:solidFill>
            </a:endParaRPr>
          </a:p>
        </p:txBody>
      </p:sp>
      <p:sp>
        <p:nvSpPr>
          <p:cNvPr id="18" name="Rechteck 17">
            <a:extLst>
              <a:ext uri="{FF2B5EF4-FFF2-40B4-BE49-F238E27FC236}">
                <a16:creationId xmlns:a16="http://schemas.microsoft.com/office/drawing/2014/main" id="{D02B718C-1A72-1AB4-C669-DB1E19ADDF0A}"/>
              </a:ext>
            </a:extLst>
          </p:cNvPr>
          <p:cNvSpPr/>
          <p:nvPr/>
        </p:nvSpPr>
        <p:spPr>
          <a:xfrm>
            <a:off x="3333494" y="2217364"/>
            <a:ext cx="2480854" cy="268223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rtlCol="0" anchor="t"/>
          <a:lstStyle/>
          <a:p>
            <a:pPr algn="just"/>
            <a:r>
              <a:rPr lang="de-DE" sz="1000" dirty="0">
                <a:solidFill>
                  <a:schemeClr val="tx2">
                    <a:lumMod val="50000"/>
                  </a:schemeClr>
                </a:solidFill>
              </a:rPr>
              <a:t>Die Haushalte in Kowai halten nur wenige Hühner in Freilandhaltungssystemen mit geringem Aufwand, was mit einer hohen Sterblichkeitsrate und begrenzten Ein-</a:t>
            </a:r>
            <a:r>
              <a:rPr lang="de-DE" sz="1000" dirty="0" err="1">
                <a:solidFill>
                  <a:schemeClr val="tx2">
                    <a:lumMod val="50000"/>
                  </a:schemeClr>
                </a:solidFill>
              </a:rPr>
              <a:t>kommensmöglichkeiten</a:t>
            </a:r>
            <a:r>
              <a:rPr lang="de-DE" sz="1000" dirty="0">
                <a:solidFill>
                  <a:schemeClr val="tx2">
                    <a:lumMod val="50000"/>
                  </a:schemeClr>
                </a:solidFill>
              </a:rPr>
              <a:t> einhergeht. </a:t>
            </a:r>
          </a:p>
          <a:p>
            <a:pPr algn="just"/>
            <a:endParaRPr lang="en-US" sz="1000" dirty="0">
              <a:solidFill>
                <a:schemeClr val="tx2">
                  <a:lumMod val="50000"/>
                </a:schemeClr>
              </a:solidFill>
            </a:endParaRPr>
          </a:p>
          <a:p>
            <a:pPr algn="just"/>
            <a:r>
              <a:rPr lang="de-DE" sz="1000" dirty="0">
                <a:solidFill>
                  <a:schemeClr val="tx2">
                    <a:lumMod val="50000"/>
                  </a:schemeClr>
                </a:solidFill>
              </a:rPr>
              <a:t>Im Rahmen des GGZ-Modells erhalten die Haushalte Schulungen, technische Unterstützung und einen ersten Bestand an Legehennen von einer zentral verwalteten Geflügelzuchtanlage</a:t>
            </a:r>
            <a:r>
              <a:rPr lang="en-US" sz="1000" dirty="0">
                <a:solidFill>
                  <a:schemeClr val="tx2">
                    <a:lumMod val="50000"/>
                  </a:schemeClr>
                </a:solidFill>
              </a:rPr>
              <a:t>.</a:t>
            </a:r>
          </a:p>
          <a:p>
            <a:pPr algn="just"/>
            <a:endParaRPr lang="en-US" sz="1000" dirty="0">
              <a:solidFill>
                <a:schemeClr val="tx2">
                  <a:lumMod val="50000"/>
                </a:schemeClr>
              </a:solidFill>
            </a:endParaRPr>
          </a:p>
          <a:p>
            <a:pPr algn="just"/>
            <a:r>
              <a:rPr lang="de-DE" sz="1000" dirty="0">
                <a:solidFill>
                  <a:schemeClr val="tx2">
                    <a:lumMod val="50000"/>
                  </a:schemeClr>
                </a:solidFill>
              </a:rPr>
              <a:t>Verbesserte Geflügelhaltung ermöglicht regelmäßige Einnahmen aus dem </a:t>
            </a:r>
            <a:r>
              <a:rPr lang="de-DE" sz="1000" dirty="0" err="1">
                <a:solidFill>
                  <a:schemeClr val="tx2">
                    <a:lumMod val="50000"/>
                  </a:schemeClr>
                </a:solidFill>
              </a:rPr>
              <a:t>Eierver</a:t>
            </a:r>
            <a:r>
              <a:rPr lang="de-DE" sz="1000" dirty="0">
                <a:solidFill>
                  <a:schemeClr val="tx2">
                    <a:lumMod val="50000"/>
                  </a:schemeClr>
                </a:solidFill>
              </a:rPr>
              <a:t>-kauf und erhöht das durchschnittliche Jahreseinkommen von 636 auf etwa 772 $ (+21 %, +136 Dollar)</a:t>
            </a:r>
            <a:endParaRPr lang="en-US" sz="1000" dirty="0">
              <a:solidFill>
                <a:schemeClr val="tx2">
                  <a:lumMod val="50000"/>
                </a:schemeClr>
              </a:solidFill>
            </a:endParaRPr>
          </a:p>
        </p:txBody>
      </p:sp>
      <p:sp>
        <p:nvSpPr>
          <p:cNvPr id="19" name="Rechteck 18">
            <a:extLst>
              <a:ext uri="{FF2B5EF4-FFF2-40B4-BE49-F238E27FC236}">
                <a16:creationId xmlns:a16="http://schemas.microsoft.com/office/drawing/2014/main" id="{1360C335-7D8C-ED92-7229-2BF26E4FE6FD}"/>
              </a:ext>
            </a:extLst>
          </p:cNvPr>
          <p:cNvSpPr/>
          <p:nvPr/>
        </p:nvSpPr>
        <p:spPr>
          <a:xfrm>
            <a:off x="6404488" y="2217363"/>
            <a:ext cx="2488687" cy="2689167"/>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
            <a:r>
              <a:rPr lang="de-DE" sz="1000" dirty="0">
                <a:solidFill>
                  <a:schemeClr val="tx2">
                    <a:lumMod val="50000"/>
                  </a:schemeClr>
                </a:solidFill>
              </a:rPr>
              <a:t>Die GGZ wird folgende direkte und indirekte Vollzeitstellen schaffen.</a:t>
            </a:r>
          </a:p>
          <a:p>
            <a:pPr algn="just"/>
            <a:endParaRPr lang="en-US" sz="500" dirty="0">
              <a:solidFill>
                <a:schemeClr val="tx2">
                  <a:lumMod val="50000"/>
                </a:schemeClr>
              </a:solidFill>
            </a:endParaRPr>
          </a:p>
          <a:p>
            <a:pPr algn="just"/>
            <a:endParaRPr lang="en-US" sz="1000" dirty="0">
              <a:solidFill>
                <a:schemeClr val="tx2">
                  <a:lumMod val="50000"/>
                </a:schemeClr>
              </a:solidFill>
            </a:endParaRPr>
          </a:p>
          <a:p>
            <a:endParaRPr lang="en-US" sz="1200" dirty="0">
              <a:solidFill>
                <a:schemeClr val="tx2">
                  <a:lumMod val="50000"/>
                </a:schemeClr>
              </a:solidFill>
            </a:endParaRPr>
          </a:p>
          <a:p>
            <a:endParaRPr lang="en-US" sz="1200" dirty="0">
              <a:solidFill>
                <a:schemeClr val="tx2">
                  <a:lumMod val="50000"/>
                </a:schemeClr>
              </a:solidFill>
            </a:endParaRPr>
          </a:p>
          <a:p>
            <a:endParaRPr lang="en-US" sz="1200" dirty="0">
              <a:solidFill>
                <a:schemeClr val="tx2">
                  <a:lumMod val="50000"/>
                </a:schemeClr>
              </a:solidFill>
            </a:endParaRPr>
          </a:p>
          <a:p>
            <a:endParaRPr lang="en-US" sz="1200" dirty="0">
              <a:solidFill>
                <a:schemeClr val="tx2">
                  <a:lumMod val="50000"/>
                </a:schemeClr>
              </a:solidFill>
            </a:endParaRPr>
          </a:p>
          <a:p>
            <a:endParaRPr lang="en-US" sz="1200" dirty="0">
              <a:solidFill>
                <a:schemeClr val="tx2">
                  <a:lumMod val="50000"/>
                </a:schemeClr>
              </a:solidFill>
            </a:endParaRPr>
          </a:p>
          <a:p>
            <a:endParaRPr lang="en-US" sz="1200" dirty="0">
              <a:solidFill>
                <a:schemeClr val="tx2">
                  <a:lumMod val="50000"/>
                </a:schemeClr>
              </a:solidFill>
            </a:endParaRPr>
          </a:p>
          <a:p>
            <a:endParaRPr lang="en-US" sz="1200" dirty="0">
              <a:solidFill>
                <a:schemeClr val="tx2">
                  <a:lumMod val="50000"/>
                </a:schemeClr>
              </a:solidFill>
            </a:endParaRPr>
          </a:p>
          <a:p>
            <a:pPr algn="just"/>
            <a:r>
              <a:rPr lang="de-DE" sz="1000" dirty="0">
                <a:solidFill>
                  <a:schemeClr val="tx2">
                    <a:lumMod val="50000"/>
                  </a:schemeClr>
                </a:solidFill>
              </a:rPr>
              <a:t>Die GGZ schafft 7 direkte Vollzeitstellen und zusätzlich 25 einkommensbezogene Stellen im ersten Jahr (100 Haushalte), steigend auf 75 bei Ausweitung auf 300 Haushalte in 3 Jahren.</a:t>
            </a:r>
            <a:endParaRPr lang="en-US" sz="1000" dirty="0">
              <a:solidFill>
                <a:schemeClr val="tx2">
                  <a:lumMod val="50000"/>
                </a:schemeClr>
              </a:solidFill>
            </a:endParaRPr>
          </a:p>
        </p:txBody>
      </p:sp>
      <p:sp>
        <p:nvSpPr>
          <p:cNvPr id="7" name="Slide Number Placeholder 3">
            <a:extLst>
              <a:ext uri="{FF2B5EF4-FFF2-40B4-BE49-F238E27FC236}">
                <a16:creationId xmlns:a16="http://schemas.microsoft.com/office/drawing/2014/main" id="{E28CDF96-65D2-2FE3-13E9-98D26C61A2DC}"/>
              </a:ext>
            </a:extLst>
          </p:cNvPr>
          <p:cNvSpPr>
            <a:spLocks noGrp="1"/>
          </p:cNvSpPr>
          <p:nvPr>
            <p:ph type="sldNum" sz="quarter" idx="4"/>
          </p:nvPr>
        </p:nvSpPr>
        <p:spPr>
          <a:xfrm>
            <a:off x="8607650" y="4861680"/>
            <a:ext cx="342950" cy="274637"/>
          </a:xfrm>
        </p:spPr>
        <p:txBody>
          <a:bodyPr anchor="ctr">
            <a:normAutofit/>
          </a:bodyPr>
          <a:lstStyle/>
          <a:p>
            <a:pPr>
              <a:spcAft>
                <a:spcPts val="600"/>
              </a:spcAft>
            </a:pPr>
            <a:fld id="{A62EE2D1-72E3-4F2B-8A33-8621F02BFDCC}" type="slidenum">
              <a:rPr lang="de-DE" smtClean="0"/>
              <a:pPr>
                <a:spcAft>
                  <a:spcPts val="600"/>
                </a:spcAft>
              </a:pPr>
              <a:t>11</a:t>
            </a:fld>
            <a:endParaRPr lang="de-DE" dirty="0"/>
          </a:p>
        </p:txBody>
      </p:sp>
      <p:sp>
        <p:nvSpPr>
          <p:cNvPr id="6" name="Shape 21">
            <a:extLst>
              <a:ext uri="{FF2B5EF4-FFF2-40B4-BE49-F238E27FC236}">
                <a16:creationId xmlns:a16="http://schemas.microsoft.com/office/drawing/2014/main" id="{FDE6B1BD-63CD-251E-2E8C-828255C395D3}"/>
              </a:ext>
            </a:extLst>
          </p:cNvPr>
          <p:cNvSpPr/>
          <p:nvPr/>
        </p:nvSpPr>
        <p:spPr>
          <a:xfrm>
            <a:off x="6421860" y="1145368"/>
            <a:ext cx="72000" cy="941730"/>
          </a:xfrm>
          <a:prstGeom prst="rect">
            <a:avLst/>
          </a:prstGeom>
          <a:solidFill>
            <a:schemeClr val="accent4"/>
          </a:solidFill>
          <a:ln>
            <a:solidFill>
              <a:schemeClr val="accent4"/>
            </a:solidFill>
          </a:ln>
        </p:spPr>
        <p:txBody>
          <a:bodyPr/>
          <a:lstStyle/>
          <a:p>
            <a:endParaRPr lang="de-DE" dirty="0"/>
          </a:p>
        </p:txBody>
      </p:sp>
      <p:graphicFrame>
        <p:nvGraphicFramePr>
          <p:cNvPr id="5" name="Object 4">
            <a:extLst>
              <a:ext uri="{FF2B5EF4-FFF2-40B4-BE49-F238E27FC236}">
                <a16:creationId xmlns:a16="http://schemas.microsoft.com/office/drawing/2014/main" id="{48F4E1BD-E114-D1E6-3AB8-9987AC617D55}"/>
              </a:ext>
            </a:extLst>
          </p:cNvPr>
          <p:cNvGraphicFramePr>
            <a:graphicFrameLocks noChangeAspect="1"/>
          </p:cNvGraphicFramePr>
          <p:nvPr>
            <p:extLst>
              <p:ext uri="{D42A27DB-BD31-4B8C-83A1-F6EECF244321}">
                <p14:modId xmlns:p14="http://schemas.microsoft.com/office/powerpoint/2010/main" val="3836307929"/>
              </p:ext>
            </p:extLst>
          </p:nvPr>
        </p:nvGraphicFramePr>
        <p:xfrm>
          <a:off x="6491588" y="2571750"/>
          <a:ext cx="2327590" cy="1476164"/>
        </p:xfrm>
        <a:graphic>
          <a:graphicData uri="http://schemas.openxmlformats.org/presentationml/2006/ole">
            <mc:AlternateContent xmlns:mc="http://schemas.openxmlformats.org/markup-compatibility/2006">
              <mc:Choice xmlns:v="urn:schemas-microsoft-com:vml" Requires="v">
                <p:oleObj name="Worksheet" r:id="rId5" imgW="2247723" imgH="1653556" progId="Excel.Sheet.12">
                  <p:embed/>
                </p:oleObj>
              </mc:Choice>
              <mc:Fallback>
                <p:oleObj name="Worksheet" r:id="rId5" imgW="2247723" imgH="1653556" progId="Excel.Sheet.12">
                  <p:embed/>
                  <p:pic>
                    <p:nvPicPr>
                      <p:cNvPr id="5" name="Object 4">
                        <a:extLst>
                          <a:ext uri="{FF2B5EF4-FFF2-40B4-BE49-F238E27FC236}">
                            <a16:creationId xmlns:a16="http://schemas.microsoft.com/office/drawing/2014/main" id="{48F4E1BD-E114-D1E6-3AB8-9987AC617D55}"/>
                          </a:ext>
                        </a:extLst>
                      </p:cNvPr>
                      <p:cNvPicPr/>
                      <p:nvPr/>
                    </p:nvPicPr>
                    <p:blipFill>
                      <a:blip r:embed="rId6"/>
                      <a:stretch>
                        <a:fillRect/>
                      </a:stretch>
                    </p:blipFill>
                    <p:spPr>
                      <a:xfrm>
                        <a:off x="6491588" y="2571750"/>
                        <a:ext cx="2327590" cy="1476164"/>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1DA3C7F7-94CB-0DB0-941E-6382CF997E7F}"/>
              </a:ext>
            </a:extLst>
          </p:cNvPr>
          <p:cNvPicPr>
            <a:picLocks noChangeAspect="1"/>
          </p:cNvPicPr>
          <p:nvPr/>
        </p:nvPicPr>
        <p:blipFill>
          <a:blip r:embed="rId7">
            <a:duotone>
              <a:schemeClr val="accent1">
                <a:shade val="45000"/>
                <a:satMod val="135000"/>
              </a:schemeClr>
              <a:prstClr val="white"/>
            </a:duotone>
          </a:blip>
          <a:stretch>
            <a:fillRect/>
          </a:stretch>
        </p:blipFill>
        <p:spPr>
          <a:xfrm flipH="1">
            <a:off x="354736" y="1181377"/>
            <a:ext cx="348400" cy="348400"/>
          </a:xfrm>
          <a:prstGeom prst="rect">
            <a:avLst/>
          </a:prstGeom>
        </p:spPr>
      </p:pic>
    </p:spTree>
    <p:extLst>
      <p:ext uri="{BB962C8B-B14F-4D97-AF65-F5344CB8AC3E}">
        <p14:creationId xmlns:p14="http://schemas.microsoft.com/office/powerpoint/2010/main" val="2036541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77D39-1AD7-46B4-4907-825790CF2857}"/>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EB587CAD-0105-B5A8-8EB7-5B4AA0ED6014}"/>
              </a:ext>
            </a:extLst>
          </p:cNvPr>
          <p:cNvSpPr txBox="1"/>
          <p:nvPr/>
        </p:nvSpPr>
        <p:spPr>
          <a:xfrm>
            <a:off x="0" y="2031846"/>
            <a:ext cx="9144000" cy="584775"/>
          </a:xfrm>
          <a:prstGeom prst="rect">
            <a:avLst/>
          </a:prstGeom>
          <a:noFill/>
        </p:spPr>
        <p:txBody>
          <a:bodyPr wrap="square">
            <a:spAutoFit/>
          </a:bodyPr>
          <a:lstStyle>
            <a:lvl1pPr algn="ctr">
              <a:buNone/>
              <a:defRPr sz="3200" b="1" cap="none" spc="0">
                <a:solidFill>
                  <a:srgbClr val="018137"/>
                </a:solidFill>
                <a:cs typeface="Arial" panose="020B0604020202020204" pitchFamily="34" charset="0"/>
              </a:defRPr>
            </a:lvl1pPr>
          </a:lstStyle>
          <a:p>
            <a:r>
              <a:rPr lang="en-US" dirty="0" err="1"/>
              <a:t>Operativer</a:t>
            </a:r>
            <a:r>
              <a:rPr lang="en-US" dirty="0"/>
              <a:t> Rahmen und </a:t>
            </a:r>
            <a:r>
              <a:rPr lang="en-US" dirty="0" err="1"/>
              <a:t>Umsetzung</a:t>
            </a:r>
            <a:endParaRPr lang="en-US" dirty="0"/>
          </a:p>
        </p:txBody>
      </p:sp>
    </p:spTree>
    <p:extLst>
      <p:ext uri="{BB962C8B-B14F-4D97-AF65-F5344CB8AC3E}">
        <p14:creationId xmlns:p14="http://schemas.microsoft.com/office/powerpoint/2010/main" val="3016532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4FB392-82FF-D902-6B7A-CA0C537CD2DD}"/>
              </a:ext>
            </a:extLst>
          </p:cNvPr>
          <p:cNvSpPr>
            <a:spLocks noGrp="1"/>
          </p:cNvSpPr>
          <p:nvPr>
            <p:ph type="title"/>
          </p:nvPr>
        </p:nvSpPr>
        <p:spPr/>
        <p:txBody>
          <a:bodyPr/>
          <a:lstStyle/>
          <a:p>
            <a:r>
              <a:rPr lang="de-DE" dirty="0"/>
              <a:t>Wichtige operative Aspekte</a:t>
            </a:r>
          </a:p>
        </p:txBody>
      </p:sp>
      <p:sp>
        <p:nvSpPr>
          <p:cNvPr id="4" name="Foliennummernplatzhalter 3">
            <a:extLst>
              <a:ext uri="{FF2B5EF4-FFF2-40B4-BE49-F238E27FC236}">
                <a16:creationId xmlns:a16="http://schemas.microsoft.com/office/drawing/2014/main" id="{6868F03B-2839-452C-12D4-DCBF4227B054}"/>
              </a:ext>
            </a:extLst>
          </p:cNvPr>
          <p:cNvSpPr>
            <a:spLocks noGrp="1"/>
          </p:cNvSpPr>
          <p:nvPr>
            <p:ph type="sldNum" sz="quarter" idx="4"/>
          </p:nvPr>
        </p:nvSpPr>
        <p:spPr/>
        <p:txBody>
          <a:bodyPr/>
          <a:lstStyle/>
          <a:p>
            <a:fld id="{A62EE2D1-72E3-4F2B-8A33-8621F02BFDCC}" type="slidenum">
              <a:rPr lang="de-DE" smtClean="0"/>
              <a:pPr/>
              <a:t>13</a:t>
            </a:fld>
            <a:endParaRPr lang="de-DE" dirty="0"/>
          </a:p>
        </p:txBody>
      </p:sp>
      <p:sp>
        <p:nvSpPr>
          <p:cNvPr id="5" name="Foliennummernplatzhalter 17">
            <a:extLst>
              <a:ext uri="{FF2B5EF4-FFF2-40B4-BE49-F238E27FC236}">
                <a16:creationId xmlns:a16="http://schemas.microsoft.com/office/drawing/2014/main" id="{199294BF-660A-9BDF-0174-B01F1C13AB7E}"/>
              </a:ext>
            </a:extLst>
          </p:cNvPr>
          <p:cNvSpPr txBox="1">
            <a:spLocks/>
          </p:cNvSpPr>
          <p:nvPr/>
        </p:nvSpPr>
        <p:spPr>
          <a:xfrm>
            <a:off x="8607650" y="4846440"/>
            <a:ext cx="342950" cy="274637"/>
          </a:xfrm>
          <a:prstGeom prst="rect">
            <a:avLst/>
          </a:prstGeom>
        </p:spPr>
        <p:txBody>
          <a:bodyPr vert="horz" lIns="91440" tIns="45720" rIns="91440" bIns="45720" rtlCol="0" anchor="ctr">
            <a:normAutofit/>
          </a:bodyPr>
          <a:lstStyle>
            <a:lvl1pPr marL="0" algn="r" defTabSz="914400" rtl="0" eaLnBrk="1" latinLnBrk="0" hangingPunct="1">
              <a:defRPr sz="1000" b="1" kern="1200">
                <a:solidFill>
                  <a:srgbClr val="01813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A62EE2D1-72E3-4F2B-8A33-8621F02BFDCC}" type="slidenum">
              <a:rPr lang="de-DE" smtClean="0"/>
              <a:pPr>
                <a:spcAft>
                  <a:spcPts val="600"/>
                </a:spcAft>
              </a:pPr>
              <a:t>13</a:t>
            </a:fld>
            <a:endParaRPr lang="de-DE"/>
          </a:p>
        </p:txBody>
      </p:sp>
      <p:grpSp>
        <p:nvGrpSpPr>
          <p:cNvPr id="27" name="Group 26">
            <a:extLst>
              <a:ext uri="{FF2B5EF4-FFF2-40B4-BE49-F238E27FC236}">
                <a16:creationId xmlns:a16="http://schemas.microsoft.com/office/drawing/2014/main" id="{5B10BCA2-DE8A-87C4-B6ED-8920F41C617A}"/>
              </a:ext>
            </a:extLst>
          </p:cNvPr>
          <p:cNvGrpSpPr/>
          <p:nvPr/>
        </p:nvGrpSpPr>
        <p:grpSpPr>
          <a:xfrm>
            <a:off x="208289" y="1197192"/>
            <a:ext cx="2790272" cy="1605894"/>
            <a:chOff x="207633" y="1204188"/>
            <a:chExt cx="2790272" cy="1605894"/>
          </a:xfrm>
        </p:grpSpPr>
        <p:sp>
          <p:nvSpPr>
            <p:cNvPr id="10" name="Shape 4">
              <a:extLst>
                <a:ext uri="{FF2B5EF4-FFF2-40B4-BE49-F238E27FC236}">
                  <a16:creationId xmlns:a16="http://schemas.microsoft.com/office/drawing/2014/main" id="{D7A4C5C3-18BF-A365-1A8C-6C83CE5220C1}"/>
                </a:ext>
              </a:extLst>
            </p:cNvPr>
            <p:cNvSpPr/>
            <p:nvPr/>
          </p:nvSpPr>
          <p:spPr>
            <a:xfrm>
              <a:off x="207633" y="1204188"/>
              <a:ext cx="2790272" cy="1605894"/>
            </a:xfrm>
            <a:prstGeom prst="roundRect">
              <a:avLst>
                <a:gd name="adj" fmla="val 6565"/>
              </a:avLst>
            </a:prstGeom>
            <a:solidFill>
              <a:srgbClr val="E9FFE9"/>
            </a:solidFill>
            <a:ln w="12700">
              <a:solidFill>
                <a:schemeClr val="tx1">
                  <a:lumMod val="75000"/>
                </a:schemeClr>
              </a:solidFill>
            </a:ln>
          </p:spPr>
          <p:txBody>
            <a:bodyPr/>
            <a:lstStyle/>
            <a:p>
              <a:endParaRPr lang="LID4096"/>
            </a:p>
          </p:txBody>
        </p:sp>
        <p:sp>
          <p:nvSpPr>
            <p:cNvPr id="11" name="Text 10">
              <a:extLst>
                <a:ext uri="{FF2B5EF4-FFF2-40B4-BE49-F238E27FC236}">
                  <a16:creationId xmlns:a16="http://schemas.microsoft.com/office/drawing/2014/main" id="{1E11087C-A044-4B2F-E6CC-5581B1E0A152}"/>
                </a:ext>
              </a:extLst>
            </p:cNvPr>
            <p:cNvSpPr/>
            <p:nvPr/>
          </p:nvSpPr>
          <p:spPr>
            <a:xfrm>
              <a:off x="323528" y="1786658"/>
              <a:ext cx="2556284" cy="246221"/>
            </a:xfrm>
            <a:prstGeom prst="rect">
              <a:avLst/>
            </a:prstGeom>
            <a:noFill/>
            <a:ln w="19050">
              <a:noFill/>
            </a:ln>
          </p:spPr>
          <p:txBody>
            <a:bodyPr wrap="square" lIns="0" tIns="0" rIns="0" bIns="0" rtlCol="0" anchor="ctr">
              <a:spAutoFit/>
            </a:bodyPr>
            <a:lstStyle/>
            <a:p>
              <a:pPr algn="ctr"/>
              <a:r>
                <a:rPr lang="en-US" sz="1600" b="1" dirty="0" err="1">
                  <a:solidFill>
                    <a:srgbClr val="065F46"/>
                  </a:solidFill>
                  <a:latin typeface="Aptos Black" panose="020B0004020202020204" pitchFamily="34" charset="0"/>
                  <a:ea typeface="Noto Sans" pitchFamily="34" charset="-122"/>
                  <a:cs typeface="Noto Sans" pitchFamily="34" charset="-120"/>
                </a:rPr>
                <a:t>Integrierte</a:t>
              </a:r>
              <a:r>
                <a:rPr lang="en-US" sz="1600" b="1" dirty="0">
                  <a:solidFill>
                    <a:srgbClr val="065F46"/>
                  </a:solidFill>
                  <a:latin typeface="Aptos Black" panose="020B0004020202020204" pitchFamily="34" charset="0"/>
                  <a:ea typeface="Noto Sans" pitchFamily="34" charset="-122"/>
                  <a:cs typeface="Noto Sans" pitchFamily="34" charset="-120"/>
                </a:rPr>
                <a:t> Produktion</a:t>
              </a:r>
            </a:p>
          </p:txBody>
        </p:sp>
        <p:sp>
          <p:nvSpPr>
            <p:cNvPr id="12" name="Text 11">
              <a:extLst>
                <a:ext uri="{FF2B5EF4-FFF2-40B4-BE49-F238E27FC236}">
                  <a16:creationId xmlns:a16="http://schemas.microsoft.com/office/drawing/2014/main" id="{F20DC797-B28C-D1F6-A9C3-0C6383F40D0B}"/>
                </a:ext>
              </a:extLst>
            </p:cNvPr>
            <p:cNvSpPr/>
            <p:nvPr/>
          </p:nvSpPr>
          <p:spPr>
            <a:xfrm>
              <a:off x="319810" y="2038686"/>
              <a:ext cx="2556285" cy="769441"/>
            </a:xfrm>
            <a:prstGeom prst="rect">
              <a:avLst/>
            </a:prstGeom>
            <a:noFill/>
            <a:ln w="19050">
              <a:noFill/>
            </a:ln>
          </p:spPr>
          <p:txBody>
            <a:bodyPr wrap="square" lIns="0" tIns="0" rIns="0" bIns="0" rtlCol="0" anchor="ctr">
              <a:spAutoFit/>
            </a:bodyPr>
            <a:lstStyle/>
            <a:p>
              <a:pPr algn="just"/>
              <a:r>
                <a:rPr lang="de-DE" sz="1000" dirty="0">
                  <a:solidFill>
                    <a:schemeClr val="tx2">
                      <a:lumMod val="75000"/>
                    </a:schemeClr>
                  </a:solidFill>
                </a:rPr>
                <a:t>Eine zentralisierte Anlage (Unterbringung, Brut, Fütterung, Tränkung, Impfung und Herdenmanagement), um unter kontrollierten Bedingungen eine gleichbleibende Eier- und Geflügelproduktion zu gewährleisten.</a:t>
              </a:r>
            </a:p>
          </p:txBody>
        </p:sp>
      </p:grpSp>
      <p:grpSp>
        <p:nvGrpSpPr>
          <p:cNvPr id="38" name="Group 37">
            <a:extLst>
              <a:ext uri="{FF2B5EF4-FFF2-40B4-BE49-F238E27FC236}">
                <a16:creationId xmlns:a16="http://schemas.microsoft.com/office/drawing/2014/main" id="{1B8B46AE-3F2C-EF77-C7DC-08B6421205F5}"/>
              </a:ext>
            </a:extLst>
          </p:cNvPr>
          <p:cNvGrpSpPr/>
          <p:nvPr/>
        </p:nvGrpSpPr>
        <p:grpSpPr>
          <a:xfrm>
            <a:off x="208289" y="3054088"/>
            <a:ext cx="2790272" cy="1624703"/>
            <a:chOff x="207633" y="1204188"/>
            <a:chExt cx="2790272" cy="1624703"/>
          </a:xfrm>
        </p:grpSpPr>
        <p:sp>
          <p:nvSpPr>
            <p:cNvPr id="39" name="Shape 4">
              <a:extLst>
                <a:ext uri="{FF2B5EF4-FFF2-40B4-BE49-F238E27FC236}">
                  <a16:creationId xmlns:a16="http://schemas.microsoft.com/office/drawing/2014/main" id="{00B9D458-87A0-4EAC-4FF5-6F58D945578C}"/>
                </a:ext>
              </a:extLst>
            </p:cNvPr>
            <p:cNvSpPr/>
            <p:nvPr/>
          </p:nvSpPr>
          <p:spPr>
            <a:xfrm>
              <a:off x="207633" y="1204188"/>
              <a:ext cx="2790272" cy="1605894"/>
            </a:xfrm>
            <a:prstGeom prst="roundRect">
              <a:avLst>
                <a:gd name="adj" fmla="val 6565"/>
              </a:avLst>
            </a:prstGeom>
            <a:solidFill>
              <a:srgbClr val="E9FFE9"/>
            </a:solidFill>
            <a:ln w="12700">
              <a:solidFill>
                <a:schemeClr val="tx1">
                  <a:lumMod val="75000"/>
                </a:schemeClr>
              </a:solidFill>
            </a:ln>
          </p:spPr>
          <p:txBody>
            <a:bodyPr/>
            <a:lstStyle/>
            <a:p>
              <a:endParaRPr lang="LID4096"/>
            </a:p>
          </p:txBody>
        </p:sp>
        <p:sp>
          <p:nvSpPr>
            <p:cNvPr id="40" name="Text 10">
              <a:extLst>
                <a:ext uri="{FF2B5EF4-FFF2-40B4-BE49-F238E27FC236}">
                  <a16:creationId xmlns:a16="http://schemas.microsoft.com/office/drawing/2014/main" id="{7E1FD420-DAD2-3AE7-4F87-648A18C7558B}"/>
                </a:ext>
              </a:extLst>
            </p:cNvPr>
            <p:cNvSpPr/>
            <p:nvPr/>
          </p:nvSpPr>
          <p:spPr>
            <a:xfrm>
              <a:off x="323528" y="1854957"/>
              <a:ext cx="2556284" cy="246221"/>
            </a:xfrm>
            <a:prstGeom prst="rect">
              <a:avLst/>
            </a:prstGeom>
            <a:noFill/>
            <a:ln w="19050">
              <a:noFill/>
            </a:ln>
          </p:spPr>
          <p:txBody>
            <a:bodyPr wrap="square" lIns="0" tIns="0" rIns="0" bIns="0" rtlCol="0" anchor="ctr">
              <a:spAutoFit/>
            </a:bodyPr>
            <a:lstStyle/>
            <a:p>
              <a:pPr lvl="0" algn="ctr"/>
              <a:r>
                <a:rPr lang="en-US" sz="1600" b="1" dirty="0">
                  <a:solidFill>
                    <a:srgbClr val="065F46"/>
                  </a:solidFill>
                  <a:latin typeface="Aptos Black" panose="020B0004020202020204" pitchFamily="34" charset="0"/>
                  <a:ea typeface="Noto Sans" pitchFamily="34" charset="-122"/>
                  <a:cs typeface="Noto Sans" pitchFamily="34" charset="-120"/>
                </a:rPr>
                <a:t>Monitoring</a:t>
              </a:r>
            </a:p>
          </p:txBody>
        </p:sp>
        <p:sp>
          <p:nvSpPr>
            <p:cNvPr id="41" name="Text 11">
              <a:extLst>
                <a:ext uri="{FF2B5EF4-FFF2-40B4-BE49-F238E27FC236}">
                  <a16:creationId xmlns:a16="http://schemas.microsoft.com/office/drawing/2014/main" id="{45F34172-B339-9A96-7AFC-936C125C6F13}"/>
                </a:ext>
              </a:extLst>
            </p:cNvPr>
            <p:cNvSpPr/>
            <p:nvPr/>
          </p:nvSpPr>
          <p:spPr>
            <a:xfrm>
              <a:off x="319809" y="2059450"/>
              <a:ext cx="2600828" cy="769441"/>
            </a:xfrm>
            <a:prstGeom prst="rect">
              <a:avLst/>
            </a:prstGeom>
            <a:noFill/>
            <a:ln w="19050">
              <a:noFill/>
            </a:ln>
          </p:spPr>
          <p:txBody>
            <a:bodyPr wrap="square" lIns="0" tIns="0" rIns="0" bIns="0" rtlCol="0" anchor="ctr">
              <a:spAutoFit/>
            </a:bodyPr>
            <a:lstStyle/>
            <a:p>
              <a:pPr algn="just"/>
              <a:r>
                <a:rPr lang="de-DE" sz="1000" dirty="0">
                  <a:solidFill>
                    <a:schemeClr val="tx2">
                      <a:lumMod val="75000"/>
                    </a:schemeClr>
                  </a:solidFill>
                </a:rPr>
                <a:t>Ein digitales und strukturiertes Register für Bestandserfassung, Eiersammlung, </a:t>
              </a:r>
              <a:r>
                <a:rPr lang="de-DE" sz="1000" dirty="0" err="1">
                  <a:solidFill>
                    <a:schemeClr val="tx2">
                      <a:lumMod val="75000"/>
                    </a:schemeClr>
                  </a:solidFill>
                </a:rPr>
                <a:t>Brutchar</a:t>
              </a:r>
              <a:r>
                <a:rPr lang="de-DE" sz="1000" dirty="0">
                  <a:solidFill>
                    <a:schemeClr val="tx2">
                      <a:lumMod val="75000"/>
                    </a:schemeClr>
                  </a:solidFill>
                </a:rPr>
                <a:t>-gen, Verluste, Impfungen, Verkäufe und die Verteilung auf die Betriebe – für eine effektive Planung und Nachvollziehbarkeit</a:t>
              </a:r>
            </a:p>
          </p:txBody>
        </p:sp>
      </p:grpSp>
      <p:grpSp>
        <p:nvGrpSpPr>
          <p:cNvPr id="63" name="Group 62">
            <a:extLst>
              <a:ext uri="{FF2B5EF4-FFF2-40B4-BE49-F238E27FC236}">
                <a16:creationId xmlns:a16="http://schemas.microsoft.com/office/drawing/2014/main" id="{06B91EF9-6D74-A375-A34B-D876E1041699}"/>
              </a:ext>
            </a:extLst>
          </p:cNvPr>
          <p:cNvGrpSpPr/>
          <p:nvPr/>
        </p:nvGrpSpPr>
        <p:grpSpPr>
          <a:xfrm>
            <a:off x="3185884" y="1197192"/>
            <a:ext cx="2790272" cy="1605894"/>
            <a:chOff x="207633" y="1204188"/>
            <a:chExt cx="2790272" cy="1605894"/>
          </a:xfrm>
        </p:grpSpPr>
        <p:sp>
          <p:nvSpPr>
            <p:cNvPr id="64" name="Shape 4">
              <a:extLst>
                <a:ext uri="{FF2B5EF4-FFF2-40B4-BE49-F238E27FC236}">
                  <a16:creationId xmlns:a16="http://schemas.microsoft.com/office/drawing/2014/main" id="{96E5D7A2-0189-ABC5-F33F-62931CD083DE}"/>
                </a:ext>
              </a:extLst>
            </p:cNvPr>
            <p:cNvSpPr/>
            <p:nvPr/>
          </p:nvSpPr>
          <p:spPr>
            <a:xfrm>
              <a:off x="207633" y="1204188"/>
              <a:ext cx="2790272" cy="1605894"/>
            </a:xfrm>
            <a:prstGeom prst="roundRect">
              <a:avLst>
                <a:gd name="adj" fmla="val 6565"/>
              </a:avLst>
            </a:prstGeom>
            <a:solidFill>
              <a:srgbClr val="E9FFE9"/>
            </a:solidFill>
            <a:ln w="12700">
              <a:solidFill>
                <a:schemeClr val="tx1">
                  <a:lumMod val="75000"/>
                </a:schemeClr>
              </a:solidFill>
            </a:ln>
          </p:spPr>
          <p:txBody>
            <a:bodyPr/>
            <a:lstStyle/>
            <a:p>
              <a:endParaRPr lang="LID4096"/>
            </a:p>
          </p:txBody>
        </p:sp>
        <p:sp>
          <p:nvSpPr>
            <p:cNvPr id="65" name="Text 10">
              <a:extLst>
                <a:ext uri="{FF2B5EF4-FFF2-40B4-BE49-F238E27FC236}">
                  <a16:creationId xmlns:a16="http://schemas.microsoft.com/office/drawing/2014/main" id="{69B52969-267D-31F1-73B1-321E95D7CBAF}"/>
                </a:ext>
              </a:extLst>
            </p:cNvPr>
            <p:cNvSpPr/>
            <p:nvPr/>
          </p:nvSpPr>
          <p:spPr>
            <a:xfrm>
              <a:off x="323528" y="1822662"/>
              <a:ext cx="2556284" cy="246221"/>
            </a:xfrm>
            <a:prstGeom prst="rect">
              <a:avLst/>
            </a:prstGeom>
            <a:noFill/>
            <a:ln w="19050">
              <a:noFill/>
            </a:ln>
          </p:spPr>
          <p:txBody>
            <a:bodyPr wrap="square" lIns="0" tIns="0" rIns="0" bIns="0" rtlCol="0" anchor="ctr">
              <a:spAutoFit/>
            </a:bodyPr>
            <a:lstStyle/>
            <a:p>
              <a:pPr algn="ctr"/>
              <a:r>
                <a:rPr lang="en-US" sz="1600" b="1" dirty="0" err="1">
                  <a:solidFill>
                    <a:srgbClr val="065F46"/>
                  </a:solidFill>
                  <a:latin typeface="Aptos Black" panose="020B0004020202020204" pitchFamily="34" charset="0"/>
                  <a:ea typeface="Noto Sans" pitchFamily="34" charset="-122"/>
                  <a:cs typeface="Noto Sans" pitchFamily="34" charset="-120"/>
                </a:rPr>
                <a:t>Qualität</a:t>
              </a:r>
              <a:r>
                <a:rPr lang="en-US" sz="1600" b="1" dirty="0">
                  <a:solidFill>
                    <a:srgbClr val="065F46"/>
                  </a:solidFill>
                  <a:latin typeface="Aptos Black" panose="020B0004020202020204" pitchFamily="34" charset="0"/>
                  <a:ea typeface="Noto Sans" pitchFamily="34" charset="-122"/>
                  <a:cs typeface="Noto Sans" pitchFamily="34" charset="-120"/>
                </a:rPr>
                <a:t> und </a:t>
              </a:r>
              <a:r>
                <a:rPr lang="en-US" sz="1600" b="1" dirty="0" err="1">
                  <a:solidFill>
                    <a:srgbClr val="065F46"/>
                  </a:solidFill>
                  <a:latin typeface="Aptos Black" panose="020B0004020202020204" pitchFamily="34" charset="0"/>
                  <a:ea typeface="Noto Sans" pitchFamily="34" charset="-122"/>
                  <a:cs typeface="Noto Sans" pitchFamily="34" charset="-120"/>
                </a:rPr>
                <a:t>Biosicherheit</a:t>
              </a:r>
              <a:endParaRPr lang="en-US" sz="1600" b="1" dirty="0">
                <a:solidFill>
                  <a:srgbClr val="065F46"/>
                </a:solidFill>
                <a:latin typeface="Aptos Black" panose="020B0004020202020204" pitchFamily="34" charset="0"/>
                <a:ea typeface="Noto Sans" pitchFamily="34" charset="-122"/>
                <a:cs typeface="Noto Sans" pitchFamily="34" charset="-120"/>
              </a:endParaRPr>
            </a:p>
          </p:txBody>
        </p:sp>
        <p:sp>
          <p:nvSpPr>
            <p:cNvPr id="66" name="Text 11">
              <a:extLst>
                <a:ext uri="{FF2B5EF4-FFF2-40B4-BE49-F238E27FC236}">
                  <a16:creationId xmlns:a16="http://schemas.microsoft.com/office/drawing/2014/main" id="{6D7CC80B-4DD8-F005-6406-93C50F85A9E3}"/>
                </a:ext>
              </a:extLst>
            </p:cNvPr>
            <p:cNvSpPr/>
            <p:nvPr/>
          </p:nvSpPr>
          <p:spPr>
            <a:xfrm>
              <a:off x="311993" y="2038686"/>
              <a:ext cx="2556285" cy="615553"/>
            </a:xfrm>
            <a:prstGeom prst="rect">
              <a:avLst/>
            </a:prstGeom>
            <a:noFill/>
            <a:ln w="19050">
              <a:noFill/>
            </a:ln>
          </p:spPr>
          <p:txBody>
            <a:bodyPr wrap="square" lIns="0" tIns="0" rIns="0" bIns="0" rtlCol="0" anchor="ctr">
              <a:spAutoFit/>
            </a:bodyPr>
            <a:lstStyle/>
            <a:p>
              <a:pPr algn="just"/>
              <a:r>
                <a:rPr lang="de-DE" sz="1000" dirty="0">
                  <a:solidFill>
                    <a:schemeClr val="tx2">
                      <a:lumMod val="75000"/>
                    </a:schemeClr>
                  </a:solidFill>
                </a:rPr>
                <a:t>Gleichbleibende Gesundheit und Produktivität der Hühnerschar durch SAA für Reinigung, Fütterung und Impfpläne sowie strenge Biosicherheitsprotokolle.</a:t>
              </a:r>
            </a:p>
          </p:txBody>
        </p:sp>
      </p:grpSp>
      <p:grpSp>
        <p:nvGrpSpPr>
          <p:cNvPr id="68" name="Group 67">
            <a:extLst>
              <a:ext uri="{FF2B5EF4-FFF2-40B4-BE49-F238E27FC236}">
                <a16:creationId xmlns:a16="http://schemas.microsoft.com/office/drawing/2014/main" id="{229154D3-7EF7-9000-C390-2593B8DFC413}"/>
              </a:ext>
            </a:extLst>
          </p:cNvPr>
          <p:cNvGrpSpPr/>
          <p:nvPr/>
        </p:nvGrpSpPr>
        <p:grpSpPr>
          <a:xfrm>
            <a:off x="3185884" y="3054088"/>
            <a:ext cx="2790272" cy="1633271"/>
            <a:chOff x="207633" y="1204188"/>
            <a:chExt cx="2790272" cy="1633271"/>
          </a:xfrm>
        </p:grpSpPr>
        <p:sp>
          <p:nvSpPr>
            <p:cNvPr id="69" name="Shape 4">
              <a:extLst>
                <a:ext uri="{FF2B5EF4-FFF2-40B4-BE49-F238E27FC236}">
                  <a16:creationId xmlns:a16="http://schemas.microsoft.com/office/drawing/2014/main" id="{98161050-812C-A106-487F-5CF758FAF1D2}"/>
                </a:ext>
              </a:extLst>
            </p:cNvPr>
            <p:cNvSpPr/>
            <p:nvPr/>
          </p:nvSpPr>
          <p:spPr>
            <a:xfrm>
              <a:off x="207633" y="1204188"/>
              <a:ext cx="2790272" cy="1605894"/>
            </a:xfrm>
            <a:prstGeom prst="roundRect">
              <a:avLst>
                <a:gd name="adj" fmla="val 6565"/>
              </a:avLst>
            </a:prstGeom>
            <a:solidFill>
              <a:srgbClr val="E9FFE9"/>
            </a:solidFill>
            <a:ln w="12700">
              <a:solidFill>
                <a:schemeClr val="tx1">
                  <a:lumMod val="75000"/>
                </a:schemeClr>
              </a:solidFill>
            </a:ln>
          </p:spPr>
          <p:txBody>
            <a:bodyPr/>
            <a:lstStyle/>
            <a:p>
              <a:endParaRPr lang="LID4096"/>
            </a:p>
          </p:txBody>
        </p:sp>
        <p:sp>
          <p:nvSpPr>
            <p:cNvPr id="70" name="Text 10">
              <a:extLst>
                <a:ext uri="{FF2B5EF4-FFF2-40B4-BE49-F238E27FC236}">
                  <a16:creationId xmlns:a16="http://schemas.microsoft.com/office/drawing/2014/main" id="{22869D29-F43B-BC76-B113-E5F81677CA0F}"/>
                </a:ext>
              </a:extLst>
            </p:cNvPr>
            <p:cNvSpPr/>
            <p:nvPr/>
          </p:nvSpPr>
          <p:spPr>
            <a:xfrm>
              <a:off x="323528" y="1854957"/>
              <a:ext cx="2556284" cy="246221"/>
            </a:xfrm>
            <a:prstGeom prst="rect">
              <a:avLst/>
            </a:prstGeom>
            <a:noFill/>
            <a:ln w="19050">
              <a:noFill/>
            </a:ln>
          </p:spPr>
          <p:txBody>
            <a:bodyPr wrap="square" lIns="0" tIns="0" rIns="0" bIns="0" rtlCol="0" anchor="ctr">
              <a:spAutoFit/>
            </a:bodyPr>
            <a:lstStyle/>
            <a:p>
              <a:pPr algn="ctr"/>
              <a:r>
                <a:rPr lang="en-US" sz="1600" b="1" dirty="0" err="1">
                  <a:solidFill>
                    <a:srgbClr val="065F46"/>
                  </a:solidFill>
                  <a:latin typeface="Aptos Black" panose="020B0004020202020204" pitchFamily="34" charset="0"/>
                  <a:ea typeface="Noto Sans" pitchFamily="34" charset="-122"/>
                  <a:cs typeface="Noto Sans" pitchFamily="34" charset="-120"/>
                </a:rPr>
                <a:t>Kapazitätsaufbau</a:t>
              </a:r>
              <a:endParaRPr lang="en-US" sz="1600" b="1" dirty="0">
                <a:solidFill>
                  <a:srgbClr val="065F46"/>
                </a:solidFill>
                <a:latin typeface="Aptos Black" panose="020B0004020202020204" pitchFamily="34" charset="0"/>
                <a:ea typeface="Noto Sans" pitchFamily="34" charset="-122"/>
                <a:cs typeface="Noto Sans" pitchFamily="34" charset="-120"/>
              </a:endParaRPr>
            </a:p>
          </p:txBody>
        </p:sp>
        <p:sp>
          <p:nvSpPr>
            <p:cNvPr id="71" name="Text 11">
              <a:extLst>
                <a:ext uri="{FF2B5EF4-FFF2-40B4-BE49-F238E27FC236}">
                  <a16:creationId xmlns:a16="http://schemas.microsoft.com/office/drawing/2014/main" id="{7C346DCD-575A-B25A-EC66-D5A24714B213}"/>
                </a:ext>
              </a:extLst>
            </p:cNvPr>
            <p:cNvSpPr/>
            <p:nvPr/>
          </p:nvSpPr>
          <p:spPr>
            <a:xfrm>
              <a:off x="317030" y="2068018"/>
              <a:ext cx="2556285" cy="769441"/>
            </a:xfrm>
            <a:prstGeom prst="rect">
              <a:avLst/>
            </a:prstGeom>
            <a:noFill/>
            <a:ln w="19050">
              <a:noFill/>
            </a:ln>
          </p:spPr>
          <p:txBody>
            <a:bodyPr wrap="square" lIns="0" tIns="0" rIns="0" bIns="0" rtlCol="0" anchor="ctr">
              <a:spAutoFit/>
            </a:bodyPr>
            <a:lstStyle/>
            <a:p>
              <a:pPr algn="just"/>
              <a:r>
                <a:rPr lang="de-DE" sz="1000" dirty="0">
                  <a:solidFill>
                    <a:schemeClr val="tx2">
                      <a:lumMod val="75000"/>
                    </a:schemeClr>
                  </a:solidFill>
                </a:rPr>
                <a:t>Schulungen und Betreuung der Haushalte zu Geflügelhaltung, Hygiene, Fütterung, Krank-</a:t>
              </a:r>
              <a:r>
                <a:rPr lang="de-DE" sz="1000" dirty="0" err="1">
                  <a:solidFill>
                    <a:schemeClr val="tx2">
                      <a:lumMod val="75000"/>
                    </a:schemeClr>
                  </a:solidFill>
                </a:rPr>
                <a:t>heitsprävention</a:t>
              </a:r>
              <a:r>
                <a:rPr lang="de-DE" sz="1000" dirty="0">
                  <a:solidFill>
                    <a:schemeClr val="tx2">
                      <a:lumMod val="75000"/>
                    </a:schemeClr>
                  </a:solidFill>
                </a:rPr>
                <a:t> sowie grundlegenden land-wirtschaftlichen und unternehmerischen Fähigkeiten.</a:t>
              </a:r>
            </a:p>
          </p:txBody>
        </p:sp>
      </p:grpSp>
      <p:grpSp>
        <p:nvGrpSpPr>
          <p:cNvPr id="73" name="Group 72">
            <a:extLst>
              <a:ext uri="{FF2B5EF4-FFF2-40B4-BE49-F238E27FC236}">
                <a16:creationId xmlns:a16="http://schemas.microsoft.com/office/drawing/2014/main" id="{2A884221-EEBD-DEC9-D20E-931FF63E20AC}"/>
              </a:ext>
            </a:extLst>
          </p:cNvPr>
          <p:cNvGrpSpPr/>
          <p:nvPr/>
        </p:nvGrpSpPr>
        <p:grpSpPr>
          <a:xfrm>
            <a:off x="6138212" y="1196224"/>
            <a:ext cx="2790272" cy="1624703"/>
            <a:chOff x="207633" y="1204188"/>
            <a:chExt cx="2790272" cy="1624703"/>
          </a:xfrm>
        </p:grpSpPr>
        <p:sp>
          <p:nvSpPr>
            <p:cNvPr id="74" name="Shape 4">
              <a:extLst>
                <a:ext uri="{FF2B5EF4-FFF2-40B4-BE49-F238E27FC236}">
                  <a16:creationId xmlns:a16="http://schemas.microsoft.com/office/drawing/2014/main" id="{C8D370E1-2A50-4EBA-B0B9-7DF2746DD9EF}"/>
                </a:ext>
              </a:extLst>
            </p:cNvPr>
            <p:cNvSpPr/>
            <p:nvPr/>
          </p:nvSpPr>
          <p:spPr>
            <a:xfrm>
              <a:off x="207633" y="1204188"/>
              <a:ext cx="2790272" cy="1605894"/>
            </a:xfrm>
            <a:prstGeom prst="roundRect">
              <a:avLst>
                <a:gd name="adj" fmla="val 6565"/>
              </a:avLst>
            </a:prstGeom>
            <a:solidFill>
              <a:srgbClr val="E9FFE9"/>
            </a:solidFill>
            <a:ln w="12700">
              <a:solidFill>
                <a:schemeClr val="tx1">
                  <a:lumMod val="75000"/>
                </a:schemeClr>
              </a:solidFill>
            </a:ln>
          </p:spPr>
          <p:txBody>
            <a:bodyPr/>
            <a:lstStyle/>
            <a:p>
              <a:endParaRPr lang="LID4096"/>
            </a:p>
          </p:txBody>
        </p:sp>
        <p:sp>
          <p:nvSpPr>
            <p:cNvPr id="75" name="Text 10">
              <a:extLst>
                <a:ext uri="{FF2B5EF4-FFF2-40B4-BE49-F238E27FC236}">
                  <a16:creationId xmlns:a16="http://schemas.microsoft.com/office/drawing/2014/main" id="{AA4F3B61-4739-4567-88C2-5890B69445B9}"/>
                </a:ext>
              </a:extLst>
            </p:cNvPr>
            <p:cNvSpPr/>
            <p:nvPr/>
          </p:nvSpPr>
          <p:spPr>
            <a:xfrm>
              <a:off x="323528" y="1854957"/>
              <a:ext cx="2556284" cy="246221"/>
            </a:xfrm>
            <a:prstGeom prst="rect">
              <a:avLst/>
            </a:prstGeom>
            <a:noFill/>
            <a:ln w="19050">
              <a:noFill/>
            </a:ln>
          </p:spPr>
          <p:txBody>
            <a:bodyPr wrap="square" lIns="0" tIns="0" rIns="0" bIns="0" rtlCol="0" anchor="ctr">
              <a:spAutoFit/>
            </a:bodyPr>
            <a:lstStyle/>
            <a:p>
              <a:pPr algn="ctr"/>
              <a:r>
                <a:rPr lang="en-US" sz="1600" b="1" dirty="0" err="1">
                  <a:solidFill>
                    <a:srgbClr val="065F46"/>
                  </a:solidFill>
                  <a:latin typeface="Aptos Black" panose="020B0004020202020204" pitchFamily="34" charset="0"/>
                  <a:ea typeface="Noto Sans" pitchFamily="34" charset="-122"/>
                  <a:cs typeface="Noto Sans" pitchFamily="34" charset="-120"/>
                </a:rPr>
                <a:t>Lieferkette</a:t>
              </a:r>
              <a:r>
                <a:rPr lang="en-US" sz="1600" b="1" dirty="0">
                  <a:solidFill>
                    <a:srgbClr val="065F46"/>
                  </a:solidFill>
                  <a:latin typeface="Aptos Black" panose="020B0004020202020204" pitchFamily="34" charset="0"/>
                  <a:ea typeface="Noto Sans" pitchFamily="34" charset="-122"/>
                  <a:cs typeface="Noto Sans" pitchFamily="34" charset="-120"/>
                </a:rPr>
                <a:t> &amp; Markt</a:t>
              </a:r>
            </a:p>
          </p:txBody>
        </p:sp>
        <p:sp>
          <p:nvSpPr>
            <p:cNvPr id="76" name="Text 11">
              <a:extLst>
                <a:ext uri="{FF2B5EF4-FFF2-40B4-BE49-F238E27FC236}">
                  <a16:creationId xmlns:a16="http://schemas.microsoft.com/office/drawing/2014/main" id="{DC6655CE-5450-7F5C-3E56-440B2FFB6068}"/>
                </a:ext>
              </a:extLst>
            </p:cNvPr>
            <p:cNvSpPr/>
            <p:nvPr/>
          </p:nvSpPr>
          <p:spPr>
            <a:xfrm>
              <a:off x="309241" y="2059450"/>
              <a:ext cx="2556285" cy="769441"/>
            </a:xfrm>
            <a:prstGeom prst="rect">
              <a:avLst/>
            </a:prstGeom>
            <a:noFill/>
            <a:ln w="19050">
              <a:noFill/>
            </a:ln>
          </p:spPr>
          <p:txBody>
            <a:bodyPr wrap="square" lIns="0" tIns="0" rIns="0" bIns="0" rtlCol="0" anchor="ctr">
              <a:spAutoFit/>
            </a:bodyPr>
            <a:lstStyle/>
            <a:p>
              <a:pPr algn="just"/>
              <a:r>
                <a:rPr lang="de-DE" sz="1000" dirty="0">
                  <a:solidFill>
                    <a:schemeClr val="tx2">
                      <a:lumMod val="75000"/>
                    </a:schemeClr>
                  </a:solidFill>
                </a:rPr>
                <a:t>Strukturierte Beschaffung von Betriebsmitteln (Futter, Impfstoffe, Ausrüstung) sowie </a:t>
              </a:r>
              <a:r>
                <a:rPr lang="de-DE" sz="1000" dirty="0" err="1">
                  <a:solidFill>
                    <a:schemeClr val="tx2">
                      <a:lumMod val="75000"/>
                    </a:schemeClr>
                  </a:solidFill>
                </a:rPr>
                <a:t>orga-nisierte</a:t>
              </a:r>
              <a:r>
                <a:rPr lang="de-DE" sz="1000" dirty="0">
                  <a:solidFill>
                    <a:schemeClr val="tx2">
                      <a:lumMod val="75000"/>
                    </a:schemeClr>
                  </a:solidFill>
                </a:rPr>
                <a:t> Vermarktung und Verkauf von Eiern und Geflügel über lokale Händler, Einzel-händler und Einrichtungen.</a:t>
              </a:r>
            </a:p>
          </p:txBody>
        </p:sp>
      </p:grpSp>
      <p:grpSp>
        <p:nvGrpSpPr>
          <p:cNvPr id="78" name="Group 77">
            <a:extLst>
              <a:ext uri="{FF2B5EF4-FFF2-40B4-BE49-F238E27FC236}">
                <a16:creationId xmlns:a16="http://schemas.microsoft.com/office/drawing/2014/main" id="{C5E10D9C-1746-F100-61D0-FB3F5B614086}"/>
              </a:ext>
            </a:extLst>
          </p:cNvPr>
          <p:cNvGrpSpPr/>
          <p:nvPr/>
        </p:nvGrpSpPr>
        <p:grpSpPr>
          <a:xfrm>
            <a:off x="6138212" y="3053120"/>
            <a:ext cx="2790272" cy="1634134"/>
            <a:chOff x="207633" y="1204188"/>
            <a:chExt cx="2790272" cy="1634134"/>
          </a:xfrm>
        </p:grpSpPr>
        <p:sp>
          <p:nvSpPr>
            <p:cNvPr id="79" name="Shape 4">
              <a:extLst>
                <a:ext uri="{FF2B5EF4-FFF2-40B4-BE49-F238E27FC236}">
                  <a16:creationId xmlns:a16="http://schemas.microsoft.com/office/drawing/2014/main" id="{C038C1B5-FE6D-19A1-8ADF-DB79496B225E}"/>
                </a:ext>
              </a:extLst>
            </p:cNvPr>
            <p:cNvSpPr/>
            <p:nvPr/>
          </p:nvSpPr>
          <p:spPr>
            <a:xfrm>
              <a:off x="207633" y="1204188"/>
              <a:ext cx="2790272" cy="1605894"/>
            </a:xfrm>
            <a:prstGeom prst="roundRect">
              <a:avLst>
                <a:gd name="adj" fmla="val 6565"/>
              </a:avLst>
            </a:prstGeom>
            <a:solidFill>
              <a:srgbClr val="E9FFE9"/>
            </a:solidFill>
            <a:ln w="12700">
              <a:solidFill>
                <a:schemeClr val="tx1">
                  <a:lumMod val="75000"/>
                </a:schemeClr>
              </a:solidFill>
            </a:ln>
          </p:spPr>
          <p:txBody>
            <a:bodyPr/>
            <a:lstStyle/>
            <a:p>
              <a:endParaRPr lang="LID4096"/>
            </a:p>
          </p:txBody>
        </p:sp>
        <p:sp>
          <p:nvSpPr>
            <p:cNvPr id="80" name="Text 10">
              <a:extLst>
                <a:ext uri="{FF2B5EF4-FFF2-40B4-BE49-F238E27FC236}">
                  <a16:creationId xmlns:a16="http://schemas.microsoft.com/office/drawing/2014/main" id="{2D25A3DF-A3FB-80AE-0ACF-8F2CEE458B92}"/>
                </a:ext>
              </a:extLst>
            </p:cNvPr>
            <p:cNvSpPr/>
            <p:nvPr/>
          </p:nvSpPr>
          <p:spPr>
            <a:xfrm>
              <a:off x="323528" y="1854958"/>
              <a:ext cx="2556284" cy="246221"/>
            </a:xfrm>
            <a:prstGeom prst="rect">
              <a:avLst/>
            </a:prstGeom>
            <a:noFill/>
            <a:ln w="19050">
              <a:noFill/>
            </a:ln>
          </p:spPr>
          <p:txBody>
            <a:bodyPr wrap="square" lIns="0" tIns="0" rIns="0" bIns="0" rtlCol="0" anchor="ctr">
              <a:spAutoFit/>
            </a:bodyPr>
            <a:lstStyle/>
            <a:p>
              <a:pPr algn="ctr"/>
              <a:r>
                <a:rPr lang="en-US" sz="1600" b="1" dirty="0" err="1">
                  <a:solidFill>
                    <a:srgbClr val="065F46"/>
                  </a:solidFill>
                  <a:latin typeface="Aptos Black" panose="020B0004020202020204" pitchFamily="34" charset="0"/>
                  <a:ea typeface="Noto Sans" pitchFamily="34" charset="-122"/>
                  <a:cs typeface="Noto Sans" pitchFamily="34" charset="-120"/>
                </a:rPr>
                <a:t>Skalierung</a:t>
              </a:r>
              <a:endParaRPr lang="en-US" sz="1600" b="1" dirty="0">
                <a:solidFill>
                  <a:srgbClr val="065F46"/>
                </a:solidFill>
                <a:latin typeface="Aptos Black" panose="020B0004020202020204" pitchFamily="34" charset="0"/>
                <a:ea typeface="Noto Sans" pitchFamily="34" charset="-122"/>
                <a:cs typeface="Noto Sans" pitchFamily="34" charset="-120"/>
              </a:endParaRPr>
            </a:p>
          </p:txBody>
        </p:sp>
        <p:sp>
          <p:nvSpPr>
            <p:cNvPr id="81" name="Text 11">
              <a:extLst>
                <a:ext uri="{FF2B5EF4-FFF2-40B4-BE49-F238E27FC236}">
                  <a16:creationId xmlns:a16="http://schemas.microsoft.com/office/drawing/2014/main" id="{B045544D-6999-4A1C-07E0-4D10751D0989}"/>
                </a:ext>
              </a:extLst>
            </p:cNvPr>
            <p:cNvSpPr/>
            <p:nvPr/>
          </p:nvSpPr>
          <p:spPr>
            <a:xfrm>
              <a:off x="310168" y="2068881"/>
              <a:ext cx="2579069" cy="769441"/>
            </a:xfrm>
            <a:prstGeom prst="rect">
              <a:avLst/>
            </a:prstGeom>
            <a:noFill/>
            <a:ln w="19050">
              <a:noFill/>
            </a:ln>
          </p:spPr>
          <p:txBody>
            <a:bodyPr wrap="square" lIns="0" tIns="0" rIns="0" bIns="0" rtlCol="0" anchor="ctr">
              <a:spAutoFit/>
            </a:bodyPr>
            <a:lstStyle/>
            <a:p>
              <a:pPr algn="just"/>
              <a:r>
                <a:rPr lang="de-DE" sz="1000" dirty="0">
                  <a:solidFill>
                    <a:schemeClr val="tx2">
                      <a:lumMod val="75000"/>
                    </a:schemeClr>
                  </a:solidFill>
                </a:rPr>
                <a:t>Das Betriebsmodell ermöglicht einen flexiblen Ausbau (Brutzyklen, Aufzucht und Stallnutz-</a:t>
              </a:r>
              <a:r>
                <a:rPr lang="de-DE" sz="1000" dirty="0" err="1">
                  <a:solidFill>
                    <a:schemeClr val="tx2">
                      <a:lumMod val="75000"/>
                    </a:schemeClr>
                  </a:solidFill>
                </a:rPr>
                <a:t>ung</a:t>
              </a:r>
              <a:r>
                <a:rPr lang="de-DE" sz="1000" dirty="0">
                  <a:solidFill>
                    <a:schemeClr val="tx2">
                      <a:lumMod val="75000"/>
                    </a:schemeClr>
                  </a:solidFill>
                </a:rPr>
                <a:t>), um die Nachfrage zu decken, das Ange-bot zu erweitern und eine stabile Eierpro-</a:t>
              </a:r>
              <a:r>
                <a:rPr lang="de-DE" sz="1000" dirty="0" err="1">
                  <a:solidFill>
                    <a:schemeClr val="tx2">
                      <a:lumMod val="75000"/>
                    </a:schemeClr>
                  </a:solidFill>
                </a:rPr>
                <a:t>duktion</a:t>
              </a:r>
              <a:r>
                <a:rPr lang="de-DE" sz="1000" dirty="0">
                  <a:solidFill>
                    <a:schemeClr val="tx2">
                      <a:lumMod val="75000"/>
                    </a:schemeClr>
                  </a:solidFill>
                </a:rPr>
                <a:t> sicherzustellen.</a:t>
              </a:r>
              <a:endParaRPr lang="en-US" sz="1000" dirty="0">
                <a:solidFill>
                  <a:schemeClr val="tx2">
                    <a:lumMod val="75000"/>
                  </a:schemeClr>
                </a:solidFill>
              </a:endParaRPr>
            </a:p>
          </p:txBody>
        </p:sp>
      </p:grpSp>
      <p:pic>
        <p:nvPicPr>
          <p:cNvPr id="84" name="Picture 83">
            <a:extLst>
              <a:ext uri="{FF2B5EF4-FFF2-40B4-BE49-F238E27FC236}">
                <a16:creationId xmlns:a16="http://schemas.microsoft.com/office/drawing/2014/main" id="{545CBBC8-0AFE-D2F6-51D4-CC21C139367F}"/>
              </a:ext>
            </a:extLst>
          </p:cNvPr>
          <p:cNvPicPr>
            <a:picLocks noChangeAspect="1"/>
          </p:cNvPicPr>
          <p:nvPr/>
        </p:nvPicPr>
        <p:blipFill>
          <a:blip r:embed="rId3">
            <a:duotone>
              <a:schemeClr val="accent1">
                <a:shade val="45000"/>
                <a:satMod val="135000"/>
              </a:schemeClr>
              <a:prstClr val="white"/>
            </a:duotone>
          </a:blip>
          <a:stretch>
            <a:fillRect/>
          </a:stretch>
        </p:blipFill>
        <p:spPr>
          <a:xfrm>
            <a:off x="4313253" y="1298660"/>
            <a:ext cx="517006" cy="517006"/>
          </a:xfrm>
          <a:prstGeom prst="rect">
            <a:avLst/>
          </a:prstGeom>
        </p:spPr>
      </p:pic>
      <p:pic>
        <p:nvPicPr>
          <p:cNvPr id="86" name="Picture 85">
            <a:extLst>
              <a:ext uri="{FF2B5EF4-FFF2-40B4-BE49-F238E27FC236}">
                <a16:creationId xmlns:a16="http://schemas.microsoft.com/office/drawing/2014/main" id="{F70BB1CD-7EE7-F61B-3404-F59725E44F84}"/>
              </a:ext>
            </a:extLst>
          </p:cNvPr>
          <p:cNvPicPr>
            <a:picLocks noChangeAspect="1"/>
          </p:cNvPicPr>
          <p:nvPr/>
        </p:nvPicPr>
        <p:blipFill>
          <a:blip r:embed="rId4">
            <a:duotone>
              <a:schemeClr val="accent1">
                <a:shade val="45000"/>
                <a:satMod val="135000"/>
              </a:schemeClr>
              <a:prstClr val="white"/>
            </a:duotone>
          </a:blip>
          <a:stretch>
            <a:fillRect/>
          </a:stretch>
        </p:blipFill>
        <p:spPr>
          <a:xfrm>
            <a:off x="7272276" y="1276350"/>
            <a:ext cx="555895" cy="555895"/>
          </a:xfrm>
          <a:prstGeom prst="rect">
            <a:avLst/>
          </a:prstGeom>
        </p:spPr>
      </p:pic>
      <p:pic>
        <p:nvPicPr>
          <p:cNvPr id="92" name="Picture 91">
            <a:extLst>
              <a:ext uri="{FF2B5EF4-FFF2-40B4-BE49-F238E27FC236}">
                <a16:creationId xmlns:a16="http://schemas.microsoft.com/office/drawing/2014/main" id="{E42E5063-FE2D-5D96-8937-3EAF5FF3950C}"/>
              </a:ext>
            </a:extLst>
          </p:cNvPr>
          <p:cNvPicPr>
            <a:picLocks noChangeAspect="1"/>
          </p:cNvPicPr>
          <p:nvPr/>
        </p:nvPicPr>
        <p:blipFill>
          <a:blip r:embed="rId5">
            <a:duotone>
              <a:schemeClr val="accent1">
                <a:shade val="45000"/>
                <a:satMod val="135000"/>
              </a:schemeClr>
              <a:prstClr val="white"/>
            </a:duotone>
          </a:blip>
          <a:stretch>
            <a:fillRect/>
          </a:stretch>
        </p:blipFill>
        <p:spPr>
          <a:xfrm>
            <a:off x="1364659" y="3183969"/>
            <a:ext cx="467901" cy="467901"/>
          </a:xfrm>
          <a:prstGeom prst="rect">
            <a:avLst/>
          </a:prstGeom>
        </p:spPr>
      </p:pic>
      <p:pic>
        <p:nvPicPr>
          <p:cNvPr id="94" name="Picture 93">
            <a:extLst>
              <a:ext uri="{FF2B5EF4-FFF2-40B4-BE49-F238E27FC236}">
                <a16:creationId xmlns:a16="http://schemas.microsoft.com/office/drawing/2014/main" id="{8017ADCA-8D68-8946-6601-7A3965E924DA}"/>
              </a:ext>
            </a:extLst>
          </p:cNvPr>
          <p:cNvPicPr>
            <a:picLocks noChangeAspect="1"/>
          </p:cNvPicPr>
          <p:nvPr/>
        </p:nvPicPr>
        <p:blipFill>
          <a:blip r:embed="rId6">
            <a:duotone>
              <a:schemeClr val="accent1">
                <a:shade val="45000"/>
                <a:satMod val="135000"/>
              </a:schemeClr>
              <a:prstClr val="white"/>
            </a:duotone>
          </a:blip>
          <a:stretch>
            <a:fillRect/>
          </a:stretch>
        </p:blipFill>
        <p:spPr>
          <a:xfrm>
            <a:off x="4325869" y="3157686"/>
            <a:ext cx="494184" cy="494184"/>
          </a:xfrm>
          <a:prstGeom prst="rect">
            <a:avLst/>
          </a:prstGeom>
        </p:spPr>
      </p:pic>
      <p:pic>
        <p:nvPicPr>
          <p:cNvPr id="96" name="Picture 95">
            <a:extLst>
              <a:ext uri="{FF2B5EF4-FFF2-40B4-BE49-F238E27FC236}">
                <a16:creationId xmlns:a16="http://schemas.microsoft.com/office/drawing/2014/main" id="{579B5C3A-7C68-5B22-46F9-E7B681AEAD04}"/>
              </a:ext>
            </a:extLst>
          </p:cNvPr>
          <p:cNvPicPr>
            <a:picLocks noChangeAspect="1"/>
          </p:cNvPicPr>
          <p:nvPr/>
        </p:nvPicPr>
        <p:blipFill>
          <a:blip r:embed="rId7">
            <a:duotone>
              <a:schemeClr val="accent1">
                <a:shade val="45000"/>
                <a:satMod val="135000"/>
              </a:schemeClr>
              <a:prstClr val="white"/>
            </a:duotone>
          </a:blip>
          <a:stretch>
            <a:fillRect/>
          </a:stretch>
        </p:blipFill>
        <p:spPr>
          <a:xfrm>
            <a:off x="7272276" y="3174495"/>
            <a:ext cx="484749" cy="484749"/>
          </a:xfrm>
          <a:prstGeom prst="rect">
            <a:avLst/>
          </a:prstGeom>
        </p:spPr>
      </p:pic>
      <p:pic>
        <p:nvPicPr>
          <p:cNvPr id="6" name="Picture 5">
            <a:extLst>
              <a:ext uri="{FF2B5EF4-FFF2-40B4-BE49-F238E27FC236}">
                <a16:creationId xmlns:a16="http://schemas.microsoft.com/office/drawing/2014/main" id="{95BD404A-EB97-CEAF-D487-A2CA6BA4645A}"/>
              </a:ext>
            </a:extLst>
          </p:cNvPr>
          <p:cNvPicPr>
            <a:picLocks noChangeAspect="1"/>
          </p:cNvPicPr>
          <p:nvPr/>
        </p:nvPicPr>
        <p:blipFill>
          <a:blip r:embed="rId8">
            <a:duotone>
              <a:schemeClr val="accent1">
                <a:shade val="45000"/>
                <a:satMod val="135000"/>
              </a:schemeClr>
              <a:prstClr val="white"/>
            </a:duotone>
          </a:blip>
          <a:stretch>
            <a:fillRect/>
          </a:stretch>
        </p:blipFill>
        <p:spPr>
          <a:xfrm>
            <a:off x="1315828" y="1336428"/>
            <a:ext cx="516731" cy="516731"/>
          </a:xfrm>
          <a:prstGeom prst="rect">
            <a:avLst/>
          </a:prstGeom>
        </p:spPr>
      </p:pic>
    </p:spTree>
    <p:extLst>
      <p:ext uri="{BB962C8B-B14F-4D97-AF65-F5344CB8AC3E}">
        <p14:creationId xmlns:p14="http://schemas.microsoft.com/office/powerpoint/2010/main" val="586534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66638-8333-82C2-5581-64272E84558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D1D7E8D-E90F-6A05-E8BF-1B6262D3BECC}"/>
              </a:ext>
            </a:extLst>
          </p:cNvPr>
          <p:cNvSpPr>
            <a:spLocks noGrp="1"/>
          </p:cNvSpPr>
          <p:nvPr>
            <p:ph type="title"/>
          </p:nvPr>
        </p:nvSpPr>
        <p:spPr/>
        <p:txBody>
          <a:bodyPr/>
          <a:lstStyle/>
          <a:p>
            <a:r>
              <a:rPr lang="de-DE" dirty="0"/>
              <a:t>Rahmenkonzept für die Projektumsetzung</a:t>
            </a:r>
          </a:p>
        </p:txBody>
      </p:sp>
      <p:sp>
        <p:nvSpPr>
          <p:cNvPr id="4" name="Foliennummernplatzhalter 3">
            <a:extLst>
              <a:ext uri="{FF2B5EF4-FFF2-40B4-BE49-F238E27FC236}">
                <a16:creationId xmlns:a16="http://schemas.microsoft.com/office/drawing/2014/main" id="{DBA85ADF-78FB-9FAE-9590-4B5F2F2A17C3}"/>
              </a:ext>
            </a:extLst>
          </p:cNvPr>
          <p:cNvSpPr>
            <a:spLocks noGrp="1"/>
          </p:cNvSpPr>
          <p:nvPr>
            <p:ph type="sldNum" sz="quarter" idx="4"/>
          </p:nvPr>
        </p:nvSpPr>
        <p:spPr/>
        <p:txBody>
          <a:bodyPr/>
          <a:lstStyle/>
          <a:p>
            <a:fld id="{A62EE2D1-72E3-4F2B-8A33-8621F02BFDCC}" type="slidenum">
              <a:rPr lang="de-DE" smtClean="0"/>
              <a:pPr/>
              <a:t>14</a:t>
            </a:fld>
            <a:endParaRPr lang="de-DE" dirty="0"/>
          </a:p>
        </p:txBody>
      </p:sp>
      <p:sp>
        <p:nvSpPr>
          <p:cNvPr id="5" name="Foliennummernplatzhalter 17">
            <a:extLst>
              <a:ext uri="{FF2B5EF4-FFF2-40B4-BE49-F238E27FC236}">
                <a16:creationId xmlns:a16="http://schemas.microsoft.com/office/drawing/2014/main" id="{BA7C1BCA-9D42-3076-664F-87DEEE260D92}"/>
              </a:ext>
            </a:extLst>
          </p:cNvPr>
          <p:cNvSpPr txBox="1">
            <a:spLocks/>
          </p:cNvSpPr>
          <p:nvPr/>
        </p:nvSpPr>
        <p:spPr>
          <a:xfrm>
            <a:off x="8607650" y="4846440"/>
            <a:ext cx="342950" cy="274637"/>
          </a:xfrm>
          <a:prstGeom prst="rect">
            <a:avLst/>
          </a:prstGeom>
        </p:spPr>
        <p:txBody>
          <a:bodyPr vert="horz" lIns="91440" tIns="45720" rIns="91440" bIns="45720" rtlCol="0" anchor="ctr">
            <a:normAutofit/>
          </a:bodyPr>
          <a:lstStyle>
            <a:lvl1pPr marL="0" algn="r" defTabSz="914400" rtl="0" eaLnBrk="1" latinLnBrk="0" hangingPunct="1">
              <a:defRPr sz="1000" b="1" kern="1200">
                <a:solidFill>
                  <a:srgbClr val="01813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A62EE2D1-72E3-4F2B-8A33-8621F02BFDCC}" type="slidenum">
              <a:rPr lang="de-DE" smtClean="0"/>
              <a:pPr>
                <a:spcAft>
                  <a:spcPts val="600"/>
                </a:spcAft>
              </a:pPr>
              <a:t>14</a:t>
            </a:fld>
            <a:endParaRPr lang="de-DE"/>
          </a:p>
        </p:txBody>
      </p:sp>
      <p:sp>
        <p:nvSpPr>
          <p:cNvPr id="3" name="Freihandform: Form 8">
            <a:extLst>
              <a:ext uri="{FF2B5EF4-FFF2-40B4-BE49-F238E27FC236}">
                <a16:creationId xmlns:a16="http://schemas.microsoft.com/office/drawing/2014/main" id="{CEE77BDD-8C13-7994-7F39-B99EAB21CEE4}"/>
              </a:ext>
            </a:extLst>
          </p:cNvPr>
          <p:cNvSpPr/>
          <p:nvPr/>
        </p:nvSpPr>
        <p:spPr>
          <a:xfrm>
            <a:off x="216122" y="1203672"/>
            <a:ext cx="1645920" cy="457200"/>
          </a:xfrm>
          <a:prstGeom prst="flowChartAlternateProcess">
            <a:avLst/>
          </a:prstGeom>
          <a:solidFill>
            <a:srgbClr val="1CB032"/>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3602" tIns="43602" rIns="43602" bIns="43602" numCol="1" spcCol="1270" anchor="ctr" anchorCtr="0">
            <a:noAutofit/>
          </a:bodyPr>
          <a:lstStyle/>
          <a:p>
            <a:r>
              <a:rPr lang="en-US" sz="1200" b="1" dirty="0" err="1">
                <a:solidFill>
                  <a:schemeClr val="bg1"/>
                </a:solidFill>
              </a:rPr>
              <a:t>Gemeinschaftliches</a:t>
            </a:r>
            <a:r>
              <a:rPr lang="en-US" sz="1200" b="1" dirty="0">
                <a:solidFill>
                  <a:schemeClr val="bg1"/>
                </a:solidFill>
              </a:rPr>
              <a:t> Engagement</a:t>
            </a:r>
          </a:p>
        </p:txBody>
      </p:sp>
      <p:sp>
        <p:nvSpPr>
          <p:cNvPr id="26" name="Rechteck: abgerundete Ecken 5">
            <a:extLst>
              <a:ext uri="{FF2B5EF4-FFF2-40B4-BE49-F238E27FC236}">
                <a16:creationId xmlns:a16="http://schemas.microsoft.com/office/drawing/2014/main" id="{08678684-446B-A624-B6E7-5AE2E965585C}"/>
              </a:ext>
            </a:extLst>
          </p:cNvPr>
          <p:cNvSpPr/>
          <p:nvPr/>
        </p:nvSpPr>
        <p:spPr>
          <a:xfrm>
            <a:off x="2348116" y="1202115"/>
            <a:ext cx="6545059" cy="457200"/>
          </a:xfrm>
          <a:prstGeom prst="roundRect">
            <a:avLst>
              <a:gd name="adj" fmla="val 10000"/>
            </a:avLst>
          </a:prstGeom>
          <a:solidFill>
            <a:schemeClr val="accent6">
              <a:lumMod val="20000"/>
              <a:lumOff val="80000"/>
            </a:schemeClr>
          </a:solidFill>
          <a:ln w="3175">
            <a:solidFill>
              <a:schemeClr val="tx1"/>
            </a:solidFill>
          </a:ln>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pPr algn="just"/>
            <a:r>
              <a:rPr lang="de-DE" sz="1000" dirty="0"/>
              <a:t>Bildung und Schulung eines Gemeindeausschusses für Geflügelwirtschaft (GAGW) mit Landwirten, lokalen Füh-</a:t>
            </a:r>
            <a:r>
              <a:rPr lang="de-DE" sz="1000" dirty="0" err="1"/>
              <a:t>rungskräften</a:t>
            </a:r>
            <a:r>
              <a:rPr lang="de-DE" sz="1000" dirty="0"/>
              <a:t> und </a:t>
            </a:r>
            <a:r>
              <a:rPr lang="de-DE" sz="1000" dirty="0" err="1"/>
              <a:t>GDfH</a:t>
            </a:r>
            <a:r>
              <a:rPr lang="de-DE" sz="1000" dirty="0"/>
              <a:t> zur Sicherstellung von Eigenverantwortung, Transparenz und Rechenschaftspflicht.</a:t>
            </a:r>
          </a:p>
        </p:txBody>
      </p:sp>
      <p:sp>
        <p:nvSpPr>
          <p:cNvPr id="27" name="Rectangle: Rounded Corners 79">
            <a:extLst>
              <a:ext uri="{FF2B5EF4-FFF2-40B4-BE49-F238E27FC236}">
                <a16:creationId xmlns:a16="http://schemas.microsoft.com/office/drawing/2014/main" id="{4E2733C4-6F1B-D734-77A7-4BB74B4CDEB9}"/>
              </a:ext>
            </a:extLst>
          </p:cNvPr>
          <p:cNvSpPr/>
          <p:nvPr/>
        </p:nvSpPr>
        <p:spPr>
          <a:xfrm>
            <a:off x="213710" y="1202116"/>
            <a:ext cx="2053981" cy="456352"/>
          </a:xfrm>
          <a:prstGeom prst="roundRect">
            <a:avLst/>
          </a:prstGeom>
          <a:noFill/>
          <a:ln w="317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ln>
                <a:solidFill>
                  <a:schemeClr val="tx1"/>
                </a:solidFill>
              </a:ln>
            </a:endParaRPr>
          </a:p>
        </p:txBody>
      </p:sp>
      <p:sp>
        <p:nvSpPr>
          <p:cNvPr id="28" name="Freihandform: Form 8">
            <a:extLst>
              <a:ext uri="{FF2B5EF4-FFF2-40B4-BE49-F238E27FC236}">
                <a16:creationId xmlns:a16="http://schemas.microsoft.com/office/drawing/2014/main" id="{A981B036-AF4B-4F41-A6F5-FADA7B3EE24C}"/>
              </a:ext>
            </a:extLst>
          </p:cNvPr>
          <p:cNvSpPr/>
          <p:nvPr/>
        </p:nvSpPr>
        <p:spPr>
          <a:xfrm>
            <a:off x="212432" y="1718487"/>
            <a:ext cx="1645920" cy="457200"/>
          </a:xfrm>
          <a:prstGeom prst="flowChartAlternateProcess">
            <a:avLst/>
          </a:prstGeom>
          <a:solidFill>
            <a:srgbClr val="1CB032"/>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3602" tIns="43602" rIns="43602" bIns="43602" numCol="1" spcCol="1270" anchor="ctr" anchorCtr="0">
            <a:noAutofit/>
          </a:bodyPr>
          <a:lstStyle/>
          <a:p>
            <a:r>
              <a:rPr lang="en-US" sz="1200" b="1" dirty="0" err="1">
                <a:solidFill>
                  <a:schemeClr val="bg1"/>
                </a:solidFill>
              </a:rPr>
              <a:t>Betriebs</a:t>
            </a:r>
            <a:r>
              <a:rPr lang="en-US" sz="1200" b="1" dirty="0">
                <a:solidFill>
                  <a:schemeClr val="bg1"/>
                </a:solidFill>
              </a:rPr>
              <a:t>- und </a:t>
            </a:r>
            <a:r>
              <a:rPr lang="en-US" sz="1200" b="1" dirty="0" err="1">
                <a:solidFill>
                  <a:schemeClr val="bg1"/>
                </a:solidFill>
              </a:rPr>
              <a:t>Servicemodell</a:t>
            </a:r>
            <a:endParaRPr lang="en-US" sz="1200" b="1" dirty="0">
              <a:solidFill>
                <a:schemeClr val="bg1"/>
              </a:solidFill>
            </a:endParaRPr>
          </a:p>
        </p:txBody>
      </p:sp>
      <p:sp>
        <p:nvSpPr>
          <p:cNvPr id="29" name="Rechteck: abgerundete Ecken 10">
            <a:extLst>
              <a:ext uri="{FF2B5EF4-FFF2-40B4-BE49-F238E27FC236}">
                <a16:creationId xmlns:a16="http://schemas.microsoft.com/office/drawing/2014/main" id="{C994FA0E-0C28-C596-73FB-8C2EE1EAFF8D}"/>
              </a:ext>
            </a:extLst>
          </p:cNvPr>
          <p:cNvSpPr/>
          <p:nvPr/>
        </p:nvSpPr>
        <p:spPr>
          <a:xfrm>
            <a:off x="2348116" y="1723467"/>
            <a:ext cx="6545059" cy="455529"/>
          </a:xfrm>
          <a:prstGeom prst="roundRect">
            <a:avLst>
              <a:gd name="adj" fmla="val 10000"/>
            </a:avLst>
          </a:prstGeom>
          <a:solidFill>
            <a:schemeClr val="accent6">
              <a:lumMod val="20000"/>
              <a:lumOff val="80000"/>
            </a:schemeClr>
          </a:solidFill>
          <a:ln w="3175">
            <a:solidFill>
              <a:schemeClr val="tx1"/>
            </a:solidFill>
          </a:ln>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pPr algn="just"/>
            <a:r>
              <a:rPr lang="de-DE" sz="1000" dirty="0"/>
              <a:t>Mit Unterstützung des GAGW sichert </a:t>
            </a:r>
            <a:r>
              <a:rPr lang="de-DE" sz="1000" dirty="0" err="1"/>
              <a:t>GDfH</a:t>
            </a:r>
            <a:r>
              <a:rPr lang="de-DE" sz="1000" dirty="0"/>
              <a:t> den Betrieb, um die finanzielle Nachhaltigkeit der GGZ. Haushalte wird-en Mitglieder, erhalten Zugang zu Dienstleistungen sowie Anfangsbestände zum Aufbau eigener Geflügelsysteme.</a:t>
            </a:r>
          </a:p>
        </p:txBody>
      </p:sp>
      <p:sp>
        <p:nvSpPr>
          <p:cNvPr id="30" name="Rectangle: Rounded Corners 80">
            <a:extLst>
              <a:ext uri="{FF2B5EF4-FFF2-40B4-BE49-F238E27FC236}">
                <a16:creationId xmlns:a16="http://schemas.microsoft.com/office/drawing/2014/main" id="{C1AB3BD1-4B25-44E1-96BB-3B28A4D7B59F}"/>
              </a:ext>
            </a:extLst>
          </p:cNvPr>
          <p:cNvSpPr/>
          <p:nvPr/>
        </p:nvSpPr>
        <p:spPr>
          <a:xfrm>
            <a:off x="213709" y="1717570"/>
            <a:ext cx="2053981" cy="457200"/>
          </a:xfrm>
          <a:prstGeom prst="roundRect">
            <a:avLst/>
          </a:prstGeom>
          <a:noFill/>
          <a:ln w="317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ln>
                <a:solidFill>
                  <a:schemeClr val="tx1"/>
                </a:solidFill>
              </a:ln>
            </a:endParaRPr>
          </a:p>
        </p:txBody>
      </p:sp>
      <p:sp>
        <p:nvSpPr>
          <p:cNvPr id="31" name="Freihandform: Form 8">
            <a:extLst>
              <a:ext uri="{FF2B5EF4-FFF2-40B4-BE49-F238E27FC236}">
                <a16:creationId xmlns:a16="http://schemas.microsoft.com/office/drawing/2014/main" id="{0F431215-4A65-639D-BFF3-7A3D286B2937}"/>
              </a:ext>
            </a:extLst>
          </p:cNvPr>
          <p:cNvSpPr/>
          <p:nvPr/>
        </p:nvSpPr>
        <p:spPr>
          <a:xfrm>
            <a:off x="215371" y="2244348"/>
            <a:ext cx="1645920" cy="457200"/>
          </a:xfrm>
          <a:prstGeom prst="flowChartAlternateProcess">
            <a:avLst/>
          </a:prstGeom>
          <a:solidFill>
            <a:srgbClr val="1CB032"/>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3602" tIns="43602" rIns="43602" bIns="43602" numCol="1" spcCol="1270" anchor="ctr" anchorCtr="0">
            <a:noAutofit/>
          </a:bodyPr>
          <a:lstStyle/>
          <a:p>
            <a:r>
              <a:rPr lang="en-US" sz="1200" b="1" dirty="0" err="1">
                <a:solidFill>
                  <a:schemeClr val="bg1"/>
                </a:solidFill>
              </a:rPr>
              <a:t>Kapazitätsaufbau</a:t>
            </a:r>
            <a:endParaRPr lang="en-US" sz="1200" b="1" dirty="0">
              <a:solidFill>
                <a:schemeClr val="bg1"/>
              </a:solidFill>
            </a:endParaRPr>
          </a:p>
        </p:txBody>
      </p:sp>
      <p:sp>
        <p:nvSpPr>
          <p:cNvPr id="32" name="Rechteck: abgerundete Ecken 14">
            <a:extLst>
              <a:ext uri="{FF2B5EF4-FFF2-40B4-BE49-F238E27FC236}">
                <a16:creationId xmlns:a16="http://schemas.microsoft.com/office/drawing/2014/main" id="{C934D20A-75B1-5757-48CA-B9B1EEA89163}"/>
              </a:ext>
            </a:extLst>
          </p:cNvPr>
          <p:cNvSpPr/>
          <p:nvPr/>
        </p:nvSpPr>
        <p:spPr>
          <a:xfrm>
            <a:off x="2348116" y="2239617"/>
            <a:ext cx="6545059" cy="457200"/>
          </a:xfrm>
          <a:prstGeom prst="roundRect">
            <a:avLst>
              <a:gd name="adj" fmla="val 10000"/>
            </a:avLst>
          </a:prstGeom>
          <a:solidFill>
            <a:schemeClr val="accent6">
              <a:lumMod val="20000"/>
              <a:lumOff val="80000"/>
            </a:schemeClr>
          </a:solidFill>
          <a:ln w="3175">
            <a:solidFill>
              <a:schemeClr val="tx1"/>
            </a:solidFill>
          </a:ln>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pPr algn="just"/>
            <a:r>
              <a:rPr lang="de-DE" sz="1000" dirty="0"/>
              <a:t>Die Mitarbeiter und die Mitgliedslandwirte werden in den Bereichen Geflügelhaltung, Fütterung, Brut, Biosicherheit, Betriebsführung, Buchführung, Genossenschaftsführung, Planung und praktische Betriebsführung geschult.</a:t>
            </a:r>
          </a:p>
          <a:p>
            <a:br>
              <a:rPr lang="de-DE" sz="1000" dirty="0"/>
            </a:br>
            <a:endParaRPr lang="de-DE" sz="1000" dirty="0"/>
          </a:p>
        </p:txBody>
      </p:sp>
      <p:sp>
        <p:nvSpPr>
          <p:cNvPr id="33" name="Rectangle: Rounded Corners 81">
            <a:extLst>
              <a:ext uri="{FF2B5EF4-FFF2-40B4-BE49-F238E27FC236}">
                <a16:creationId xmlns:a16="http://schemas.microsoft.com/office/drawing/2014/main" id="{010DA482-E81F-1B2B-F046-811ABD5460D6}"/>
              </a:ext>
            </a:extLst>
          </p:cNvPr>
          <p:cNvSpPr/>
          <p:nvPr/>
        </p:nvSpPr>
        <p:spPr>
          <a:xfrm>
            <a:off x="213708" y="2241173"/>
            <a:ext cx="2053981" cy="457200"/>
          </a:xfrm>
          <a:prstGeom prst="roundRect">
            <a:avLst/>
          </a:prstGeom>
          <a:noFill/>
          <a:ln w="317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ln>
                <a:solidFill>
                  <a:schemeClr val="tx1"/>
                </a:solidFill>
              </a:ln>
            </a:endParaRPr>
          </a:p>
        </p:txBody>
      </p:sp>
      <p:sp>
        <p:nvSpPr>
          <p:cNvPr id="34" name="Freihandform: Form 8">
            <a:extLst>
              <a:ext uri="{FF2B5EF4-FFF2-40B4-BE49-F238E27FC236}">
                <a16:creationId xmlns:a16="http://schemas.microsoft.com/office/drawing/2014/main" id="{EC80A8FA-7773-5A1A-A0CC-F8A3E0801F5C}"/>
              </a:ext>
            </a:extLst>
          </p:cNvPr>
          <p:cNvSpPr/>
          <p:nvPr/>
        </p:nvSpPr>
        <p:spPr>
          <a:xfrm>
            <a:off x="212432" y="2759090"/>
            <a:ext cx="1645920" cy="457200"/>
          </a:xfrm>
          <a:prstGeom prst="flowChartAlternateProcess">
            <a:avLst/>
          </a:prstGeom>
          <a:solidFill>
            <a:srgbClr val="1CB032"/>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3602" tIns="43602" rIns="43602" bIns="43602" numCol="1" spcCol="1270" anchor="ctr" anchorCtr="0">
            <a:noAutofit/>
          </a:bodyPr>
          <a:lstStyle/>
          <a:p>
            <a:r>
              <a:rPr lang="en-US" sz="1200" b="1" dirty="0" err="1">
                <a:solidFill>
                  <a:schemeClr val="bg1"/>
                </a:solidFill>
              </a:rPr>
              <a:t>Versorgungs</a:t>
            </a:r>
            <a:r>
              <a:rPr lang="en-US" sz="1200" b="1" dirty="0">
                <a:solidFill>
                  <a:schemeClr val="bg1"/>
                </a:solidFill>
              </a:rPr>
              <a:t>- und </a:t>
            </a:r>
            <a:r>
              <a:rPr lang="en-US" sz="1200" b="1" dirty="0" err="1">
                <a:solidFill>
                  <a:schemeClr val="bg1"/>
                </a:solidFill>
              </a:rPr>
              <a:t>Verteilungssystem</a:t>
            </a:r>
            <a:endParaRPr lang="en-US" sz="1200" b="1" dirty="0">
              <a:solidFill>
                <a:schemeClr val="bg1"/>
              </a:solidFill>
            </a:endParaRPr>
          </a:p>
        </p:txBody>
      </p:sp>
      <p:sp>
        <p:nvSpPr>
          <p:cNvPr id="35" name="Rechteck: abgerundete Ecken 18">
            <a:extLst>
              <a:ext uri="{FF2B5EF4-FFF2-40B4-BE49-F238E27FC236}">
                <a16:creationId xmlns:a16="http://schemas.microsoft.com/office/drawing/2014/main" id="{C775E23E-0C00-AAAB-F530-12AFAC16BBE1}"/>
              </a:ext>
            </a:extLst>
          </p:cNvPr>
          <p:cNvSpPr/>
          <p:nvPr/>
        </p:nvSpPr>
        <p:spPr>
          <a:xfrm>
            <a:off x="2348116" y="2764861"/>
            <a:ext cx="6545059" cy="457200"/>
          </a:xfrm>
          <a:prstGeom prst="roundRect">
            <a:avLst>
              <a:gd name="adj" fmla="val 10000"/>
            </a:avLst>
          </a:prstGeom>
          <a:solidFill>
            <a:schemeClr val="accent6">
              <a:lumMod val="20000"/>
              <a:lumOff val="80000"/>
            </a:schemeClr>
          </a:solidFill>
          <a:ln w="3175">
            <a:solidFill>
              <a:schemeClr val="tx1"/>
            </a:solidFill>
          </a:ln>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pPr algn="just"/>
            <a:r>
              <a:rPr lang="de-DE" sz="1000" dirty="0"/>
              <a:t>Das GGZ-Projekt ist finanziell nachhaltig angelegt, es deckt seine Betriebskosten durch Verkäufe auf lokalen Märk-</a:t>
            </a:r>
            <a:r>
              <a:rPr lang="de-DE" sz="1000" dirty="0" err="1"/>
              <a:t>ten</a:t>
            </a:r>
            <a:r>
              <a:rPr lang="de-DE" sz="1000" dirty="0"/>
              <a:t> und stellt Haushalten Hühner sowie Schulungen zur Verfügung, um  eine eigene Geflügelzucht aufzubauen. </a:t>
            </a:r>
          </a:p>
        </p:txBody>
      </p:sp>
      <p:sp>
        <p:nvSpPr>
          <p:cNvPr id="36" name="Rectangle: Rounded Corners 82">
            <a:extLst>
              <a:ext uri="{FF2B5EF4-FFF2-40B4-BE49-F238E27FC236}">
                <a16:creationId xmlns:a16="http://schemas.microsoft.com/office/drawing/2014/main" id="{6EB712BA-9AAE-23D4-9CE8-02E9CA3CC026}"/>
              </a:ext>
            </a:extLst>
          </p:cNvPr>
          <p:cNvSpPr/>
          <p:nvPr/>
        </p:nvSpPr>
        <p:spPr>
          <a:xfrm>
            <a:off x="213707" y="2759348"/>
            <a:ext cx="2053981" cy="457200"/>
          </a:xfrm>
          <a:prstGeom prst="roundRect">
            <a:avLst/>
          </a:prstGeom>
          <a:noFill/>
          <a:ln w="317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ln>
                <a:solidFill>
                  <a:schemeClr val="tx1"/>
                </a:solidFill>
              </a:ln>
            </a:endParaRPr>
          </a:p>
        </p:txBody>
      </p:sp>
      <p:sp>
        <p:nvSpPr>
          <p:cNvPr id="37" name="Rechteck: abgerundete Ecken 36">
            <a:extLst>
              <a:ext uri="{FF2B5EF4-FFF2-40B4-BE49-F238E27FC236}">
                <a16:creationId xmlns:a16="http://schemas.microsoft.com/office/drawing/2014/main" id="{12CFC949-FC47-69F7-EE02-0AF19601840A}"/>
              </a:ext>
            </a:extLst>
          </p:cNvPr>
          <p:cNvSpPr/>
          <p:nvPr/>
        </p:nvSpPr>
        <p:spPr>
          <a:xfrm>
            <a:off x="2348116" y="3817144"/>
            <a:ext cx="6545059" cy="457200"/>
          </a:xfrm>
          <a:prstGeom prst="roundRect">
            <a:avLst>
              <a:gd name="adj" fmla="val 10000"/>
            </a:avLst>
          </a:prstGeom>
          <a:solidFill>
            <a:schemeClr val="accent6">
              <a:lumMod val="20000"/>
              <a:lumOff val="80000"/>
            </a:schemeClr>
          </a:solidFill>
          <a:ln w="3175">
            <a:solidFill>
              <a:schemeClr val="tx1"/>
            </a:solidFill>
          </a:ln>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r>
              <a:rPr lang="de-DE" sz="1000" dirty="0"/>
              <a:t>Die Gemeinde stellt Grundstücke zur Verfügung, beteiligt sich an der Verwaltung und Koordination, nimmt an Schulungen teil und stellt Arbeitskräfte für die Einrichtung zur Verfügung.</a:t>
            </a:r>
          </a:p>
        </p:txBody>
      </p:sp>
      <p:sp>
        <p:nvSpPr>
          <p:cNvPr id="38" name="Freihandform: Form 8">
            <a:extLst>
              <a:ext uri="{FF2B5EF4-FFF2-40B4-BE49-F238E27FC236}">
                <a16:creationId xmlns:a16="http://schemas.microsoft.com/office/drawing/2014/main" id="{4DF2264F-B62C-05CF-AB15-FC7067A2C1AA}"/>
              </a:ext>
            </a:extLst>
          </p:cNvPr>
          <p:cNvSpPr/>
          <p:nvPr/>
        </p:nvSpPr>
        <p:spPr>
          <a:xfrm>
            <a:off x="213121" y="3838478"/>
            <a:ext cx="1645920" cy="457200"/>
          </a:xfrm>
          <a:prstGeom prst="flowChartAlternateProcess">
            <a:avLst/>
          </a:prstGeom>
          <a:solidFill>
            <a:srgbClr val="1CB032"/>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3602" tIns="43602" rIns="43602" bIns="43602" numCol="1" spcCol="1270" anchor="ctr" anchorCtr="0">
            <a:noAutofit/>
          </a:bodyPr>
          <a:lstStyle/>
          <a:p>
            <a:pPr defTabSz="583184">
              <a:spcBef>
                <a:spcPct val="0"/>
              </a:spcBef>
              <a:spcAft>
                <a:spcPct val="35000"/>
              </a:spcAft>
            </a:pPr>
            <a:r>
              <a:rPr lang="en-US" sz="1200" b="1" kern="1200" dirty="0" err="1">
                <a:solidFill>
                  <a:schemeClr val="bg1"/>
                </a:solidFill>
              </a:rPr>
              <a:t>Beitrag</a:t>
            </a:r>
            <a:r>
              <a:rPr lang="en-US" sz="1200" b="1" kern="1200" dirty="0">
                <a:solidFill>
                  <a:schemeClr val="bg1"/>
                </a:solidFill>
              </a:rPr>
              <a:t> der </a:t>
            </a:r>
            <a:r>
              <a:rPr lang="en-US" sz="1200" b="1" kern="1200" dirty="0" err="1">
                <a:solidFill>
                  <a:schemeClr val="bg1"/>
                </a:solidFill>
              </a:rPr>
              <a:t>Landwirte</a:t>
            </a:r>
            <a:r>
              <a:rPr lang="en-US" sz="1200" b="1" kern="1200" dirty="0">
                <a:solidFill>
                  <a:schemeClr val="bg1"/>
                </a:solidFill>
              </a:rPr>
              <a:t> </a:t>
            </a:r>
          </a:p>
        </p:txBody>
      </p:sp>
      <p:sp>
        <p:nvSpPr>
          <p:cNvPr id="39" name="Rectangle: Rounded Corners 84">
            <a:extLst>
              <a:ext uri="{FF2B5EF4-FFF2-40B4-BE49-F238E27FC236}">
                <a16:creationId xmlns:a16="http://schemas.microsoft.com/office/drawing/2014/main" id="{FBDE5945-04F8-E40C-0B55-909F5D0991E3}"/>
              </a:ext>
            </a:extLst>
          </p:cNvPr>
          <p:cNvSpPr/>
          <p:nvPr/>
        </p:nvSpPr>
        <p:spPr>
          <a:xfrm>
            <a:off x="213706" y="3836458"/>
            <a:ext cx="2053981" cy="457200"/>
          </a:xfrm>
          <a:prstGeom prst="roundRect">
            <a:avLst/>
          </a:prstGeom>
          <a:noFill/>
          <a:ln w="317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ln>
                <a:solidFill>
                  <a:schemeClr val="tx1"/>
                </a:solidFill>
              </a:ln>
            </a:endParaRPr>
          </a:p>
        </p:txBody>
      </p:sp>
      <p:sp>
        <p:nvSpPr>
          <p:cNvPr id="40" name="Rechteck: abgerundete Ecken 39">
            <a:extLst>
              <a:ext uri="{FF2B5EF4-FFF2-40B4-BE49-F238E27FC236}">
                <a16:creationId xmlns:a16="http://schemas.microsoft.com/office/drawing/2014/main" id="{089F3EFA-303E-0596-9CF1-CF4C13B00431}"/>
              </a:ext>
            </a:extLst>
          </p:cNvPr>
          <p:cNvSpPr/>
          <p:nvPr/>
        </p:nvSpPr>
        <p:spPr>
          <a:xfrm>
            <a:off x="2348116" y="4356257"/>
            <a:ext cx="6545059" cy="457200"/>
          </a:xfrm>
          <a:prstGeom prst="roundRect">
            <a:avLst>
              <a:gd name="adj" fmla="val 10000"/>
            </a:avLst>
          </a:prstGeom>
          <a:solidFill>
            <a:schemeClr val="accent6">
              <a:lumMod val="20000"/>
              <a:lumOff val="80000"/>
            </a:schemeClr>
          </a:solidFill>
          <a:ln w="3175">
            <a:solidFill>
              <a:schemeClr val="tx1"/>
            </a:solidFill>
          </a:ln>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pPr algn="just"/>
            <a:r>
              <a:rPr lang="de-DE" sz="1000" dirty="0"/>
              <a:t>Die Einnahmen decken die Betriebskosten der GGZ, gewährleisten die Verteilung von Sachleistungen an die Ge-</a:t>
            </a:r>
            <a:r>
              <a:rPr lang="de-DE" sz="1000" dirty="0" err="1"/>
              <a:t>meinde</a:t>
            </a:r>
            <a:r>
              <a:rPr lang="de-DE" sz="1000" dirty="0"/>
              <a:t>, und der Überschuss wird in die Expansion sowie in andere  nachhaltige Entwicklungsprojekte reinvestiert.</a:t>
            </a:r>
          </a:p>
        </p:txBody>
      </p:sp>
      <p:sp>
        <p:nvSpPr>
          <p:cNvPr id="41" name="Freihandform: Form 8">
            <a:extLst>
              <a:ext uri="{FF2B5EF4-FFF2-40B4-BE49-F238E27FC236}">
                <a16:creationId xmlns:a16="http://schemas.microsoft.com/office/drawing/2014/main" id="{1CE5965B-E0DB-C44D-3C41-0005CDF7E582}"/>
              </a:ext>
            </a:extLst>
          </p:cNvPr>
          <p:cNvSpPr/>
          <p:nvPr/>
        </p:nvSpPr>
        <p:spPr>
          <a:xfrm>
            <a:off x="215371" y="4380727"/>
            <a:ext cx="1645920" cy="457200"/>
          </a:xfrm>
          <a:prstGeom prst="flowChartAlternateProcess">
            <a:avLst/>
          </a:prstGeom>
          <a:solidFill>
            <a:srgbClr val="1CB032"/>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3602" tIns="43602" rIns="43602" bIns="43602" numCol="1" spcCol="1270" anchor="ctr" anchorCtr="0">
            <a:noAutofit/>
          </a:bodyPr>
          <a:lstStyle/>
          <a:p>
            <a:pPr defTabSz="583184">
              <a:spcBef>
                <a:spcPct val="0"/>
              </a:spcBef>
              <a:spcAft>
                <a:spcPct val="35000"/>
              </a:spcAft>
            </a:pPr>
            <a:r>
              <a:rPr lang="en-US" sz="1200" b="1" dirty="0" err="1">
                <a:solidFill>
                  <a:schemeClr val="bg1"/>
                </a:solidFill>
              </a:rPr>
              <a:t>Finanzielle</a:t>
            </a:r>
            <a:r>
              <a:rPr lang="en-US" sz="1200" b="1" dirty="0">
                <a:solidFill>
                  <a:schemeClr val="bg1"/>
                </a:solidFill>
              </a:rPr>
              <a:t> </a:t>
            </a:r>
            <a:r>
              <a:rPr lang="en-US" sz="1200" b="1" dirty="0" err="1">
                <a:solidFill>
                  <a:schemeClr val="bg1"/>
                </a:solidFill>
              </a:rPr>
              <a:t>Nachhaltigkeit</a:t>
            </a:r>
            <a:endParaRPr lang="en-US" sz="1200" b="1" dirty="0">
              <a:solidFill>
                <a:schemeClr val="bg1"/>
              </a:solidFill>
            </a:endParaRPr>
          </a:p>
        </p:txBody>
      </p:sp>
      <p:sp>
        <p:nvSpPr>
          <p:cNvPr id="42" name="Rectangle: Rounded Corners 85">
            <a:extLst>
              <a:ext uri="{FF2B5EF4-FFF2-40B4-BE49-F238E27FC236}">
                <a16:creationId xmlns:a16="http://schemas.microsoft.com/office/drawing/2014/main" id="{A0374C3E-BAF3-130F-7E28-2E6A191D45D1}"/>
              </a:ext>
            </a:extLst>
          </p:cNvPr>
          <p:cNvSpPr/>
          <p:nvPr/>
        </p:nvSpPr>
        <p:spPr>
          <a:xfrm>
            <a:off x="213705" y="4378356"/>
            <a:ext cx="2053981" cy="457200"/>
          </a:xfrm>
          <a:prstGeom prst="roundRect">
            <a:avLst/>
          </a:prstGeom>
          <a:noFill/>
          <a:ln w="317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ln>
                <a:solidFill>
                  <a:schemeClr val="tx1"/>
                </a:solidFill>
              </a:ln>
            </a:endParaRPr>
          </a:p>
        </p:txBody>
      </p:sp>
      <p:sp>
        <p:nvSpPr>
          <p:cNvPr id="43" name="Rechteck: abgerundete Ecken 42">
            <a:extLst>
              <a:ext uri="{FF2B5EF4-FFF2-40B4-BE49-F238E27FC236}">
                <a16:creationId xmlns:a16="http://schemas.microsoft.com/office/drawing/2014/main" id="{418CAF1B-052D-BD40-E314-63BEEEE0475B}"/>
              </a:ext>
            </a:extLst>
          </p:cNvPr>
          <p:cNvSpPr/>
          <p:nvPr/>
        </p:nvSpPr>
        <p:spPr>
          <a:xfrm>
            <a:off x="2348116" y="3279465"/>
            <a:ext cx="6545059" cy="457200"/>
          </a:xfrm>
          <a:prstGeom prst="roundRect">
            <a:avLst>
              <a:gd name="adj" fmla="val 10000"/>
            </a:avLst>
          </a:prstGeom>
          <a:solidFill>
            <a:schemeClr val="accent6">
              <a:lumMod val="20000"/>
              <a:lumOff val="80000"/>
            </a:schemeClr>
          </a:solidFill>
          <a:ln w="3175">
            <a:solidFill>
              <a:schemeClr val="tx1"/>
            </a:solidFill>
          </a:ln>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pPr algn="just"/>
            <a:r>
              <a:rPr lang="de-DE" sz="1000" dirty="0"/>
              <a:t>GGZ fördert die Zusammenarbeit mit Händlern, Ernährungsprogrammen und institutionellen Abnehmern in </a:t>
            </a:r>
            <a:r>
              <a:rPr lang="de-DE" sz="1000" dirty="0" err="1"/>
              <a:t>Kpaai</a:t>
            </a:r>
            <a:r>
              <a:rPr lang="de-DE" sz="1000" dirty="0"/>
              <a:t>, im Bong County und den umliegenden Gebieten, um eine stetige Nachfrage und faire Preise zu gewährleisten.</a:t>
            </a:r>
          </a:p>
        </p:txBody>
      </p:sp>
      <p:sp>
        <p:nvSpPr>
          <p:cNvPr id="44" name="Freihandform: Form 8">
            <a:extLst>
              <a:ext uri="{FF2B5EF4-FFF2-40B4-BE49-F238E27FC236}">
                <a16:creationId xmlns:a16="http://schemas.microsoft.com/office/drawing/2014/main" id="{357058F0-959E-A244-4CC3-72F76EDB2F5E}"/>
              </a:ext>
            </a:extLst>
          </p:cNvPr>
          <p:cNvSpPr/>
          <p:nvPr/>
        </p:nvSpPr>
        <p:spPr>
          <a:xfrm>
            <a:off x="219449" y="3298326"/>
            <a:ext cx="1645920" cy="456412"/>
          </a:xfrm>
          <a:prstGeom prst="flowChartAlternateProcess">
            <a:avLst/>
          </a:prstGeom>
          <a:solidFill>
            <a:srgbClr val="1CB032"/>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3602" tIns="43602" rIns="43602" bIns="43602" numCol="1" spcCol="1270" anchor="ctr" anchorCtr="0">
            <a:noAutofit/>
          </a:bodyPr>
          <a:lstStyle/>
          <a:p>
            <a:pPr defTabSz="583184">
              <a:spcBef>
                <a:spcPct val="0"/>
              </a:spcBef>
              <a:spcAft>
                <a:spcPct val="35000"/>
              </a:spcAft>
            </a:pPr>
            <a:r>
              <a:rPr lang="en-US" sz="1200" b="1" dirty="0" err="1">
                <a:solidFill>
                  <a:schemeClr val="bg1"/>
                </a:solidFill>
              </a:rPr>
              <a:t>Marktanbindung</a:t>
            </a:r>
            <a:endParaRPr lang="en-US" sz="1200" b="1" dirty="0">
              <a:solidFill>
                <a:schemeClr val="bg1"/>
              </a:solidFill>
            </a:endParaRPr>
          </a:p>
        </p:txBody>
      </p:sp>
      <p:sp>
        <p:nvSpPr>
          <p:cNvPr id="45" name="Rectangle: Rounded Corners 83">
            <a:extLst>
              <a:ext uri="{FF2B5EF4-FFF2-40B4-BE49-F238E27FC236}">
                <a16:creationId xmlns:a16="http://schemas.microsoft.com/office/drawing/2014/main" id="{DB4D37F3-AD50-8EBB-758A-0E1E5BAEEA0E}"/>
              </a:ext>
            </a:extLst>
          </p:cNvPr>
          <p:cNvSpPr/>
          <p:nvPr/>
        </p:nvSpPr>
        <p:spPr>
          <a:xfrm>
            <a:off x="219595" y="3297538"/>
            <a:ext cx="2053981" cy="457200"/>
          </a:xfrm>
          <a:prstGeom prst="roundRect">
            <a:avLst/>
          </a:prstGeom>
          <a:noFill/>
          <a:ln w="317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ln>
                <a:solidFill>
                  <a:schemeClr val="tx1"/>
                </a:solidFill>
              </a:ln>
            </a:endParaRPr>
          </a:p>
        </p:txBody>
      </p:sp>
      <p:pic>
        <p:nvPicPr>
          <p:cNvPr id="46" name="Picture 12">
            <a:extLst>
              <a:ext uri="{FF2B5EF4-FFF2-40B4-BE49-F238E27FC236}">
                <a16:creationId xmlns:a16="http://schemas.microsoft.com/office/drawing/2014/main" id="{CAFBBF48-8732-43AF-90E8-A1F8D463F0C4}"/>
              </a:ext>
            </a:extLst>
          </p:cNvPr>
          <p:cNvPicPr>
            <a:picLocks noChangeAspect="1"/>
          </p:cNvPicPr>
          <p:nvPr/>
        </p:nvPicPr>
        <p:blipFill>
          <a:blip r:embed="rId3">
            <a:duotone>
              <a:schemeClr val="accent2">
                <a:shade val="45000"/>
                <a:satMod val="135000"/>
              </a:schemeClr>
              <a:prstClr val="white"/>
            </a:duotone>
          </a:blip>
          <a:stretch>
            <a:fillRect/>
          </a:stretch>
        </p:blipFill>
        <p:spPr>
          <a:xfrm>
            <a:off x="1863533" y="1732445"/>
            <a:ext cx="407052" cy="407052"/>
          </a:xfrm>
          <a:prstGeom prst="rect">
            <a:avLst/>
          </a:prstGeom>
        </p:spPr>
      </p:pic>
      <p:pic>
        <p:nvPicPr>
          <p:cNvPr id="47" name="Picture 2">
            <a:extLst>
              <a:ext uri="{FF2B5EF4-FFF2-40B4-BE49-F238E27FC236}">
                <a16:creationId xmlns:a16="http://schemas.microsoft.com/office/drawing/2014/main" id="{BBD02AF1-E195-454C-14B0-3313E84458AD}"/>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71700" y="2278379"/>
            <a:ext cx="383726" cy="39129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33">
            <a:extLst>
              <a:ext uri="{FF2B5EF4-FFF2-40B4-BE49-F238E27FC236}">
                <a16:creationId xmlns:a16="http://schemas.microsoft.com/office/drawing/2014/main" id="{69AB668F-61DF-AC18-44E2-AE7D1AFA97E2}"/>
              </a:ext>
            </a:extLst>
          </p:cNvPr>
          <p:cNvPicPr>
            <a:picLocks noChangeAspect="1"/>
          </p:cNvPicPr>
          <p:nvPr/>
        </p:nvPicPr>
        <p:blipFill>
          <a:blip r:embed="rId5">
            <a:duotone>
              <a:schemeClr val="accent2">
                <a:shade val="45000"/>
                <a:satMod val="135000"/>
              </a:schemeClr>
              <a:prstClr val="white"/>
            </a:duotone>
          </a:blip>
          <a:stretch>
            <a:fillRect/>
          </a:stretch>
        </p:blipFill>
        <p:spPr>
          <a:xfrm>
            <a:off x="1860638" y="4411382"/>
            <a:ext cx="407053" cy="407053"/>
          </a:xfrm>
          <a:prstGeom prst="rect">
            <a:avLst/>
          </a:prstGeom>
        </p:spPr>
      </p:pic>
      <p:pic>
        <p:nvPicPr>
          <p:cNvPr id="7" name="Picture 6">
            <a:extLst>
              <a:ext uri="{FF2B5EF4-FFF2-40B4-BE49-F238E27FC236}">
                <a16:creationId xmlns:a16="http://schemas.microsoft.com/office/drawing/2014/main" id="{56A8BBB5-9DB5-C5B0-F204-CBDB8AB033C6}"/>
              </a:ext>
            </a:extLst>
          </p:cNvPr>
          <p:cNvPicPr>
            <a:picLocks noChangeAspect="1"/>
          </p:cNvPicPr>
          <p:nvPr/>
        </p:nvPicPr>
        <p:blipFill>
          <a:blip r:embed="rId6">
            <a:duotone>
              <a:schemeClr val="accent1">
                <a:shade val="45000"/>
                <a:satMod val="135000"/>
              </a:schemeClr>
              <a:prstClr val="white"/>
            </a:duotone>
          </a:blip>
          <a:stretch>
            <a:fillRect/>
          </a:stretch>
        </p:blipFill>
        <p:spPr>
          <a:xfrm>
            <a:off x="1912476" y="1256692"/>
            <a:ext cx="342950" cy="342950"/>
          </a:xfrm>
          <a:prstGeom prst="rect">
            <a:avLst/>
          </a:prstGeom>
        </p:spPr>
      </p:pic>
      <p:pic>
        <p:nvPicPr>
          <p:cNvPr id="9" name="Picture 8">
            <a:extLst>
              <a:ext uri="{FF2B5EF4-FFF2-40B4-BE49-F238E27FC236}">
                <a16:creationId xmlns:a16="http://schemas.microsoft.com/office/drawing/2014/main" id="{4C5D446B-B79E-CB67-8F56-66CD6B39D770}"/>
              </a:ext>
            </a:extLst>
          </p:cNvPr>
          <p:cNvPicPr>
            <a:picLocks noChangeAspect="1"/>
          </p:cNvPicPr>
          <p:nvPr/>
        </p:nvPicPr>
        <p:blipFill>
          <a:blip r:embed="rId7">
            <a:duotone>
              <a:schemeClr val="accent1">
                <a:shade val="45000"/>
                <a:satMod val="135000"/>
              </a:schemeClr>
              <a:prstClr val="white"/>
            </a:duotone>
            <a:extLst>
              <a:ext uri="{BEBA8EAE-BF5A-486C-A8C5-ECC9F3942E4B}">
                <a14:imgProps xmlns:a14="http://schemas.microsoft.com/office/drawing/2010/main">
                  <a14:imgLayer r:embed="rId8">
                    <a14:imgEffect>
                      <a14:sharpenSoften amount="-25000"/>
                    </a14:imgEffect>
                  </a14:imgLayer>
                </a14:imgProps>
              </a:ext>
            </a:extLst>
          </a:blip>
          <a:stretch>
            <a:fillRect/>
          </a:stretch>
        </p:blipFill>
        <p:spPr>
          <a:xfrm>
            <a:off x="1888790" y="2802434"/>
            <a:ext cx="366636" cy="366636"/>
          </a:xfrm>
          <a:prstGeom prst="rect">
            <a:avLst/>
          </a:prstGeom>
        </p:spPr>
      </p:pic>
      <p:pic>
        <p:nvPicPr>
          <p:cNvPr id="11" name="Picture 10">
            <a:extLst>
              <a:ext uri="{FF2B5EF4-FFF2-40B4-BE49-F238E27FC236}">
                <a16:creationId xmlns:a16="http://schemas.microsoft.com/office/drawing/2014/main" id="{2DCA9811-7345-8852-FA4B-E6EF5BB8EAB0}"/>
              </a:ext>
            </a:extLst>
          </p:cNvPr>
          <p:cNvPicPr>
            <a:picLocks noChangeAspect="1"/>
          </p:cNvPicPr>
          <p:nvPr/>
        </p:nvPicPr>
        <p:blipFill>
          <a:blip r:embed="rId9">
            <a:duotone>
              <a:schemeClr val="accent1">
                <a:shade val="45000"/>
                <a:satMod val="135000"/>
              </a:schemeClr>
              <a:prstClr val="white"/>
            </a:duotone>
          </a:blip>
          <a:stretch>
            <a:fillRect/>
          </a:stretch>
        </p:blipFill>
        <p:spPr>
          <a:xfrm>
            <a:off x="1897688" y="3873039"/>
            <a:ext cx="327040" cy="327040"/>
          </a:xfrm>
          <a:prstGeom prst="rect">
            <a:avLst/>
          </a:prstGeom>
        </p:spPr>
      </p:pic>
      <p:pic>
        <p:nvPicPr>
          <p:cNvPr id="13" name="Picture 12">
            <a:extLst>
              <a:ext uri="{FF2B5EF4-FFF2-40B4-BE49-F238E27FC236}">
                <a16:creationId xmlns:a16="http://schemas.microsoft.com/office/drawing/2014/main" id="{A6CC717B-591B-5D36-E0B5-0B54FC7D44C2}"/>
              </a:ext>
            </a:extLst>
          </p:cNvPr>
          <p:cNvPicPr>
            <a:picLocks noChangeAspect="1"/>
          </p:cNvPicPr>
          <p:nvPr/>
        </p:nvPicPr>
        <p:blipFill>
          <a:blip r:embed="rId10">
            <a:duotone>
              <a:schemeClr val="accent1">
                <a:shade val="45000"/>
                <a:satMod val="135000"/>
              </a:schemeClr>
              <a:prstClr val="white"/>
            </a:duotone>
          </a:blip>
          <a:stretch>
            <a:fillRect/>
          </a:stretch>
        </p:blipFill>
        <p:spPr>
          <a:xfrm>
            <a:off x="1889884" y="3326321"/>
            <a:ext cx="375888" cy="375888"/>
          </a:xfrm>
          <a:prstGeom prst="rect">
            <a:avLst/>
          </a:prstGeom>
        </p:spPr>
      </p:pic>
    </p:spTree>
    <p:extLst>
      <p:ext uri="{BB962C8B-B14F-4D97-AF65-F5344CB8AC3E}">
        <p14:creationId xmlns:p14="http://schemas.microsoft.com/office/powerpoint/2010/main" val="3659276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54157-6102-1EA0-F905-7AA30C6CC157}"/>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2F8E7F79-D301-8644-ABCA-EE6F2937EA57}"/>
              </a:ext>
            </a:extLst>
          </p:cNvPr>
          <p:cNvSpPr txBox="1"/>
          <p:nvPr/>
        </p:nvSpPr>
        <p:spPr>
          <a:xfrm>
            <a:off x="0" y="2031846"/>
            <a:ext cx="9144000" cy="584775"/>
          </a:xfrm>
          <a:prstGeom prst="rect">
            <a:avLst/>
          </a:prstGeom>
          <a:noFill/>
        </p:spPr>
        <p:txBody>
          <a:bodyPr wrap="square">
            <a:spAutoFit/>
          </a:bodyPr>
          <a:lstStyle>
            <a:lvl1pPr algn="ctr">
              <a:buNone/>
              <a:defRPr sz="3200" b="1" cap="none" spc="0">
                <a:solidFill>
                  <a:srgbClr val="018137"/>
                </a:solidFill>
                <a:cs typeface="Arial" panose="020B0604020202020204" pitchFamily="34" charset="0"/>
              </a:defRPr>
            </a:lvl1pPr>
          </a:lstStyle>
          <a:p>
            <a:r>
              <a:rPr lang="en-US" dirty="0" err="1"/>
              <a:t>Projektfinanzen</a:t>
            </a:r>
            <a:endParaRPr lang="en-US" dirty="0"/>
          </a:p>
        </p:txBody>
      </p:sp>
    </p:spTree>
    <p:extLst>
      <p:ext uri="{BB962C8B-B14F-4D97-AF65-F5344CB8AC3E}">
        <p14:creationId xmlns:p14="http://schemas.microsoft.com/office/powerpoint/2010/main" val="1226868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9A2E92-43EE-F90A-3F28-479974E0C2E4}"/>
              </a:ext>
            </a:extLst>
          </p:cNvPr>
          <p:cNvSpPr>
            <a:spLocks noGrp="1"/>
          </p:cNvSpPr>
          <p:nvPr>
            <p:ph type="title"/>
          </p:nvPr>
        </p:nvSpPr>
        <p:spPr>
          <a:xfrm>
            <a:off x="104775" y="114619"/>
            <a:ext cx="7652250" cy="849402"/>
          </a:xfrm>
        </p:spPr>
        <p:txBody>
          <a:bodyPr/>
          <a:lstStyle/>
          <a:p>
            <a:r>
              <a:rPr lang="de-DE" dirty="0"/>
              <a:t>Überblick über die Projektfinanzen</a:t>
            </a:r>
          </a:p>
        </p:txBody>
      </p:sp>
      <p:sp>
        <p:nvSpPr>
          <p:cNvPr id="4" name="Foliennummernplatzhalter 3">
            <a:extLst>
              <a:ext uri="{FF2B5EF4-FFF2-40B4-BE49-F238E27FC236}">
                <a16:creationId xmlns:a16="http://schemas.microsoft.com/office/drawing/2014/main" id="{058660CD-BC67-209E-D77B-EDF925C525FA}"/>
              </a:ext>
            </a:extLst>
          </p:cNvPr>
          <p:cNvSpPr>
            <a:spLocks noGrp="1"/>
          </p:cNvSpPr>
          <p:nvPr>
            <p:ph type="sldNum" sz="quarter" idx="4"/>
          </p:nvPr>
        </p:nvSpPr>
        <p:spPr/>
        <p:txBody>
          <a:bodyPr/>
          <a:lstStyle/>
          <a:p>
            <a:fld id="{A62EE2D1-72E3-4F2B-8A33-8621F02BFDCC}" type="slidenum">
              <a:rPr lang="de-DE" smtClean="0"/>
              <a:pPr/>
              <a:t>16</a:t>
            </a:fld>
            <a:endParaRPr lang="de-DE" dirty="0"/>
          </a:p>
        </p:txBody>
      </p:sp>
      <p:sp>
        <p:nvSpPr>
          <p:cNvPr id="5" name="Rounded Rectangle 13">
            <a:extLst>
              <a:ext uri="{FF2B5EF4-FFF2-40B4-BE49-F238E27FC236}">
                <a16:creationId xmlns:a16="http://schemas.microsoft.com/office/drawing/2014/main" id="{914E2F63-AF7E-E2D6-0A53-200F100D59D0}"/>
              </a:ext>
            </a:extLst>
          </p:cNvPr>
          <p:cNvSpPr/>
          <p:nvPr/>
        </p:nvSpPr>
        <p:spPr>
          <a:xfrm>
            <a:off x="6610266" y="2295902"/>
            <a:ext cx="2040753" cy="890661"/>
          </a:xfrm>
          <a:prstGeom prst="roundRect">
            <a:avLst/>
          </a:prstGeom>
          <a:solidFill>
            <a:schemeClr val="accent6">
              <a:lumMod val="20000"/>
              <a:lumOff val="80000"/>
            </a:schemeClr>
          </a:solidFill>
          <a:ln w="12700">
            <a:solidFill>
              <a:srgbClr val="2E8B5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ounded Rectangle 5">
            <a:extLst>
              <a:ext uri="{FF2B5EF4-FFF2-40B4-BE49-F238E27FC236}">
                <a16:creationId xmlns:a16="http://schemas.microsoft.com/office/drawing/2014/main" id="{CD554781-4329-28F1-5979-9601B491AD96}"/>
              </a:ext>
            </a:extLst>
          </p:cNvPr>
          <p:cNvSpPr/>
          <p:nvPr/>
        </p:nvSpPr>
        <p:spPr>
          <a:xfrm>
            <a:off x="2294411" y="1209311"/>
            <a:ext cx="1278782" cy="890661"/>
          </a:xfrm>
          <a:prstGeom prst="roundRect">
            <a:avLst/>
          </a:prstGeom>
          <a:solidFill>
            <a:srgbClr val="FFFFFF"/>
          </a:solidFill>
          <a:ln w="12700">
            <a:solidFill>
              <a:srgbClr val="2E8B5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34">
            <a:extLst>
              <a:ext uri="{FF2B5EF4-FFF2-40B4-BE49-F238E27FC236}">
                <a16:creationId xmlns:a16="http://schemas.microsoft.com/office/drawing/2014/main" id="{626A2BDC-50FB-7F98-24ED-1E13886862B9}"/>
              </a:ext>
            </a:extLst>
          </p:cNvPr>
          <p:cNvSpPr txBox="1"/>
          <p:nvPr/>
        </p:nvSpPr>
        <p:spPr>
          <a:xfrm>
            <a:off x="2303717" y="1190177"/>
            <a:ext cx="1322390" cy="861774"/>
          </a:xfrm>
          <a:prstGeom prst="rect">
            <a:avLst/>
          </a:prstGeom>
          <a:noFill/>
        </p:spPr>
        <p:txBody>
          <a:bodyPr wrap="square">
            <a:spAutoFit/>
          </a:bodyPr>
          <a:lstStyle/>
          <a:p>
            <a:pPr>
              <a:defRPr sz="1400" b="1">
                <a:solidFill>
                  <a:srgbClr val="0A6E31"/>
                </a:solidFill>
              </a:defRPr>
            </a:pPr>
            <a:r>
              <a:rPr lang="en-US" sz="1200" b="1" dirty="0" err="1">
                <a:solidFill>
                  <a:srgbClr val="0A6E31"/>
                </a:solidFill>
              </a:rPr>
              <a:t>Infrastruktur</a:t>
            </a:r>
            <a:r>
              <a:rPr lang="en-US" sz="1200" b="1" dirty="0">
                <a:solidFill>
                  <a:srgbClr val="0A6E31"/>
                </a:solidFill>
              </a:rPr>
              <a:t> &amp; </a:t>
            </a:r>
            <a:r>
              <a:rPr lang="en-US" sz="1200" b="1" dirty="0" err="1">
                <a:solidFill>
                  <a:srgbClr val="0A6E31"/>
                </a:solidFill>
              </a:rPr>
              <a:t>Gebäude</a:t>
            </a:r>
            <a:endParaRPr lang="en-US" sz="1200" b="1" dirty="0">
              <a:solidFill>
                <a:srgbClr val="0A6E31"/>
              </a:solidFill>
            </a:endParaRPr>
          </a:p>
          <a:p>
            <a:pPr>
              <a:defRPr sz="1400" b="1">
                <a:solidFill>
                  <a:srgbClr val="0A6E31"/>
                </a:solidFill>
              </a:defRPr>
            </a:pPr>
            <a:endParaRPr lang="en-US" sz="1200" b="1" dirty="0">
              <a:solidFill>
                <a:srgbClr val="0A6E31"/>
              </a:solidFill>
            </a:endParaRPr>
          </a:p>
          <a:p>
            <a:pPr algn="r">
              <a:defRPr sz="1400" b="1">
                <a:solidFill>
                  <a:srgbClr val="0A6E31"/>
                </a:solidFill>
              </a:defRPr>
            </a:pPr>
            <a:r>
              <a:rPr lang="en-US" sz="1400" b="1" dirty="0">
                <a:solidFill>
                  <a:srgbClr val="0A6E31"/>
                </a:solidFill>
              </a:rPr>
              <a:t> 13.461 $</a:t>
            </a:r>
          </a:p>
        </p:txBody>
      </p:sp>
      <p:sp>
        <p:nvSpPr>
          <p:cNvPr id="8" name="Rounded Rectangle 9">
            <a:extLst>
              <a:ext uri="{FF2B5EF4-FFF2-40B4-BE49-F238E27FC236}">
                <a16:creationId xmlns:a16="http://schemas.microsoft.com/office/drawing/2014/main" id="{F855A6CD-9A6D-C0B9-3EF0-956900F6DD7D}"/>
              </a:ext>
            </a:extLst>
          </p:cNvPr>
          <p:cNvSpPr/>
          <p:nvPr/>
        </p:nvSpPr>
        <p:spPr>
          <a:xfrm>
            <a:off x="3789216" y="1209311"/>
            <a:ext cx="1179948" cy="898445"/>
          </a:xfrm>
          <a:prstGeom prst="roundRect">
            <a:avLst/>
          </a:prstGeom>
          <a:solidFill>
            <a:srgbClr val="FFFFFF"/>
          </a:solidFill>
          <a:ln w="12700">
            <a:solidFill>
              <a:srgbClr val="2E8B5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38">
            <a:extLst>
              <a:ext uri="{FF2B5EF4-FFF2-40B4-BE49-F238E27FC236}">
                <a16:creationId xmlns:a16="http://schemas.microsoft.com/office/drawing/2014/main" id="{B64749F7-688D-615A-BCF3-3C20CB9D01FC}"/>
              </a:ext>
            </a:extLst>
          </p:cNvPr>
          <p:cNvSpPr txBox="1"/>
          <p:nvPr/>
        </p:nvSpPr>
        <p:spPr>
          <a:xfrm>
            <a:off x="3789216" y="1203598"/>
            <a:ext cx="1223652" cy="861774"/>
          </a:xfrm>
          <a:prstGeom prst="rect">
            <a:avLst/>
          </a:prstGeom>
          <a:noFill/>
        </p:spPr>
        <p:txBody>
          <a:bodyPr wrap="square">
            <a:spAutoFit/>
          </a:bodyPr>
          <a:lstStyle/>
          <a:p>
            <a:pPr>
              <a:defRPr sz="1400" b="1">
                <a:solidFill>
                  <a:srgbClr val="0A6E31"/>
                </a:solidFill>
              </a:defRPr>
            </a:pPr>
            <a:r>
              <a:rPr lang="en-US" sz="1200" b="1" dirty="0">
                <a:solidFill>
                  <a:srgbClr val="0A6E31"/>
                </a:solidFill>
              </a:rPr>
              <a:t>Maschinen, </a:t>
            </a:r>
            <a:r>
              <a:rPr lang="en-US" sz="1200" b="1" dirty="0" err="1">
                <a:solidFill>
                  <a:srgbClr val="0A6E31"/>
                </a:solidFill>
              </a:rPr>
              <a:t>Ausrüstung</a:t>
            </a:r>
            <a:r>
              <a:rPr lang="en-US" sz="1200" b="1" dirty="0">
                <a:solidFill>
                  <a:srgbClr val="0A6E31"/>
                </a:solidFill>
              </a:rPr>
              <a:t> &amp; </a:t>
            </a:r>
            <a:r>
              <a:rPr lang="en-US" sz="1200" b="1" dirty="0" err="1">
                <a:solidFill>
                  <a:srgbClr val="0A6E31"/>
                </a:solidFill>
              </a:rPr>
              <a:t>Lagerbestand</a:t>
            </a:r>
            <a:endParaRPr lang="en-US" sz="1200" b="1" dirty="0">
              <a:solidFill>
                <a:srgbClr val="0A6E31"/>
              </a:solidFill>
            </a:endParaRPr>
          </a:p>
          <a:p>
            <a:pPr algn="r">
              <a:defRPr sz="1400" b="1">
                <a:solidFill>
                  <a:srgbClr val="0A6E31"/>
                </a:solidFill>
              </a:defRPr>
            </a:pPr>
            <a:r>
              <a:rPr lang="en-US" sz="1400" b="1" dirty="0">
                <a:solidFill>
                  <a:srgbClr val="0A6E31"/>
                </a:solidFill>
              </a:rPr>
              <a:t>23.183 $</a:t>
            </a:r>
          </a:p>
        </p:txBody>
      </p:sp>
      <p:sp>
        <p:nvSpPr>
          <p:cNvPr id="10" name="Rounded Rectangle 13">
            <a:extLst>
              <a:ext uri="{FF2B5EF4-FFF2-40B4-BE49-F238E27FC236}">
                <a16:creationId xmlns:a16="http://schemas.microsoft.com/office/drawing/2014/main" id="{9EFF0C57-AF11-FBD7-65B0-977745B1967F}"/>
              </a:ext>
            </a:extLst>
          </p:cNvPr>
          <p:cNvSpPr/>
          <p:nvPr/>
        </p:nvSpPr>
        <p:spPr>
          <a:xfrm>
            <a:off x="6610265" y="1209311"/>
            <a:ext cx="2040753" cy="890661"/>
          </a:xfrm>
          <a:prstGeom prst="roundRect">
            <a:avLst/>
          </a:prstGeom>
          <a:solidFill>
            <a:schemeClr val="accent6">
              <a:lumMod val="20000"/>
              <a:lumOff val="80000"/>
            </a:schemeClr>
          </a:solidFill>
          <a:ln w="12700">
            <a:solidFill>
              <a:srgbClr val="2E8B5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highlight>
                <a:srgbClr val="E9FFE9"/>
              </a:highlight>
            </a:endParaRPr>
          </a:p>
        </p:txBody>
      </p:sp>
      <p:sp>
        <p:nvSpPr>
          <p:cNvPr id="11" name="TextBox 42">
            <a:extLst>
              <a:ext uri="{FF2B5EF4-FFF2-40B4-BE49-F238E27FC236}">
                <a16:creationId xmlns:a16="http://schemas.microsoft.com/office/drawing/2014/main" id="{41B5D4F5-08AB-3AFC-C3A0-4315B66906D0}"/>
              </a:ext>
            </a:extLst>
          </p:cNvPr>
          <p:cNvSpPr txBox="1"/>
          <p:nvPr/>
        </p:nvSpPr>
        <p:spPr>
          <a:xfrm>
            <a:off x="6677059" y="1307123"/>
            <a:ext cx="1688989" cy="307777"/>
          </a:xfrm>
          <a:prstGeom prst="rect">
            <a:avLst/>
          </a:prstGeom>
          <a:noFill/>
        </p:spPr>
        <p:txBody>
          <a:bodyPr wrap="none">
            <a:spAutoFit/>
          </a:bodyPr>
          <a:lstStyle/>
          <a:p>
            <a:pPr>
              <a:defRPr sz="1400" b="1">
                <a:solidFill>
                  <a:srgbClr val="0A6E31"/>
                </a:solidFill>
              </a:defRPr>
            </a:pPr>
            <a:r>
              <a:rPr lang="de-DE" dirty="0"/>
              <a:t>Gesamtinvestition</a:t>
            </a:r>
          </a:p>
        </p:txBody>
      </p:sp>
      <p:sp>
        <p:nvSpPr>
          <p:cNvPr id="12" name="TextBox 43">
            <a:extLst>
              <a:ext uri="{FF2B5EF4-FFF2-40B4-BE49-F238E27FC236}">
                <a16:creationId xmlns:a16="http://schemas.microsoft.com/office/drawing/2014/main" id="{37EE8CD4-E95B-8CA6-A357-0191109C5429}"/>
              </a:ext>
            </a:extLst>
          </p:cNvPr>
          <p:cNvSpPr txBox="1"/>
          <p:nvPr/>
        </p:nvSpPr>
        <p:spPr>
          <a:xfrm>
            <a:off x="7531253" y="1706482"/>
            <a:ext cx="1196635" cy="400110"/>
          </a:xfrm>
          <a:prstGeom prst="rect">
            <a:avLst/>
          </a:prstGeom>
          <a:noFill/>
        </p:spPr>
        <p:txBody>
          <a:bodyPr wrap="square">
            <a:spAutoFit/>
          </a:bodyPr>
          <a:lstStyle/>
          <a:p>
            <a:pPr>
              <a:defRPr sz="2000" b="1">
                <a:solidFill>
                  <a:srgbClr val="0A6E31"/>
                </a:solidFill>
              </a:defRPr>
            </a:pPr>
            <a:r>
              <a:rPr lang="en-US" sz="2000" b="1" dirty="0"/>
              <a:t>52.962 $</a:t>
            </a:r>
            <a:endParaRPr dirty="0"/>
          </a:p>
        </p:txBody>
      </p:sp>
      <p:sp>
        <p:nvSpPr>
          <p:cNvPr id="13" name="Rounded Rectangle 17">
            <a:extLst>
              <a:ext uri="{FF2B5EF4-FFF2-40B4-BE49-F238E27FC236}">
                <a16:creationId xmlns:a16="http://schemas.microsoft.com/office/drawing/2014/main" id="{56208581-D079-65D4-8731-0031F67125B1}"/>
              </a:ext>
            </a:extLst>
          </p:cNvPr>
          <p:cNvSpPr/>
          <p:nvPr/>
        </p:nvSpPr>
        <p:spPr>
          <a:xfrm>
            <a:off x="2294411" y="2293856"/>
            <a:ext cx="1278782" cy="890661"/>
          </a:xfrm>
          <a:prstGeom prst="roundRect">
            <a:avLst/>
          </a:prstGeom>
          <a:noFill/>
          <a:ln w="12700">
            <a:solidFill>
              <a:srgbClr val="2E8B57"/>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b="1" dirty="0">
                <a:solidFill>
                  <a:srgbClr val="0A6E31"/>
                </a:solidFill>
              </a:rPr>
              <a:t>Personal-</a:t>
            </a:r>
            <a:r>
              <a:rPr lang="en-US" sz="1200" b="1" dirty="0" err="1">
                <a:solidFill>
                  <a:srgbClr val="0A6E31"/>
                </a:solidFill>
              </a:rPr>
              <a:t>kosten</a:t>
            </a:r>
            <a:endParaRPr lang="en-US" sz="1200" b="1" dirty="0">
              <a:solidFill>
                <a:srgbClr val="0A6E31"/>
              </a:solidFill>
            </a:endParaRPr>
          </a:p>
          <a:p>
            <a:endParaRPr lang="en-US" sz="1400" b="1" dirty="0">
              <a:solidFill>
                <a:srgbClr val="0A6E31"/>
              </a:solidFill>
            </a:endParaRPr>
          </a:p>
          <a:p>
            <a:pPr algn="r"/>
            <a:r>
              <a:rPr lang="en-US" sz="1400" b="1" dirty="0">
                <a:solidFill>
                  <a:srgbClr val="0A6E31"/>
                </a:solidFill>
              </a:rPr>
              <a:t>8.760 $</a:t>
            </a:r>
            <a:endParaRPr sz="1400" b="1" dirty="0">
              <a:solidFill>
                <a:srgbClr val="0A6E31"/>
              </a:solidFill>
            </a:endParaRPr>
          </a:p>
        </p:txBody>
      </p:sp>
      <p:sp>
        <p:nvSpPr>
          <p:cNvPr id="14" name="TextBox 47">
            <a:extLst>
              <a:ext uri="{FF2B5EF4-FFF2-40B4-BE49-F238E27FC236}">
                <a16:creationId xmlns:a16="http://schemas.microsoft.com/office/drawing/2014/main" id="{4E623C9B-16FF-9663-05BE-CC98EBB12DBA}"/>
              </a:ext>
            </a:extLst>
          </p:cNvPr>
          <p:cNvSpPr txBox="1"/>
          <p:nvPr/>
        </p:nvSpPr>
        <p:spPr>
          <a:xfrm>
            <a:off x="6641377" y="2328220"/>
            <a:ext cx="1994398" cy="830997"/>
          </a:xfrm>
          <a:prstGeom prst="rect">
            <a:avLst/>
          </a:prstGeom>
          <a:noFill/>
        </p:spPr>
        <p:txBody>
          <a:bodyPr wrap="square">
            <a:spAutoFit/>
          </a:bodyPr>
          <a:lstStyle/>
          <a:p>
            <a:pPr>
              <a:defRPr sz="1400" b="1">
                <a:solidFill>
                  <a:srgbClr val="0A6E31"/>
                </a:solidFill>
              </a:defRPr>
            </a:pPr>
            <a:r>
              <a:rPr lang="en-US" sz="1400" b="1" dirty="0" err="1">
                <a:solidFill>
                  <a:srgbClr val="0A6E31"/>
                </a:solidFill>
              </a:rPr>
              <a:t>Gesamtbetriebs-kosten</a:t>
            </a:r>
            <a:endParaRPr lang="en-US" sz="1400" b="1" dirty="0">
              <a:solidFill>
                <a:srgbClr val="0A6E31"/>
              </a:solidFill>
            </a:endParaRPr>
          </a:p>
          <a:p>
            <a:pPr algn="r">
              <a:defRPr sz="2000" b="1">
                <a:solidFill>
                  <a:srgbClr val="0A6E31"/>
                </a:solidFill>
              </a:defRPr>
            </a:pPr>
            <a:r>
              <a:rPr lang="en-US" sz="2000" b="1" dirty="0"/>
              <a:t>44.161 $</a:t>
            </a:r>
            <a:endParaRPr dirty="0"/>
          </a:p>
        </p:txBody>
      </p:sp>
      <p:sp>
        <p:nvSpPr>
          <p:cNvPr id="15" name="Rounded Rectangle 22">
            <a:extLst>
              <a:ext uri="{FF2B5EF4-FFF2-40B4-BE49-F238E27FC236}">
                <a16:creationId xmlns:a16="http://schemas.microsoft.com/office/drawing/2014/main" id="{9E6ECD55-F7AF-A996-293D-888BE3C12161}"/>
              </a:ext>
            </a:extLst>
          </p:cNvPr>
          <p:cNvSpPr/>
          <p:nvPr/>
        </p:nvSpPr>
        <p:spPr>
          <a:xfrm>
            <a:off x="2268962" y="3366985"/>
            <a:ext cx="1916153" cy="898446"/>
          </a:xfrm>
          <a:prstGeom prst="roundRect">
            <a:avLst/>
          </a:prstGeom>
          <a:noFill/>
          <a:ln w="12700">
            <a:solidFill>
              <a:srgbClr val="2E8B5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51">
            <a:extLst>
              <a:ext uri="{FF2B5EF4-FFF2-40B4-BE49-F238E27FC236}">
                <a16:creationId xmlns:a16="http://schemas.microsoft.com/office/drawing/2014/main" id="{1003BCEF-4687-FC9E-5AC3-73D4513EB0CE}"/>
              </a:ext>
            </a:extLst>
          </p:cNvPr>
          <p:cNvSpPr txBox="1"/>
          <p:nvPr/>
        </p:nvSpPr>
        <p:spPr>
          <a:xfrm>
            <a:off x="2277334" y="3381152"/>
            <a:ext cx="1481428" cy="307777"/>
          </a:xfrm>
          <a:prstGeom prst="rect">
            <a:avLst/>
          </a:prstGeom>
          <a:noFill/>
        </p:spPr>
        <p:txBody>
          <a:bodyPr wrap="square">
            <a:spAutoFit/>
          </a:bodyPr>
          <a:lstStyle/>
          <a:p>
            <a:pPr>
              <a:defRPr sz="1400" b="1">
                <a:solidFill>
                  <a:srgbClr val="0A6E31"/>
                </a:solidFill>
              </a:defRPr>
            </a:pPr>
            <a:r>
              <a:rPr lang="de-DE" dirty="0"/>
              <a:t>Umsatz </a:t>
            </a:r>
            <a:r>
              <a:rPr lang="de-DE" sz="800" dirty="0"/>
              <a:t>(jährlich)</a:t>
            </a:r>
            <a:endParaRPr sz="800" dirty="0"/>
          </a:p>
        </p:txBody>
      </p:sp>
      <p:sp>
        <p:nvSpPr>
          <p:cNvPr id="17" name="TextBox 52">
            <a:extLst>
              <a:ext uri="{FF2B5EF4-FFF2-40B4-BE49-F238E27FC236}">
                <a16:creationId xmlns:a16="http://schemas.microsoft.com/office/drawing/2014/main" id="{F7C68F1E-71BB-B020-7DDA-6F3CD6131F65}"/>
              </a:ext>
            </a:extLst>
          </p:cNvPr>
          <p:cNvSpPr txBox="1"/>
          <p:nvPr/>
        </p:nvSpPr>
        <p:spPr>
          <a:xfrm>
            <a:off x="3000840" y="3972271"/>
            <a:ext cx="1144706" cy="307777"/>
          </a:xfrm>
          <a:prstGeom prst="rect">
            <a:avLst/>
          </a:prstGeom>
          <a:noFill/>
        </p:spPr>
        <p:txBody>
          <a:bodyPr wrap="square">
            <a:spAutoFit/>
          </a:bodyPr>
          <a:lstStyle/>
          <a:p>
            <a:pPr algn="r">
              <a:defRPr sz="2000" b="1">
                <a:solidFill>
                  <a:srgbClr val="0A6E31"/>
                </a:solidFill>
              </a:defRPr>
            </a:pPr>
            <a:r>
              <a:rPr lang="en-US" sz="1400" b="1" dirty="0"/>
              <a:t>47.326 $</a:t>
            </a:r>
            <a:endParaRPr sz="1400" b="1" dirty="0">
              <a:solidFill>
                <a:srgbClr val="0A6E31"/>
              </a:solidFill>
            </a:endParaRPr>
          </a:p>
        </p:txBody>
      </p:sp>
      <p:sp>
        <p:nvSpPr>
          <p:cNvPr id="19" name="Rounded Rectangle 27">
            <a:extLst>
              <a:ext uri="{FF2B5EF4-FFF2-40B4-BE49-F238E27FC236}">
                <a16:creationId xmlns:a16="http://schemas.microsoft.com/office/drawing/2014/main" id="{26ACAAB7-191D-615A-A996-CFCA3485FBB2}"/>
              </a:ext>
            </a:extLst>
          </p:cNvPr>
          <p:cNvSpPr/>
          <p:nvPr/>
        </p:nvSpPr>
        <p:spPr>
          <a:xfrm>
            <a:off x="6610266" y="3369377"/>
            <a:ext cx="2040751" cy="888788"/>
          </a:xfrm>
          <a:prstGeom prst="roundRect">
            <a:avLst/>
          </a:prstGeom>
          <a:solidFill>
            <a:schemeClr val="accent6">
              <a:lumMod val="20000"/>
              <a:lumOff val="80000"/>
            </a:schemeClr>
          </a:solidFill>
          <a:ln w="12700">
            <a:solidFill>
              <a:srgbClr val="2E8B5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TextBox 56">
            <a:extLst>
              <a:ext uri="{FF2B5EF4-FFF2-40B4-BE49-F238E27FC236}">
                <a16:creationId xmlns:a16="http://schemas.microsoft.com/office/drawing/2014/main" id="{1C765E6D-F7DE-D218-F260-4BD1E092965B}"/>
              </a:ext>
            </a:extLst>
          </p:cNvPr>
          <p:cNvSpPr txBox="1"/>
          <p:nvPr/>
        </p:nvSpPr>
        <p:spPr>
          <a:xfrm>
            <a:off x="6603713" y="3373186"/>
            <a:ext cx="2100832" cy="307777"/>
          </a:xfrm>
          <a:prstGeom prst="rect">
            <a:avLst/>
          </a:prstGeom>
          <a:noFill/>
        </p:spPr>
        <p:txBody>
          <a:bodyPr wrap="none">
            <a:spAutoFit/>
          </a:bodyPr>
          <a:lstStyle/>
          <a:p>
            <a:pPr>
              <a:defRPr sz="1400" b="1">
                <a:solidFill>
                  <a:srgbClr val="0A6E31"/>
                </a:solidFill>
              </a:defRPr>
            </a:pPr>
            <a:r>
              <a:rPr lang="en-US" sz="1400" b="1" dirty="0" err="1"/>
              <a:t>Nettoüberschuss</a:t>
            </a:r>
            <a:r>
              <a:rPr lang="en-US" sz="1400" b="1" dirty="0"/>
              <a:t> </a:t>
            </a:r>
            <a:r>
              <a:rPr lang="en-US" sz="800" dirty="0"/>
              <a:t>(</a:t>
            </a:r>
            <a:r>
              <a:rPr lang="en-US" sz="800" dirty="0" err="1"/>
              <a:t>jährlich</a:t>
            </a:r>
            <a:r>
              <a:rPr lang="en-US" sz="800" dirty="0"/>
              <a:t>)*</a:t>
            </a:r>
          </a:p>
        </p:txBody>
      </p:sp>
      <p:sp>
        <p:nvSpPr>
          <p:cNvPr id="21" name="TextBox 57">
            <a:extLst>
              <a:ext uri="{FF2B5EF4-FFF2-40B4-BE49-F238E27FC236}">
                <a16:creationId xmlns:a16="http://schemas.microsoft.com/office/drawing/2014/main" id="{2FC3258D-25D1-9781-55F1-918D0CD12AFC}"/>
              </a:ext>
            </a:extLst>
          </p:cNvPr>
          <p:cNvSpPr txBox="1"/>
          <p:nvPr/>
        </p:nvSpPr>
        <p:spPr>
          <a:xfrm>
            <a:off x="7593273" y="3871703"/>
            <a:ext cx="1144706" cy="400110"/>
          </a:xfrm>
          <a:prstGeom prst="rect">
            <a:avLst/>
          </a:prstGeom>
          <a:noFill/>
        </p:spPr>
        <p:txBody>
          <a:bodyPr wrap="square">
            <a:spAutoFit/>
          </a:bodyPr>
          <a:lstStyle/>
          <a:p>
            <a:pPr>
              <a:defRPr sz="2000" b="1">
                <a:solidFill>
                  <a:srgbClr val="0A6E31"/>
                </a:solidFill>
              </a:defRPr>
            </a:pPr>
            <a:r>
              <a:rPr lang="en-US" sz="2000" b="1" dirty="0"/>
              <a:t>3.165 $</a:t>
            </a:r>
            <a:endParaRPr dirty="0"/>
          </a:p>
        </p:txBody>
      </p:sp>
      <p:sp>
        <p:nvSpPr>
          <p:cNvPr id="32" name="Plus Sign 3">
            <a:extLst>
              <a:ext uri="{FF2B5EF4-FFF2-40B4-BE49-F238E27FC236}">
                <a16:creationId xmlns:a16="http://schemas.microsoft.com/office/drawing/2014/main" id="{1045B743-950E-7318-0C0D-885F98A787B6}"/>
              </a:ext>
            </a:extLst>
          </p:cNvPr>
          <p:cNvSpPr/>
          <p:nvPr/>
        </p:nvSpPr>
        <p:spPr>
          <a:xfrm>
            <a:off x="4975418" y="1555381"/>
            <a:ext cx="189324" cy="228891"/>
          </a:xfrm>
          <a:prstGeom prst="mathPlus">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3" name="Equals 4">
            <a:extLst>
              <a:ext uri="{FF2B5EF4-FFF2-40B4-BE49-F238E27FC236}">
                <a16:creationId xmlns:a16="http://schemas.microsoft.com/office/drawing/2014/main" id="{CD60C9BD-070F-E672-0C67-C96D0A6EA7F1}"/>
              </a:ext>
            </a:extLst>
          </p:cNvPr>
          <p:cNvSpPr/>
          <p:nvPr/>
        </p:nvSpPr>
        <p:spPr>
          <a:xfrm>
            <a:off x="6359715" y="1595863"/>
            <a:ext cx="197636" cy="164709"/>
          </a:xfrm>
          <a:prstGeom prst="mathEqual">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35" name="Rounded Rectangle 17">
            <a:extLst>
              <a:ext uri="{FF2B5EF4-FFF2-40B4-BE49-F238E27FC236}">
                <a16:creationId xmlns:a16="http://schemas.microsoft.com/office/drawing/2014/main" id="{88F0B014-93E5-D70A-D41C-A49EF80093D3}"/>
              </a:ext>
            </a:extLst>
          </p:cNvPr>
          <p:cNvSpPr/>
          <p:nvPr/>
        </p:nvSpPr>
        <p:spPr>
          <a:xfrm>
            <a:off x="3789216" y="2295902"/>
            <a:ext cx="1172702" cy="890661"/>
          </a:xfrm>
          <a:prstGeom prst="roundRect">
            <a:avLst/>
          </a:prstGeom>
          <a:noFill/>
          <a:ln w="12700">
            <a:solidFill>
              <a:srgbClr val="2E8B57"/>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b="1" dirty="0" err="1">
                <a:solidFill>
                  <a:srgbClr val="0A6E31"/>
                </a:solidFill>
              </a:rPr>
              <a:t>Futtermittel</a:t>
            </a:r>
            <a:r>
              <a:rPr lang="en-US" sz="1200" b="1" dirty="0">
                <a:solidFill>
                  <a:srgbClr val="0A6E31"/>
                </a:solidFill>
              </a:rPr>
              <a:t> &amp; </a:t>
            </a:r>
            <a:r>
              <a:rPr lang="en-US" sz="1200" b="1" dirty="0" err="1">
                <a:solidFill>
                  <a:srgbClr val="0A6E31"/>
                </a:solidFill>
              </a:rPr>
              <a:t>Zubehör</a:t>
            </a:r>
            <a:endParaRPr lang="en-US" sz="1200" b="1" dirty="0">
              <a:solidFill>
                <a:srgbClr val="0A6E31"/>
              </a:solidFill>
            </a:endParaRPr>
          </a:p>
          <a:p>
            <a:endParaRPr lang="en-US" sz="1200" b="1" dirty="0">
              <a:solidFill>
                <a:srgbClr val="0A6E31"/>
              </a:solidFill>
            </a:endParaRPr>
          </a:p>
          <a:p>
            <a:pPr algn="r"/>
            <a:r>
              <a:rPr lang="en-US" sz="1400" b="1" dirty="0">
                <a:solidFill>
                  <a:srgbClr val="0A6E31"/>
                </a:solidFill>
              </a:rPr>
              <a:t>31.182 $</a:t>
            </a:r>
          </a:p>
        </p:txBody>
      </p:sp>
      <p:sp>
        <p:nvSpPr>
          <p:cNvPr id="36" name="Plus Sign 3">
            <a:extLst>
              <a:ext uri="{FF2B5EF4-FFF2-40B4-BE49-F238E27FC236}">
                <a16:creationId xmlns:a16="http://schemas.microsoft.com/office/drawing/2014/main" id="{8B924CF4-4649-6E87-C2EB-927AA6377790}"/>
              </a:ext>
            </a:extLst>
          </p:cNvPr>
          <p:cNvSpPr/>
          <p:nvPr/>
        </p:nvSpPr>
        <p:spPr>
          <a:xfrm>
            <a:off x="3575125" y="2584015"/>
            <a:ext cx="189324" cy="228891"/>
          </a:xfrm>
          <a:prstGeom prst="mathPlus">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7" name="Rounded Rectangle 17">
            <a:extLst>
              <a:ext uri="{FF2B5EF4-FFF2-40B4-BE49-F238E27FC236}">
                <a16:creationId xmlns:a16="http://schemas.microsoft.com/office/drawing/2014/main" id="{A33563E5-03A4-B92B-0796-EDDB36562620}"/>
              </a:ext>
            </a:extLst>
          </p:cNvPr>
          <p:cNvSpPr/>
          <p:nvPr/>
        </p:nvSpPr>
        <p:spPr>
          <a:xfrm>
            <a:off x="5192395" y="2295902"/>
            <a:ext cx="1143317" cy="890661"/>
          </a:xfrm>
          <a:prstGeom prst="roundRect">
            <a:avLst/>
          </a:prstGeom>
          <a:noFill/>
          <a:ln w="12700">
            <a:solidFill>
              <a:srgbClr val="2E8B57"/>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b="1" dirty="0">
                <a:solidFill>
                  <a:srgbClr val="0A6E31"/>
                </a:solidFill>
              </a:rPr>
              <a:t>Logistik, </a:t>
            </a:r>
            <a:r>
              <a:rPr lang="en-US" sz="1200" b="1" dirty="0" err="1">
                <a:solidFill>
                  <a:srgbClr val="0A6E31"/>
                </a:solidFill>
              </a:rPr>
              <a:t>Verpackung</a:t>
            </a:r>
            <a:r>
              <a:rPr lang="en-US" sz="1200" b="1" dirty="0">
                <a:solidFill>
                  <a:srgbClr val="0A6E31"/>
                </a:solidFill>
              </a:rPr>
              <a:t> &amp; </a:t>
            </a:r>
            <a:r>
              <a:rPr lang="en-US" sz="1200" b="1" dirty="0" err="1">
                <a:solidFill>
                  <a:srgbClr val="0A6E31"/>
                </a:solidFill>
              </a:rPr>
              <a:t>Sonstiges</a:t>
            </a:r>
            <a:endParaRPr lang="en-US" sz="1200" b="1" dirty="0">
              <a:solidFill>
                <a:srgbClr val="0A6E31"/>
              </a:solidFill>
            </a:endParaRPr>
          </a:p>
          <a:p>
            <a:pPr algn="r"/>
            <a:r>
              <a:rPr lang="en-US" sz="1400" b="1" dirty="0">
                <a:solidFill>
                  <a:srgbClr val="0A6E31"/>
                </a:solidFill>
              </a:rPr>
              <a:t>4.219 $</a:t>
            </a:r>
            <a:endParaRPr sz="1400" b="1" dirty="0">
              <a:solidFill>
                <a:srgbClr val="0A6E31"/>
              </a:solidFill>
            </a:endParaRPr>
          </a:p>
        </p:txBody>
      </p:sp>
      <p:sp>
        <p:nvSpPr>
          <p:cNvPr id="38" name="Plus Sign 3">
            <a:extLst>
              <a:ext uri="{FF2B5EF4-FFF2-40B4-BE49-F238E27FC236}">
                <a16:creationId xmlns:a16="http://schemas.microsoft.com/office/drawing/2014/main" id="{8477EC1B-8CB7-BD92-008E-D568D4E4C182}"/>
              </a:ext>
            </a:extLst>
          </p:cNvPr>
          <p:cNvSpPr/>
          <p:nvPr/>
        </p:nvSpPr>
        <p:spPr>
          <a:xfrm>
            <a:off x="4977162" y="2554118"/>
            <a:ext cx="189324" cy="228891"/>
          </a:xfrm>
          <a:prstGeom prst="mathPlus">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9" name="Rounded Rectangle 17">
            <a:extLst>
              <a:ext uri="{FF2B5EF4-FFF2-40B4-BE49-F238E27FC236}">
                <a16:creationId xmlns:a16="http://schemas.microsoft.com/office/drawing/2014/main" id="{85435D76-C7DE-ADC7-90F6-F2DFB3C291C2}"/>
              </a:ext>
            </a:extLst>
          </p:cNvPr>
          <p:cNvSpPr/>
          <p:nvPr/>
        </p:nvSpPr>
        <p:spPr>
          <a:xfrm>
            <a:off x="4434062" y="3369377"/>
            <a:ext cx="1901650" cy="899241"/>
          </a:xfrm>
          <a:prstGeom prst="roundRect">
            <a:avLst/>
          </a:prstGeom>
          <a:noFill/>
          <a:ln w="12700">
            <a:solidFill>
              <a:srgbClr val="2E8B57"/>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err="1">
                <a:solidFill>
                  <a:srgbClr val="0A6E31"/>
                </a:solidFill>
              </a:rPr>
              <a:t>Betriebskosten</a:t>
            </a:r>
            <a:r>
              <a:rPr lang="en-US" sz="1400" b="1" dirty="0">
                <a:solidFill>
                  <a:srgbClr val="0A6E31"/>
                </a:solidFill>
              </a:rPr>
              <a:t> </a:t>
            </a:r>
            <a:r>
              <a:rPr lang="en-US" sz="800" b="1" dirty="0">
                <a:solidFill>
                  <a:srgbClr val="0A6E31"/>
                </a:solidFill>
              </a:rPr>
              <a:t>(</a:t>
            </a:r>
            <a:r>
              <a:rPr lang="en-US" sz="800" b="1" dirty="0" err="1">
                <a:solidFill>
                  <a:srgbClr val="0A6E31"/>
                </a:solidFill>
              </a:rPr>
              <a:t>jährlich</a:t>
            </a:r>
            <a:r>
              <a:rPr lang="en-US" sz="800" b="1" dirty="0">
                <a:solidFill>
                  <a:srgbClr val="0A6E31"/>
                </a:solidFill>
              </a:rPr>
              <a:t>)</a:t>
            </a:r>
            <a:endParaRPr lang="en-US" sz="1400" b="1" dirty="0">
              <a:solidFill>
                <a:srgbClr val="0A6E31"/>
              </a:solidFill>
            </a:endParaRPr>
          </a:p>
          <a:p>
            <a:endParaRPr lang="en-US" sz="1400" b="1" dirty="0">
              <a:solidFill>
                <a:srgbClr val="0A6E31"/>
              </a:solidFill>
            </a:endParaRPr>
          </a:p>
          <a:p>
            <a:pPr algn="r"/>
            <a:r>
              <a:rPr lang="en-US" sz="1400" b="1" dirty="0">
                <a:solidFill>
                  <a:schemeClr val="tx2">
                    <a:lumMod val="75000"/>
                  </a:schemeClr>
                </a:solidFill>
              </a:rPr>
              <a:t>44.161 $</a:t>
            </a:r>
            <a:endParaRPr sz="1400" b="1" dirty="0">
              <a:solidFill>
                <a:schemeClr val="tx2">
                  <a:lumMod val="75000"/>
                </a:schemeClr>
              </a:solidFill>
            </a:endParaRPr>
          </a:p>
        </p:txBody>
      </p:sp>
      <p:sp>
        <p:nvSpPr>
          <p:cNvPr id="40" name="Rechteck 39">
            <a:extLst>
              <a:ext uri="{FF2B5EF4-FFF2-40B4-BE49-F238E27FC236}">
                <a16:creationId xmlns:a16="http://schemas.microsoft.com/office/drawing/2014/main" id="{F0216599-2278-0D8C-B402-EF9C89143AAF}"/>
              </a:ext>
            </a:extLst>
          </p:cNvPr>
          <p:cNvSpPr/>
          <p:nvPr/>
        </p:nvSpPr>
        <p:spPr>
          <a:xfrm>
            <a:off x="4236931" y="3814761"/>
            <a:ext cx="144000" cy="45719"/>
          </a:xfrm>
          <a:prstGeom prst="rect">
            <a:avLst/>
          </a:prstGeom>
          <a:solidFill>
            <a:srgbClr val="0181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Equals 4">
            <a:extLst>
              <a:ext uri="{FF2B5EF4-FFF2-40B4-BE49-F238E27FC236}">
                <a16:creationId xmlns:a16="http://schemas.microsoft.com/office/drawing/2014/main" id="{2DB58D88-EE0B-ED7B-5D69-A9F2ADEFBD22}"/>
              </a:ext>
            </a:extLst>
          </p:cNvPr>
          <p:cNvSpPr/>
          <p:nvPr/>
        </p:nvSpPr>
        <p:spPr>
          <a:xfrm>
            <a:off x="6364500" y="3740213"/>
            <a:ext cx="197636" cy="164709"/>
          </a:xfrm>
          <a:prstGeom prst="mathEqual">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42" name="Equals 4">
            <a:extLst>
              <a:ext uri="{FF2B5EF4-FFF2-40B4-BE49-F238E27FC236}">
                <a16:creationId xmlns:a16="http://schemas.microsoft.com/office/drawing/2014/main" id="{CC334465-4D5E-F941-F772-7985820D49A5}"/>
              </a:ext>
            </a:extLst>
          </p:cNvPr>
          <p:cNvSpPr/>
          <p:nvPr/>
        </p:nvSpPr>
        <p:spPr>
          <a:xfrm>
            <a:off x="6368607" y="2618300"/>
            <a:ext cx="197636" cy="164709"/>
          </a:xfrm>
          <a:prstGeom prst="mathEqual">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8" name="TextBox 53">
            <a:extLst>
              <a:ext uri="{FF2B5EF4-FFF2-40B4-BE49-F238E27FC236}">
                <a16:creationId xmlns:a16="http://schemas.microsoft.com/office/drawing/2014/main" id="{5C954C7A-BC12-C9D6-1A78-BF3DCBB24331}"/>
              </a:ext>
            </a:extLst>
          </p:cNvPr>
          <p:cNvSpPr txBox="1"/>
          <p:nvPr/>
        </p:nvSpPr>
        <p:spPr>
          <a:xfrm>
            <a:off x="2302344" y="3599317"/>
            <a:ext cx="1825008" cy="215444"/>
          </a:xfrm>
          <a:prstGeom prst="rect">
            <a:avLst/>
          </a:prstGeom>
          <a:noFill/>
        </p:spPr>
        <p:txBody>
          <a:bodyPr wrap="square">
            <a:spAutoFit/>
          </a:bodyPr>
          <a:lstStyle/>
          <a:p>
            <a:pPr>
              <a:defRPr sz="1000" i="1"/>
            </a:pPr>
            <a:r>
              <a:rPr lang="en-US" sz="800" dirty="0" err="1"/>
              <a:t>Verkauf</a:t>
            </a:r>
            <a:r>
              <a:rPr lang="en-US" sz="800" dirty="0"/>
              <a:t> von </a:t>
            </a:r>
            <a:r>
              <a:rPr lang="en-US" sz="800" dirty="0" err="1"/>
              <a:t>Eiern</a:t>
            </a:r>
            <a:r>
              <a:rPr lang="en-US" sz="800" dirty="0"/>
              <a:t> (</a:t>
            </a:r>
            <a:r>
              <a:rPr lang="en-US" sz="800" dirty="0" err="1"/>
              <a:t>Marktverkauf</a:t>
            </a:r>
            <a:r>
              <a:rPr lang="en-US" sz="800" dirty="0"/>
              <a:t>)</a:t>
            </a:r>
          </a:p>
        </p:txBody>
      </p:sp>
      <p:sp>
        <p:nvSpPr>
          <p:cNvPr id="53" name="Plus Sign 3">
            <a:extLst>
              <a:ext uri="{FF2B5EF4-FFF2-40B4-BE49-F238E27FC236}">
                <a16:creationId xmlns:a16="http://schemas.microsoft.com/office/drawing/2014/main" id="{00769418-1D49-065B-8306-D584264EF10B}"/>
              </a:ext>
            </a:extLst>
          </p:cNvPr>
          <p:cNvSpPr/>
          <p:nvPr/>
        </p:nvSpPr>
        <p:spPr>
          <a:xfrm>
            <a:off x="3592518" y="1563638"/>
            <a:ext cx="189324" cy="228891"/>
          </a:xfrm>
          <a:prstGeom prst="mathPlus">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4" name="Rounded Rectangle 17">
            <a:extLst>
              <a:ext uri="{FF2B5EF4-FFF2-40B4-BE49-F238E27FC236}">
                <a16:creationId xmlns:a16="http://schemas.microsoft.com/office/drawing/2014/main" id="{01168ABA-BA64-3393-B432-1253BDAFEB6C}"/>
              </a:ext>
            </a:extLst>
          </p:cNvPr>
          <p:cNvSpPr/>
          <p:nvPr/>
        </p:nvSpPr>
        <p:spPr>
          <a:xfrm>
            <a:off x="5192395" y="1192068"/>
            <a:ext cx="1150709" cy="890661"/>
          </a:xfrm>
          <a:prstGeom prst="roundRect">
            <a:avLst/>
          </a:prstGeom>
          <a:noFill/>
          <a:ln w="12700">
            <a:solidFill>
              <a:srgbClr val="2E8B57"/>
            </a:solidFill>
          </a:ln>
        </p:spPr>
        <p:style>
          <a:lnRef idx="1">
            <a:schemeClr val="accent1"/>
          </a:lnRef>
          <a:fillRef idx="3">
            <a:schemeClr val="accent1"/>
          </a:fillRef>
          <a:effectRef idx="2">
            <a:schemeClr val="accent1"/>
          </a:effectRef>
          <a:fontRef idx="minor">
            <a:schemeClr val="lt1"/>
          </a:fontRef>
        </p:style>
        <p:txBody>
          <a:bodyPr rtlCol="0" anchor="ctr"/>
          <a:lstStyle/>
          <a:p>
            <a:endParaRPr sz="1400" b="1" dirty="0">
              <a:solidFill>
                <a:srgbClr val="0A6E31"/>
              </a:solidFill>
            </a:endParaRPr>
          </a:p>
        </p:txBody>
      </p:sp>
      <p:sp>
        <p:nvSpPr>
          <p:cNvPr id="56" name="TextBox 55">
            <a:extLst>
              <a:ext uri="{FF2B5EF4-FFF2-40B4-BE49-F238E27FC236}">
                <a16:creationId xmlns:a16="http://schemas.microsoft.com/office/drawing/2014/main" id="{0E42AE43-D7C3-86AF-D045-C44B2335014F}"/>
              </a:ext>
            </a:extLst>
          </p:cNvPr>
          <p:cNvSpPr txBox="1"/>
          <p:nvPr/>
        </p:nvSpPr>
        <p:spPr>
          <a:xfrm>
            <a:off x="5128838" y="1175525"/>
            <a:ext cx="1196636" cy="954107"/>
          </a:xfrm>
          <a:prstGeom prst="rect">
            <a:avLst/>
          </a:prstGeom>
          <a:noFill/>
        </p:spPr>
        <p:txBody>
          <a:bodyPr wrap="square" rtlCol="0">
            <a:spAutoFit/>
          </a:bodyPr>
          <a:lstStyle/>
          <a:p>
            <a:pPr>
              <a:defRPr sz="1400" b="1">
                <a:solidFill>
                  <a:srgbClr val="0A6E31"/>
                </a:solidFill>
              </a:defRPr>
            </a:pPr>
            <a:r>
              <a:rPr lang="en-US" sz="1200" b="1" dirty="0" err="1">
                <a:solidFill>
                  <a:srgbClr val="0A6E31"/>
                </a:solidFill>
              </a:rPr>
              <a:t>Biosicherheit</a:t>
            </a:r>
            <a:r>
              <a:rPr lang="en-US" sz="1200" b="1" dirty="0">
                <a:solidFill>
                  <a:srgbClr val="0A6E31"/>
                </a:solidFill>
              </a:rPr>
              <a:t>, </a:t>
            </a:r>
            <a:r>
              <a:rPr lang="en-US" sz="1200" b="1" dirty="0" err="1">
                <a:solidFill>
                  <a:srgbClr val="0A6E31"/>
                </a:solidFill>
              </a:rPr>
              <a:t>Versorgung</a:t>
            </a:r>
            <a:r>
              <a:rPr lang="en-US" sz="1200" b="1" dirty="0">
                <a:solidFill>
                  <a:srgbClr val="0A6E31"/>
                </a:solidFill>
              </a:rPr>
              <a:t> &amp; </a:t>
            </a:r>
            <a:r>
              <a:rPr lang="en-US" sz="1200" b="1" dirty="0" err="1">
                <a:solidFill>
                  <a:srgbClr val="0A6E31"/>
                </a:solidFill>
              </a:rPr>
              <a:t>Eventualitäten</a:t>
            </a:r>
            <a:endParaRPr lang="en-US" sz="1200" b="1" dirty="0">
              <a:solidFill>
                <a:srgbClr val="0A6E31"/>
              </a:solidFill>
            </a:endParaRPr>
          </a:p>
          <a:p>
            <a:pPr algn="r"/>
            <a:r>
              <a:rPr lang="en-US" sz="2000" b="1" dirty="0">
                <a:solidFill>
                  <a:schemeClr val="tx2">
                    <a:lumMod val="75000"/>
                  </a:schemeClr>
                </a:solidFill>
              </a:rPr>
              <a:t>   </a:t>
            </a:r>
            <a:r>
              <a:rPr lang="en-US" sz="1400" b="1" dirty="0">
                <a:solidFill>
                  <a:srgbClr val="0A6E31"/>
                </a:solidFill>
              </a:rPr>
              <a:t>16.318 $</a:t>
            </a:r>
          </a:p>
        </p:txBody>
      </p:sp>
      <p:sp>
        <p:nvSpPr>
          <p:cNvPr id="43" name="TextBox 42">
            <a:extLst>
              <a:ext uri="{FF2B5EF4-FFF2-40B4-BE49-F238E27FC236}">
                <a16:creationId xmlns:a16="http://schemas.microsoft.com/office/drawing/2014/main" id="{FD9E5B3A-D198-8CD2-E9C5-5BC83820AB6D}"/>
              </a:ext>
            </a:extLst>
          </p:cNvPr>
          <p:cNvSpPr txBox="1"/>
          <p:nvPr/>
        </p:nvSpPr>
        <p:spPr>
          <a:xfrm>
            <a:off x="158447" y="4796652"/>
            <a:ext cx="8345832" cy="584775"/>
          </a:xfrm>
          <a:prstGeom prst="rect">
            <a:avLst/>
          </a:prstGeom>
          <a:noFill/>
        </p:spPr>
        <p:txBody>
          <a:bodyPr wrap="square">
            <a:spAutoFit/>
          </a:bodyPr>
          <a:lstStyle/>
          <a:p>
            <a:r>
              <a:rPr lang="de-DE" sz="800" dirty="0"/>
              <a:t>*Die vorliegenden Berechnungen basieren auf dem Betrieb im ersten Jahr unter Verwendung des Anfangsbestands an Vögeln; Kosten und Erlöse können sich mit zunehmendem Produktionsumfang proportional ändern.</a:t>
            </a:r>
          </a:p>
          <a:p>
            <a:br>
              <a:rPr lang="de-DE" sz="800" dirty="0"/>
            </a:br>
            <a:endParaRPr lang="de-DE" sz="800" dirty="0"/>
          </a:p>
        </p:txBody>
      </p:sp>
      <p:sp>
        <p:nvSpPr>
          <p:cNvPr id="3" name="Rounded Rectangle 5">
            <a:extLst>
              <a:ext uri="{FF2B5EF4-FFF2-40B4-BE49-F238E27FC236}">
                <a16:creationId xmlns:a16="http://schemas.microsoft.com/office/drawing/2014/main" id="{EDE9F550-B289-B9C0-95F6-C8AD122689BD}"/>
              </a:ext>
            </a:extLst>
          </p:cNvPr>
          <p:cNvSpPr/>
          <p:nvPr/>
        </p:nvSpPr>
        <p:spPr>
          <a:xfrm>
            <a:off x="232343" y="1203598"/>
            <a:ext cx="1878280" cy="890661"/>
          </a:xfrm>
          <a:prstGeom prst="roundRect">
            <a:avLst/>
          </a:prstGeom>
          <a:solidFill>
            <a:schemeClr val="bg1">
              <a:lumMod val="95000"/>
            </a:schemeClr>
          </a:solidFill>
          <a:ln w="19050">
            <a:solidFill>
              <a:srgbClr val="2E8B5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dirty="0"/>
          </a:p>
        </p:txBody>
      </p:sp>
      <p:sp>
        <p:nvSpPr>
          <p:cNvPr id="44" name="TextBox 71">
            <a:extLst>
              <a:ext uri="{FF2B5EF4-FFF2-40B4-BE49-F238E27FC236}">
                <a16:creationId xmlns:a16="http://schemas.microsoft.com/office/drawing/2014/main" id="{9C913458-C2C7-1F31-09BC-805F28D3AA0B}"/>
              </a:ext>
            </a:extLst>
          </p:cNvPr>
          <p:cNvSpPr txBox="1"/>
          <p:nvPr/>
        </p:nvSpPr>
        <p:spPr>
          <a:xfrm>
            <a:off x="749020" y="1317660"/>
            <a:ext cx="1451373" cy="738664"/>
          </a:xfrm>
          <a:prstGeom prst="rect">
            <a:avLst/>
          </a:prstGeom>
          <a:noFill/>
        </p:spPr>
        <p:txBody>
          <a:bodyPr wrap="square">
            <a:spAutoFit/>
          </a:bodyPr>
          <a:lstStyle/>
          <a:p>
            <a:pPr>
              <a:defRPr sz="1400" b="1">
                <a:solidFill>
                  <a:srgbClr val="0A6E31"/>
                </a:solidFill>
              </a:defRPr>
            </a:pPr>
            <a:r>
              <a:rPr lang="de-DE" sz="1400" noProof="0" dirty="0">
                <a:latin typeface="Aptos Black" panose="020B0004020202020204" pitchFamily="34" charset="0"/>
              </a:rPr>
              <a:t>ANFANGSIN-VESTITIONS-</a:t>
            </a:r>
          </a:p>
          <a:p>
            <a:pPr>
              <a:defRPr sz="1400" b="1">
                <a:solidFill>
                  <a:srgbClr val="0A6E31"/>
                </a:solidFill>
              </a:defRPr>
            </a:pPr>
            <a:r>
              <a:rPr lang="de-DE" sz="1400" noProof="0" dirty="0">
                <a:latin typeface="Aptos Black" panose="020B0004020202020204" pitchFamily="34" charset="0"/>
              </a:rPr>
              <a:t>KOSTEN</a:t>
            </a:r>
          </a:p>
        </p:txBody>
      </p:sp>
      <p:sp>
        <p:nvSpPr>
          <p:cNvPr id="45" name="Rounded Rectangle 5">
            <a:extLst>
              <a:ext uri="{FF2B5EF4-FFF2-40B4-BE49-F238E27FC236}">
                <a16:creationId xmlns:a16="http://schemas.microsoft.com/office/drawing/2014/main" id="{A9ED8E09-98F5-9AC5-DE10-7973D96D9529}"/>
              </a:ext>
            </a:extLst>
          </p:cNvPr>
          <p:cNvSpPr/>
          <p:nvPr/>
        </p:nvSpPr>
        <p:spPr>
          <a:xfrm>
            <a:off x="232343" y="2295902"/>
            <a:ext cx="1878280" cy="890661"/>
          </a:xfrm>
          <a:prstGeom prst="roundRect">
            <a:avLst/>
          </a:prstGeom>
          <a:solidFill>
            <a:schemeClr val="bg1">
              <a:lumMod val="95000"/>
            </a:schemeClr>
          </a:solidFill>
          <a:ln w="19050">
            <a:solidFill>
              <a:srgbClr val="2E8B5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dirty="0"/>
          </a:p>
        </p:txBody>
      </p:sp>
      <p:pic>
        <p:nvPicPr>
          <p:cNvPr id="46" name="Grafik 16" descr="Ein Bild, das Kreis, Grafiken, Kunst enthält.&#10;&#10;KI-generierte Inhalte können fehlerhaft sein.">
            <a:extLst>
              <a:ext uri="{FF2B5EF4-FFF2-40B4-BE49-F238E27FC236}">
                <a16:creationId xmlns:a16="http://schemas.microsoft.com/office/drawing/2014/main" id="{2DB74626-9012-B59E-39C3-D531941DB426}"/>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l="5567" t="19751" r="53822" b="19115"/>
          <a:stretch>
            <a:fillRect/>
          </a:stretch>
        </p:blipFill>
        <p:spPr>
          <a:xfrm>
            <a:off x="256940" y="2478237"/>
            <a:ext cx="472081" cy="473763"/>
          </a:xfrm>
          <a:prstGeom prst="rect">
            <a:avLst/>
          </a:prstGeom>
        </p:spPr>
      </p:pic>
      <p:sp>
        <p:nvSpPr>
          <p:cNvPr id="47" name="TextBox 74">
            <a:extLst>
              <a:ext uri="{FF2B5EF4-FFF2-40B4-BE49-F238E27FC236}">
                <a16:creationId xmlns:a16="http://schemas.microsoft.com/office/drawing/2014/main" id="{3B99ACD9-08F5-F601-AB79-9F1ABCD01745}"/>
              </a:ext>
            </a:extLst>
          </p:cNvPr>
          <p:cNvSpPr txBox="1"/>
          <p:nvPr/>
        </p:nvSpPr>
        <p:spPr>
          <a:xfrm>
            <a:off x="691863" y="2368373"/>
            <a:ext cx="1492584" cy="738664"/>
          </a:xfrm>
          <a:prstGeom prst="rect">
            <a:avLst/>
          </a:prstGeom>
          <a:noFill/>
        </p:spPr>
        <p:txBody>
          <a:bodyPr wrap="square">
            <a:spAutoFit/>
          </a:bodyPr>
          <a:lstStyle/>
          <a:p>
            <a:pPr>
              <a:defRPr sz="1400" b="1">
                <a:solidFill>
                  <a:srgbClr val="0A6E31"/>
                </a:solidFill>
              </a:defRPr>
            </a:pPr>
            <a:r>
              <a:rPr lang="de-DE" sz="1400" b="1" noProof="0" dirty="0">
                <a:solidFill>
                  <a:srgbClr val="0A6E31"/>
                </a:solidFill>
                <a:latin typeface="Aptos Black" panose="020B0004020202020204" pitchFamily="34" charset="0"/>
              </a:rPr>
              <a:t>JÄHRLICHE BETRIEBSKOS-TEN</a:t>
            </a:r>
          </a:p>
        </p:txBody>
      </p:sp>
      <p:sp>
        <p:nvSpPr>
          <p:cNvPr id="48" name="Rounded Rectangle 5">
            <a:extLst>
              <a:ext uri="{FF2B5EF4-FFF2-40B4-BE49-F238E27FC236}">
                <a16:creationId xmlns:a16="http://schemas.microsoft.com/office/drawing/2014/main" id="{E88DB2A0-0628-95AF-D717-D44778FBD2BF}"/>
              </a:ext>
            </a:extLst>
          </p:cNvPr>
          <p:cNvSpPr/>
          <p:nvPr/>
        </p:nvSpPr>
        <p:spPr>
          <a:xfrm>
            <a:off x="232343" y="3381152"/>
            <a:ext cx="1878280" cy="890661"/>
          </a:xfrm>
          <a:prstGeom prst="roundRect">
            <a:avLst/>
          </a:prstGeom>
          <a:solidFill>
            <a:schemeClr val="bg1">
              <a:lumMod val="95000"/>
            </a:schemeClr>
          </a:solidFill>
          <a:ln w="19050">
            <a:solidFill>
              <a:srgbClr val="2E8B5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dirty="0"/>
          </a:p>
        </p:txBody>
      </p:sp>
      <p:sp>
        <p:nvSpPr>
          <p:cNvPr id="49" name="TextBox 76">
            <a:extLst>
              <a:ext uri="{FF2B5EF4-FFF2-40B4-BE49-F238E27FC236}">
                <a16:creationId xmlns:a16="http://schemas.microsoft.com/office/drawing/2014/main" id="{E4E070BC-844F-1E27-463E-0B8B4957171F}"/>
              </a:ext>
            </a:extLst>
          </p:cNvPr>
          <p:cNvSpPr txBox="1"/>
          <p:nvPr/>
        </p:nvSpPr>
        <p:spPr>
          <a:xfrm>
            <a:off x="659181" y="3457150"/>
            <a:ext cx="1551861" cy="738664"/>
          </a:xfrm>
          <a:prstGeom prst="rect">
            <a:avLst/>
          </a:prstGeom>
          <a:noFill/>
        </p:spPr>
        <p:txBody>
          <a:bodyPr wrap="square">
            <a:spAutoFit/>
          </a:bodyPr>
          <a:lstStyle/>
          <a:p>
            <a:pPr algn="just">
              <a:defRPr sz="1400" b="1">
                <a:solidFill>
                  <a:srgbClr val="0A6E31"/>
                </a:solidFill>
              </a:defRPr>
            </a:pPr>
            <a:r>
              <a:rPr lang="de-DE" sz="1400" b="1" noProof="0" dirty="0">
                <a:solidFill>
                  <a:srgbClr val="0A6E31"/>
                </a:solidFill>
                <a:latin typeface="Aptos Black" panose="020B0004020202020204" pitchFamily="34" charset="0"/>
              </a:rPr>
              <a:t>JÄHRLICHE EINNAHMEN </a:t>
            </a:r>
            <a:r>
              <a:rPr lang="de-DE" sz="1400" b="1" noProof="0" dirty="0"/>
              <a:t>&amp; </a:t>
            </a:r>
            <a:r>
              <a:rPr lang="de-DE" sz="1400" b="1" noProof="0" dirty="0">
                <a:solidFill>
                  <a:srgbClr val="0A6E31"/>
                </a:solidFill>
                <a:latin typeface="Aptos Black" panose="020B0004020202020204" pitchFamily="34" charset="0"/>
              </a:rPr>
              <a:t>EINSPARUNGEN</a:t>
            </a:r>
          </a:p>
        </p:txBody>
      </p:sp>
      <p:pic>
        <p:nvPicPr>
          <p:cNvPr id="50" name="Picture 2" descr="Generated image">
            <a:extLst>
              <a:ext uri="{FF2B5EF4-FFF2-40B4-BE49-F238E27FC236}">
                <a16:creationId xmlns:a16="http://schemas.microsoft.com/office/drawing/2014/main" id="{D45B92C1-A96C-40FA-2E40-2421992EB4E1}"/>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19679" y="3549080"/>
            <a:ext cx="577080" cy="57708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6">
            <a:extLst>
              <a:ext uri="{FF2B5EF4-FFF2-40B4-BE49-F238E27FC236}">
                <a16:creationId xmlns:a16="http://schemas.microsoft.com/office/drawing/2014/main" id="{52A39B5A-620B-99B3-6D43-42B333FA4457}"/>
              </a:ext>
            </a:extLst>
          </p:cNvPr>
          <p:cNvSpPr txBox="1"/>
          <p:nvPr/>
        </p:nvSpPr>
        <p:spPr>
          <a:xfrm>
            <a:off x="232343" y="4444394"/>
            <a:ext cx="1878280" cy="340519"/>
          </a:xfrm>
          <a:prstGeom prst="roundRect">
            <a:avLst/>
          </a:prstGeom>
          <a:solidFill>
            <a:schemeClr val="bg1">
              <a:lumMod val="95000"/>
            </a:schemeClr>
          </a:solidFill>
          <a:ln w="19050">
            <a:solidFill>
              <a:schemeClr val="accent1"/>
            </a:solidFill>
          </a:ln>
        </p:spPr>
        <p:txBody>
          <a:bodyPr wrap="square">
            <a:spAutoFit/>
          </a:bodyPr>
          <a:lstStyle/>
          <a:p>
            <a:pPr>
              <a:defRPr sz="1800" b="1">
                <a:solidFill>
                  <a:srgbClr val="0A6E31"/>
                </a:solidFill>
              </a:defRPr>
            </a:pPr>
            <a:r>
              <a:rPr lang="de-DE" sz="1400" noProof="0" dirty="0"/>
              <a:t>NACHHALTIGKEIT</a:t>
            </a:r>
          </a:p>
        </p:txBody>
      </p:sp>
      <p:pic>
        <p:nvPicPr>
          <p:cNvPr id="52" name="Grafik 43" descr="Ein Bild, das Schwarz, Dunkelheit enthält.&#10;&#10;KI-generierte Inhalte können fehlerhaft sein.">
            <a:extLst>
              <a:ext uri="{FF2B5EF4-FFF2-40B4-BE49-F238E27FC236}">
                <a16:creationId xmlns:a16="http://schemas.microsoft.com/office/drawing/2014/main" id="{752A2D83-D1B9-E019-44D4-C4EF8F326ABA}"/>
              </a:ext>
            </a:extLst>
          </p:cNvPr>
          <p:cNvPicPr>
            <a:picLocks noChangeAspect="1"/>
          </p:cNvPicPr>
          <p:nvPr/>
        </p:nvPicPr>
        <p:blipFill>
          <a:blip r:embed="rId7">
            <a:duotone>
              <a:schemeClr val="accent1">
                <a:shade val="45000"/>
                <a:satMod val="135000"/>
              </a:schemeClr>
              <a:prstClr val="white"/>
            </a:duotone>
          </a:blip>
          <a:stretch>
            <a:fillRect/>
          </a:stretch>
        </p:blipFill>
        <p:spPr>
          <a:xfrm>
            <a:off x="244781" y="1431305"/>
            <a:ext cx="558674" cy="558674"/>
          </a:xfrm>
          <a:prstGeom prst="rect">
            <a:avLst/>
          </a:prstGeom>
        </p:spPr>
      </p:pic>
      <p:sp>
        <p:nvSpPr>
          <p:cNvPr id="55" name="TextBox 77">
            <a:extLst>
              <a:ext uri="{FF2B5EF4-FFF2-40B4-BE49-F238E27FC236}">
                <a16:creationId xmlns:a16="http://schemas.microsoft.com/office/drawing/2014/main" id="{AD71CB83-A9E9-EC06-0DE0-E24086409FD3}"/>
              </a:ext>
            </a:extLst>
          </p:cNvPr>
          <p:cNvSpPr txBox="1"/>
          <p:nvPr/>
        </p:nvSpPr>
        <p:spPr>
          <a:xfrm>
            <a:off x="2270953" y="4453887"/>
            <a:ext cx="6364822" cy="306467"/>
          </a:xfrm>
          <a:prstGeom prst="roundRect">
            <a:avLst/>
          </a:prstGeom>
          <a:solidFill>
            <a:schemeClr val="bg1"/>
          </a:solidFill>
          <a:ln>
            <a:solidFill>
              <a:schemeClr val="tx2"/>
            </a:solidFill>
          </a:ln>
        </p:spPr>
        <p:txBody>
          <a:bodyPr wrap="square">
            <a:spAutoFit/>
          </a:bodyPr>
          <a:lstStyle/>
          <a:p>
            <a:pPr>
              <a:defRPr sz="1800" b="1">
                <a:solidFill>
                  <a:srgbClr val="0A6E31"/>
                </a:solidFill>
              </a:defRPr>
            </a:pPr>
            <a:r>
              <a:rPr lang="de-DE" sz="1200" noProof="0" dirty="0"/>
              <a:t>Das Projekt ist finanziell nachhaltig und verfügt über langfristiges Expansionspotenzial.</a:t>
            </a:r>
          </a:p>
        </p:txBody>
      </p:sp>
    </p:spTree>
    <p:extLst>
      <p:ext uri="{BB962C8B-B14F-4D97-AF65-F5344CB8AC3E}">
        <p14:creationId xmlns:p14="http://schemas.microsoft.com/office/powerpoint/2010/main" val="2742225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0FBBB-D1DD-AE78-7D70-470BA2674C3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A53FA85-0670-41B9-BD99-3B65C7B0E573}"/>
              </a:ext>
            </a:extLst>
          </p:cNvPr>
          <p:cNvSpPr>
            <a:spLocks noGrp="1"/>
          </p:cNvSpPr>
          <p:nvPr>
            <p:ph type="title"/>
          </p:nvPr>
        </p:nvSpPr>
        <p:spPr/>
        <p:txBody>
          <a:bodyPr/>
          <a:lstStyle/>
          <a:p>
            <a:r>
              <a:rPr lang="en-GB" dirty="0" err="1"/>
              <a:t>Projektfinanzen</a:t>
            </a:r>
            <a:br>
              <a:rPr lang="en-GB" dirty="0"/>
            </a:br>
            <a:r>
              <a:rPr lang="en-GB" sz="2200" b="0" dirty="0" err="1"/>
              <a:t>Gesamtinvestitionskosten</a:t>
            </a:r>
            <a:endParaRPr lang="de-DE" sz="2200" b="0" dirty="0"/>
          </a:p>
        </p:txBody>
      </p:sp>
      <p:sp>
        <p:nvSpPr>
          <p:cNvPr id="4" name="Foliennummernplatzhalter 3">
            <a:extLst>
              <a:ext uri="{FF2B5EF4-FFF2-40B4-BE49-F238E27FC236}">
                <a16:creationId xmlns:a16="http://schemas.microsoft.com/office/drawing/2014/main" id="{7706B18F-ED4E-3183-F94A-18F0D5AF3E72}"/>
              </a:ext>
            </a:extLst>
          </p:cNvPr>
          <p:cNvSpPr>
            <a:spLocks noGrp="1"/>
          </p:cNvSpPr>
          <p:nvPr>
            <p:ph type="sldNum" sz="quarter" idx="4"/>
          </p:nvPr>
        </p:nvSpPr>
        <p:spPr/>
        <p:txBody>
          <a:bodyPr/>
          <a:lstStyle/>
          <a:p>
            <a:fld id="{A62EE2D1-72E3-4F2B-8A33-8621F02BFDCC}" type="slidenum">
              <a:rPr lang="de-DE" smtClean="0"/>
              <a:pPr/>
              <a:t>17</a:t>
            </a:fld>
            <a:endParaRPr lang="de-DE" dirty="0"/>
          </a:p>
        </p:txBody>
      </p:sp>
      <p:sp>
        <p:nvSpPr>
          <p:cNvPr id="43" name="Rechteck 42">
            <a:extLst>
              <a:ext uri="{FF2B5EF4-FFF2-40B4-BE49-F238E27FC236}">
                <a16:creationId xmlns:a16="http://schemas.microsoft.com/office/drawing/2014/main" id="{D4D96D1E-2133-419E-6D8B-723356B1F3AE}"/>
              </a:ext>
            </a:extLst>
          </p:cNvPr>
          <p:cNvSpPr/>
          <p:nvPr/>
        </p:nvSpPr>
        <p:spPr>
          <a:xfrm>
            <a:off x="225257" y="1167593"/>
            <a:ext cx="2546542" cy="345638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Low"/>
            <a:r>
              <a:rPr lang="de-DE" sz="1000" dirty="0">
                <a:solidFill>
                  <a:schemeClr val="tx2">
                    <a:lumMod val="50000"/>
                  </a:schemeClr>
                </a:solidFill>
              </a:rPr>
              <a:t>Die Grafik veranschaulicht die für die Errichtung der GGZ in Kowai, Bezirk </a:t>
            </a:r>
            <a:r>
              <a:rPr lang="de-DE" sz="1000" dirty="0" err="1">
                <a:solidFill>
                  <a:schemeClr val="tx2">
                    <a:lumMod val="50000"/>
                  </a:schemeClr>
                </a:solidFill>
              </a:rPr>
              <a:t>Kpaai</a:t>
            </a:r>
            <a:r>
              <a:rPr lang="de-DE" sz="1000" dirty="0">
                <a:solidFill>
                  <a:schemeClr val="tx2">
                    <a:lumMod val="50000"/>
                  </a:schemeClr>
                </a:solidFill>
              </a:rPr>
              <a:t>, Bong, Liberia, erforderlichen </a:t>
            </a:r>
            <a:r>
              <a:rPr lang="de-DE" sz="1000" dirty="0" err="1">
                <a:solidFill>
                  <a:schemeClr val="tx2">
                    <a:lumMod val="50000"/>
                  </a:schemeClr>
                </a:solidFill>
              </a:rPr>
              <a:t>Anfangsinves-titionen</a:t>
            </a:r>
            <a:r>
              <a:rPr lang="de-DE" sz="1000" dirty="0">
                <a:solidFill>
                  <a:schemeClr val="tx2">
                    <a:lumMod val="50000"/>
                  </a:schemeClr>
                </a:solidFill>
              </a:rPr>
              <a:t>.</a:t>
            </a:r>
          </a:p>
          <a:p>
            <a:pPr algn="justLow"/>
            <a:endParaRPr lang="de-DE" sz="1000" dirty="0">
              <a:solidFill>
                <a:schemeClr val="tx2">
                  <a:lumMod val="50000"/>
                </a:schemeClr>
              </a:solidFill>
            </a:endParaRPr>
          </a:p>
          <a:p>
            <a:pPr algn="justLow"/>
            <a:r>
              <a:rPr lang="de-DE" sz="1000" dirty="0">
                <a:solidFill>
                  <a:schemeClr val="tx2">
                    <a:lumMod val="50000"/>
                  </a:schemeClr>
                </a:solidFill>
              </a:rPr>
              <a:t>Die </a:t>
            </a:r>
            <a:r>
              <a:rPr lang="de-DE" sz="1000" b="1" dirty="0">
                <a:solidFill>
                  <a:schemeClr val="tx2">
                    <a:lumMod val="50000"/>
                  </a:schemeClr>
                </a:solidFill>
              </a:rPr>
              <a:t>Gesamtinvestition</a:t>
            </a:r>
            <a:r>
              <a:rPr lang="de-DE" sz="1000" dirty="0">
                <a:solidFill>
                  <a:schemeClr val="tx2">
                    <a:lumMod val="50000"/>
                  </a:schemeClr>
                </a:solidFill>
              </a:rPr>
              <a:t> beträgt </a:t>
            </a:r>
            <a:r>
              <a:rPr lang="de-DE" sz="1000" b="1" dirty="0">
                <a:solidFill>
                  <a:schemeClr val="tx2">
                    <a:lumMod val="50000"/>
                  </a:schemeClr>
                </a:solidFill>
              </a:rPr>
              <a:t>52.962 $</a:t>
            </a:r>
            <a:r>
              <a:rPr lang="de-DE" sz="1000" dirty="0">
                <a:solidFill>
                  <a:schemeClr val="tx2">
                    <a:lumMod val="50000"/>
                  </a:schemeClr>
                </a:solidFill>
              </a:rPr>
              <a:t>. Die wichtigsten Kostenpunkte sind </a:t>
            </a:r>
            <a:r>
              <a:rPr lang="de-DE" sz="1000" b="1" dirty="0">
                <a:solidFill>
                  <a:schemeClr val="tx2">
                    <a:lumMod val="50000"/>
                  </a:schemeClr>
                </a:solidFill>
              </a:rPr>
              <a:t>Infrastruktur und Gebäude (13.461 $)</a:t>
            </a:r>
            <a:r>
              <a:rPr lang="de-DE" sz="1000" dirty="0">
                <a:solidFill>
                  <a:schemeClr val="tx2">
                    <a:lumMod val="50000"/>
                  </a:schemeClr>
                </a:solidFill>
              </a:rPr>
              <a:t>, </a:t>
            </a:r>
            <a:r>
              <a:rPr lang="de-DE" sz="1000" b="1" dirty="0">
                <a:solidFill>
                  <a:schemeClr val="tx2">
                    <a:lumMod val="50000"/>
                  </a:schemeClr>
                </a:solidFill>
              </a:rPr>
              <a:t>Ausrüstung und Brüterei (7.183 $)</a:t>
            </a:r>
            <a:r>
              <a:rPr lang="de-DE" sz="1000" dirty="0">
                <a:solidFill>
                  <a:schemeClr val="tx2">
                    <a:lumMod val="50000"/>
                  </a:schemeClr>
                </a:solidFill>
              </a:rPr>
              <a:t>, </a:t>
            </a:r>
            <a:r>
              <a:rPr lang="de-DE" sz="1000" b="1" dirty="0">
                <a:solidFill>
                  <a:schemeClr val="tx2">
                    <a:lumMod val="50000"/>
                  </a:schemeClr>
                </a:solidFill>
              </a:rPr>
              <a:t>Versorgung und Strom (12.303 $)</a:t>
            </a:r>
            <a:r>
              <a:rPr lang="de-DE" sz="1000" dirty="0">
                <a:solidFill>
                  <a:schemeClr val="tx2">
                    <a:lumMod val="50000"/>
                  </a:schemeClr>
                </a:solidFill>
              </a:rPr>
              <a:t>, </a:t>
            </a:r>
            <a:r>
              <a:rPr lang="de-DE" sz="1000" b="1" dirty="0">
                <a:solidFill>
                  <a:schemeClr val="tx2">
                    <a:lumMod val="50000"/>
                  </a:schemeClr>
                </a:solidFill>
              </a:rPr>
              <a:t>Biosicherheit und Verwaltungsaufbau (3.600 $)</a:t>
            </a:r>
            <a:r>
              <a:rPr lang="de-DE" sz="1000" dirty="0">
                <a:solidFill>
                  <a:schemeClr val="tx2">
                    <a:lumMod val="50000"/>
                  </a:schemeClr>
                </a:solidFill>
              </a:rPr>
              <a:t> sowie Bestandsaufstockung und Rücklagen für </a:t>
            </a:r>
            <a:r>
              <a:rPr lang="de-DE" sz="1000" b="1" dirty="0">
                <a:solidFill>
                  <a:schemeClr val="tx2">
                    <a:lumMod val="50000"/>
                  </a:schemeClr>
                </a:solidFill>
              </a:rPr>
              <a:t>unvorhergesehene </a:t>
            </a:r>
            <a:r>
              <a:rPr lang="de-DE" sz="1000" b="1" dirty="0" err="1">
                <a:solidFill>
                  <a:schemeClr val="tx2">
                    <a:lumMod val="50000"/>
                  </a:schemeClr>
                </a:solidFill>
              </a:rPr>
              <a:t>Ausga-ben</a:t>
            </a:r>
            <a:r>
              <a:rPr lang="de-DE" sz="1000" b="1" dirty="0">
                <a:solidFill>
                  <a:schemeClr val="tx2">
                    <a:lumMod val="50000"/>
                  </a:schemeClr>
                </a:solidFill>
              </a:rPr>
              <a:t> (16.415 $)</a:t>
            </a:r>
            <a:r>
              <a:rPr lang="de-DE" sz="1000" dirty="0">
                <a:solidFill>
                  <a:schemeClr val="tx2">
                    <a:lumMod val="50000"/>
                  </a:schemeClr>
                </a:solidFill>
              </a:rPr>
              <a:t>.</a:t>
            </a:r>
          </a:p>
          <a:p>
            <a:pPr algn="justLow"/>
            <a:endParaRPr lang="de-DE" sz="1000" dirty="0">
              <a:solidFill>
                <a:schemeClr val="tx2">
                  <a:lumMod val="50000"/>
                </a:schemeClr>
              </a:solidFill>
            </a:endParaRPr>
          </a:p>
          <a:p>
            <a:pPr algn="justLow"/>
            <a:r>
              <a:rPr lang="de-DE" sz="1000" dirty="0">
                <a:solidFill>
                  <a:schemeClr val="tx2">
                    <a:lumMod val="50000"/>
                  </a:schemeClr>
                </a:solidFill>
              </a:rPr>
              <a:t>Alle Kostenschätzungen basieren auf </a:t>
            </a:r>
            <a:r>
              <a:rPr lang="de-DE" sz="1000" dirty="0" err="1">
                <a:solidFill>
                  <a:schemeClr val="tx2">
                    <a:lumMod val="50000"/>
                  </a:schemeClr>
                </a:solidFill>
              </a:rPr>
              <a:t>offi-ziellen</a:t>
            </a:r>
            <a:r>
              <a:rPr lang="de-DE" sz="1000" dirty="0">
                <a:solidFill>
                  <a:schemeClr val="tx2">
                    <a:lumMod val="50000"/>
                  </a:schemeClr>
                </a:solidFill>
              </a:rPr>
              <a:t> Angeboten von Lieferanten und </a:t>
            </a:r>
            <a:r>
              <a:rPr lang="de-DE" sz="1000" dirty="0" err="1">
                <a:solidFill>
                  <a:schemeClr val="tx2">
                    <a:lumMod val="50000"/>
                  </a:schemeClr>
                </a:solidFill>
              </a:rPr>
              <a:t>lo-kalen</a:t>
            </a:r>
            <a:r>
              <a:rPr lang="de-DE" sz="1000" dirty="0">
                <a:solidFill>
                  <a:schemeClr val="tx2">
                    <a:lumMod val="50000"/>
                  </a:schemeClr>
                </a:solidFill>
              </a:rPr>
              <a:t> Bauunternehmern, wobei </a:t>
            </a:r>
            <a:r>
              <a:rPr lang="de-DE" sz="1000" dirty="0" err="1">
                <a:solidFill>
                  <a:schemeClr val="tx2">
                    <a:lumMod val="50000"/>
                  </a:schemeClr>
                </a:solidFill>
              </a:rPr>
              <a:t>GDfH</a:t>
            </a:r>
            <a:r>
              <a:rPr lang="de-DE" sz="1000" dirty="0">
                <a:solidFill>
                  <a:schemeClr val="tx2">
                    <a:lumMod val="50000"/>
                  </a:schemeClr>
                </a:solidFill>
              </a:rPr>
              <a:t> auf-grund seines gemeinnützigen und gemein-</a:t>
            </a:r>
            <a:r>
              <a:rPr lang="de-DE" sz="1000" dirty="0" err="1">
                <a:solidFill>
                  <a:schemeClr val="tx2">
                    <a:lumMod val="50000"/>
                  </a:schemeClr>
                </a:solidFill>
              </a:rPr>
              <a:t>deorientierten</a:t>
            </a:r>
            <a:r>
              <a:rPr lang="de-DE" sz="1000" dirty="0">
                <a:solidFill>
                  <a:schemeClr val="tx2">
                    <a:lumMod val="50000"/>
                  </a:schemeClr>
                </a:solidFill>
              </a:rPr>
              <a:t> Tätigkeitsschwerpunktes Preisnachlässe gewährt wurden.</a:t>
            </a:r>
          </a:p>
        </p:txBody>
      </p:sp>
      <p:graphicFrame>
        <p:nvGraphicFramePr>
          <p:cNvPr id="5" name="Chart 4">
            <a:extLst>
              <a:ext uri="{FF2B5EF4-FFF2-40B4-BE49-F238E27FC236}">
                <a16:creationId xmlns:a16="http://schemas.microsoft.com/office/drawing/2014/main" id="{916C4E4C-A703-4FBA-86A0-7D061EC6D252}"/>
              </a:ext>
            </a:extLst>
          </p:cNvPr>
          <p:cNvGraphicFramePr>
            <a:graphicFrameLocks/>
          </p:cNvGraphicFramePr>
          <p:nvPr>
            <p:extLst>
              <p:ext uri="{D42A27DB-BD31-4B8C-83A1-F6EECF244321}">
                <p14:modId xmlns:p14="http://schemas.microsoft.com/office/powerpoint/2010/main" val="2915852797"/>
              </p:ext>
            </p:extLst>
          </p:nvPr>
        </p:nvGraphicFramePr>
        <p:xfrm>
          <a:off x="2843807" y="1192483"/>
          <a:ext cx="5802075" cy="37444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a:extLst>
              <a:ext uri="{FF2B5EF4-FFF2-40B4-BE49-F238E27FC236}">
                <a16:creationId xmlns:a16="http://schemas.microsoft.com/office/drawing/2014/main" id="{21005989-7861-E677-A8B8-7A970FFD9929}"/>
              </a:ext>
            </a:extLst>
          </p:cNvPr>
          <p:cNvGraphicFramePr>
            <a:graphicFrameLocks noGrp="1"/>
          </p:cNvGraphicFramePr>
          <p:nvPr>
            <p:extLst>
              <p:ext uri="{D42A27DB-BD31-4B8C-83A1-F6EECF244321}">
                <p14:modId xmlns:p14="http://schemas.microsoft.com/office/powerpoint/2010/main" val="2673243118"/>
              </p:ext>
            </p:extLst>
          </p:nvPr>
        </p:nvGraphicFramePr>
        <p:xfrm>
          <a:off x="3591253" y="4366636"/>
          <a:ext cx="4896544" cy="411480"/>
        </p:xfrm>
        <a:graphic>
          <a:graphicData uri="http://schemas.openxmlformats.org/drawingml/2006/table">
            <a:tbl>
              <a:tblPr firstRow="1" bandRow="1">
                <a:tableStyleId>{5C22544A-7EE6-4342-B048-85BDC9FD1C3A}</a:tableStyleId>
              </a:tblPr>
              <a:tblGrid>
                <a:gridCol w="757804">
                  <a:extLst>
                    <a:ext uri="{9D8B030D-6E8A-4147-A177-3AD203B41FA5}">
                      <a16:colId xmlns:a16="http://schemas.microsoft.com/office/drawing/2014/main" val="200564736"/>
                    </a:ext>
                  </a:extLst>
                </a:gridCol>
                <a:gridCol w="898379">
                  <a:extLst>
                    <a:ext uri="{9D8B030D-6E8A-4147-A177-3AD203B41FA5}">
                      <a16:colId xmlns:a16="http://schemas.microsoft.com/office/drawing/2014/main" val="1515667592"/>
                    </a:ext>
                  </a:extLst>
                </a:gridCol>
                <a:gridCol w="792088">
                  <a:extLst>
                    <a:ext uri="{9D8B030D-6E8A-4147-A177-3AD203B41FA5}">
                      <a16:colId xmlns:a16="http://schemas.microsoft.com/office/drawing/2014/main" val="3134781800"/>
                    </a:ext>
                  </a:extLst>
                </a:gridCol>
                <a:gridCol w="864096">
                  <a:extLst>
                    <a:ext uri="{9D8B030D-6E8A-4147-A177-3AD203B41FA5}">
                      <a16:colId xmlns:a16="http://schemas.microsoft.com/office/drawing/2014/main" val="3719533328"/>
                    </a:ext>
                  </a:extLst>
                </a:gridCol>
                <a:gridCol w="900100">
                  <a:extLst>
                    <a:ext uri="{9D8B030D-6E8A-4147-A177-3AD203B41FA5}">
                      <a16:colId xmlns:a16="http://schemas.microsoft.com/office/drawing/2014/main" val="4280668265"/>
                    </a:ext>
                  </a:extLst>
                </a:gridCol>
                <a:gridCol w="684077">
                  <a:extLst>
                    <a:ext uri="{9D8B030D-6E8A-4147-A177-3AD203B41FA5}">
                      <a16:colId xmlns:a16="http://schemas.microsoft.com/office/drawing/2014/main" val="3812941360"/>
                    </a:ext>
                  </a:extLst>
                </a:gridCol>
              </a:tblGrid>
              <a:tr h="370840">
                <a:tc>
                  <a:txBody>
                    <a:bodyPr/>
                    <a:lstStyle/>
                    <a:p>
                      <a:pPr algn="ctr"/>
                      <a:r>
                        <a:rPr lang="de-DE" sz="700" b="0" dirty="0">
                          <a:solidFill>
                            <a:schemeClr val="bg2">
                              <a:lumMod val="10000"/>
                            </a:schemeClr>
                          </a:solidFill>
                        </a:rPr>
                        <a:t>Infrastruktur und Gebäude </a:t>
                      </a:r>
                    </a:p>
                  </a:txBody>
                  <a:tcPr>
                    <a:solidFill>
                      <a:schemeClr val="bg1"/>
                    </a:solidFill>
                  </a:tcPr>
                </a:tc>
                <a:tc>
                  <a:txBody>
                    <a:bodyPr/>
                    <a:lstStyle/>
                    <a:p>
                      <a:pPr algn="ctr"/>
                      <a:r>
                        <a:rPr lang="de-DE" sz="700" b="0" dirty="0">
                          <a:solidFill>
                            <a:schemeClr val="bg2">
                              <a:lumMod val="10000"/>
                            </a:schemeClr>
                          </a:solidFill>
                        </a:rPr>
                        <a:t>Ausrüstung und Brüterei </a:t>
                      </a:r>
                    </a:p>
                  </a:txBody>
                  <a:tcPr>
                    <a:solidFill>
                      <a:schemeClr val="bg1"/>
                    </a:solidFill>
                  </a:tcPr>
                </a:tc>
                <a:tc>
                  <a:txBody>
                    <a:bodyPr/>
                    <a:lstStyle/>
                    <a:p>
                      <a:pPr algn="ctr"/>
                      <a:r>
                        <a:rPr lang="de-DE" sz="700" b="0" dirty="0">
                          <a:solidFill>
                            <a:schemeClr val="bg2">
                              <a:lumMod val="10000"/>
                            </a:schemeClr>
                          </a:solidFill>
                        </a:rPr>
                        <a:t>Versorgung und Strom </a:t>
                      </a:r>
                    </a:p>
                  </a:txBody>
                  <a:tcPr>
                    <a:solidFill>
                      <a:schemeClr val="bg1"/>
                    </a:solidFill>
                  </a:tcPr>
                </a:tc>
                <a:tc>
                  <a:txBody>
                    <a:bodyPr/>
                    <a:lstStyle/>
                    <a:p>
                      <a:pPr algn="ctr"/>
                      <a:r>
                        <a:rPr lang="de-DE" sz="700" b="0" dirty="0">
                          <a:solidFill>
                            <a:schemeClr val="bg2">
                              <a:lumMod val="10000"/>
                            </a:schemeClr>
                          </a:solidFill>
                        </a:rPr>
                        <a:t>Biosicherheit und Verwaltungs-aufbau </a:t>
                      </a:r>
                    </a:p>
                  </a:txBody>
                  <a:tcPr>
                    <a:solidFill>
                      <a:schemeClr val="bg1"/>
                    </a:solidFill>
                  </a:tcPr>
                </a:tc>
                <a:tc>
                  <a:txBody>
                    <a:bodyPr/>
                    <a:lstStyle/>
                    <a:p>
                      <a:pPr algn="ctr"/>
                      <a:r>
                        <a:rPr lang="de-DE" sz="700" b="0" dirty="0">
                          <a:solidFill>
                            <a:schemeClr val="bg2">
                              <a:lumMod val="10000"/>
                            </a:schemeClr>
                          </a:solidFill>
                        </a:rPr>
                        <a:t>Bestandsauf-stockung und Rücklagen </a:t>
                      </a:r>
                    </a:p>
                  </a:txBody>
                  <a:tcPr>
                    <a:solidFill>
                      <a:schemeClr val="bg1"/>
                    </a:solidFill>
                  </a:tcPr>
                </a:tc>
                <a:tc>
                  <a:txBody>
                    <a:bodyPr/>
                    <a:lstStyle/>
                    <a:p>
                      <a:pPr algn="ctr"/>
                      <a:r>
                        <a:rPr lang="en-US" sz="700" b="0" dirty="0" err="1">
                          <a:solidFill>
                            <a:schemeClr val="bg2">
                              <a:lumMod val="10000"/>
                            </a:schemeClr>
                          </a:solidFill>
                        </a:rPr>
                        <a:t>Gesamt</a:t>
                      </a:r>
                      <a:endParaRPr lang="de-DE" sz="700" b="0" dirty="0">
                        <a:solidFill>
                          <a:schemeClr val="bg2">
                            <a:lumMod val="10000"/>
                          </a:schemeClr>
                        </a:solidFill>
                      </a:endParaRPr>
                    </a:p>
                  </a:txBody>
                  <a:tcPr>
                    <a:solidFill>
                      <a:schemeClr val="bg1"/>
                    </a:solidFill>
                  </a:tcPr>
                </a:tc>
                <a:extLst>
                  <a:ext uri="{0D108BD9-81ED-4DB2-BD59-A6C34878D82A}">
                    <a16:rowId xmlns:a16="http://schemas.microsoft.com/office/drawing/2014/main" val="1263293971"/>
                  </a:ext>
                </a:extLst>
              </a:tr>
            </a:tbl>
          </a:graphicData>
        </a:graphic>
      </p:graphicFrame>
      <p:sp>
        <p:nvSpPr>
          <p:cNvPr id="6" name="TextBox 5">
            <a:extLst>
              <a:ext uri="{FF2B5EF4-FFF2-40B4-BE49-F238E27FC236}">
                <a16:creationId xmlns:a16="http://schemas.microsoft.com/office/drawing/2014/main" id="{CBE6EB9C-090D-C91F-793D-A4F6221CEF73}"/>
              </a:ext>
            </a:extLst>
          </p:cNvPr>
          <p:cNvSpPr txBox="1"/>
          <p:nvPr/>
        </p:nvSpPr>
        <p:spPr>
          <a:xfrm>
            <a:off x="5391453" y="4723329"/>
            <a:ext cx="1296144" cy="246221"/>
          </a:xfrm>
          <a:prstGeom prst="rect">
            <a:avLst/>
          </a:prstGeom>
          <a:solidFill>
            <a:schemeClr val="bg1"/>
          </a:solidFill>
        </p:spPr>
        <p:txBody>
          <a:bodyPr wrap="square" rtlCol="0">
            <a:spAutoFit/>
          </a:bodyPr>
          <a:lstStyle/>
          <a:p>
            <a:pPr algn="ctr"/>
            <a:r>
              <a:rPr lang="en-US" sz="1000" b="1" dirty="0" err="1">
                <a:solidFill>
                  <a:schemeClr val="bg2">
                    <a:lumMod val="10000"/>
                  </a:schemeClr>
                </a:solidFill>
              </a:rPr>
              <a:t>Kostenkategorien</a:t>
            </a:r>
            <a:endParaRPr lang="en-US" sz="1000" b="1" dirty="0">
              <a:solidFill>
                <a:schemeClr val="bg2">
                  <a:lumMod val="10000"/>
                </a:schemeClr>
              </a:solidFill>
            </a:endParaRPr>
          </a:p>
        </p:txBody>
      </p:sp>
    </p:spTree>
    <p:extLst>
      <p:ext uri="{BB962C8B-B14F-4D97-AF65-F5344CB8AC3E}">
        <p14:creationId xmlns:p14="http://schemas.microsoft.com/office/powerpoint/2010/main" val="668720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BABE0-94E6-F301-20A5-46163B2B3F1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426B429-9211-E21C-F52A-B9B676FD7359}"/>
              </a:ext>
            </a:extLst>
          </p:cNvPr>
          <p:cNvSpPr>
            <a:spLocks noGrp="1"/>
          </p:cNvSpPr>
          <p:nvPr>
            <p:ph type="title"/>
          </p:nvPr>
        </p:nvSpPr>
        <p:spPr/>
        <p:txBody>
          <a:bodyPr/>
          <a:lstStyle/>
          <a:p>
            <a:r>
              <a:rPr lang="en-GB" dirty="0" err="1"/>
              <a:t>Projektfinanzen</a:t>
            </a:r>
            <a:br>
              <a:rPr lang="en-GB" dirty="0"/>
            </a:br>
            <a:r>
              <a:rPr lang="en-GB" sz="2200" b="0" dirty="0" err="1"/>
              <a:t>Jährliche</a:t>
            </a:r>
            <a:r>
              <a:rPr lang="en-GB" sz="2200" b="0" dirty="0"/>
              <a:t> </a:t>
            </a:r>
            <a:r>
              <a:rPr lang="en-GB" sz="2200" b="0" dirty="0" err="1"/>
              <a:t>Betriebskosten</a:t>
            </a:r>
            <a:endParaRPr lang="de-DE" sz="2200" b="0" dirty="0"/>
          </a:p>
        </p:txBody>
      </p:sp>
      <p:sp>
        <p:nvSpPr>
          <p:cNvPr id="4" name="Foliennummernplatzhalter 3">
            <a:extLst>
              <a:ext uri="{FF2B5EF4-FFF2-40B4-BE49-F238E27FC236}">
                <a16:creationId xmlns:a16="http://schemas.microsoft.com/office/drawing/2014/main" id="{147ABCC6-AC99-E616-FA20-D231B67F3464}"/>
              </a:ext>
            </a:extLst>
          </p:cNvPr>
          <p:cNvSpPr>
            <a:spLocks noGrp="1"/>
          </p:cNvSpPr>
          <p:nvPr>
            <p:ph type="sldNum" sz="quarter" idx="4"/>
          </p:nvPr>
        </p:nvSpPr>
        <p:spPr/>
        <p:txBody>
          <a:bodyPr/>
          <a:lstStyle/>
          <a:p>
            <a:fld id="{A62EE2D1-72E3-4F2B-8A33-8621F02BFDCC}" type="slidenum">
              <a:rPr lang="de-DE" smtClean="0"/>
              <a:pPr/>
              <a:t>18</a:t>
            </a:fld>
            <a:endParaRPr lang="de-DE" dirty="0"/>
          </a:p>
        </p:txBody>
      </p:sp>
      <p:sp>
        <p:nvSpPr>
          <p:cNvPr id="12" name="Rechteck 11">
            <a:extLst>
              <a:ext uri="{FF2B5EF4-FFF2-40B4-BE49-F238E27FC236}">
                <a16:creationId xmlns:a16="http://schemas.microsoft.com/office/drawing/2014/main" id="{561007C7-F37E-2478-16A5-BD7B97DA2715}"/>
              </a:ext>
            </a:extLst>
          </p:cNvPr>
          <p:cNvSpPr/>
          <p:nvPr/>
        </p:nvSpPr>
        <p:spPr>
          <a:xfrm>
            <a:off x="215900" y="1203324"/>
            <a:ext cx="2231864" cy="382555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
            <a:r>
              <a:rPr lang="de-DE" sz="900" dirty="0">
                <a:solidFill>
                  <a:schemeClr val="tx2">
                    <a:lumMod val="50000"/>
                  </a:schemeClr>
                </a:solidFill>
              </a:rPr>
              <a:t>Die Diagramme veranschaulichen die jährlichen </a:t>
            </a:r>
            <a:r>
              <a:rPr lang="de-DE" sz="900" b="1" dirty="0">
                <a:solidFill>
                  <a:schemeClr val="tx2">
                    <a:lumMod val="50000"/>
                  </a:schemeClr>
                </a:solidFill>
              </a:rPr>
              <a:t>Betriebskosten</a:t>
            </a:r>
            <a:r>
              <a:rPr lang="de-DE" sz="900" dirty="0">
                <a:solidFill>
                  <a:schemeClr val="tx2">
                    <a:lumMod val="50000"/>
                  </a:schemeClr>
                </a:solidFill>
              </a:rPr>
              <a:t> der GGZ, die sich im ersten Betriebsjahr auf insgesamt </a:t>
            </a:r>
            <a:r>
              <a:rPr lang="de-DE" sz="900" b="1" dirty="0">
                <a:solidFill>
                  <a:schemeClr val="tx2">
                    <a:lumMod val="50000"/>
                  </a:schemeClr>
                </a:solidFill>
              </a:rPr>
              <a:t>44.161 $</a:t>
            </a:r>
            <a:r>
              <a:rPr lang="de-DE" sz="900" dirty="0">
                <a:solidFill>
                  <a:schemeClr val="tx2">
                    <a:lumMod val="50000"/>
                  </a:schemeClr>
                </a:solidFill>
              </a:rPr>
              <a:t> belaufen.</a:t>
            </a:r>
          </a:p>
          <a:p>
            <a:pPr algn="just"/>
            <a:endParaRPr lang="de-DE" sz="900" dirty="0">
              <a:solidFill>
                <a:schemeClr val="tx2">
                  <a:lumMod val="50000"/>
                </a:schemeClr>
              </a:solidFill>
            </a:endParaRPr>
          </a:p>
          <a:p>
            <a:pPr algn="just"/>
            <a:r>
              <a:rPr lang="de-DE" sz="900" b="1" dirty="0">
                <a:solidFill>
                  <a:schemeClr val="tx2">
                    <a:lumMod val="50000"/>
                  </a:schemeClr>
                </a:solidFill>
              </a:rPr>
              <a:t>Futter</a:t>
            </a:r>
            <a:r>
              <a:rPr lang="de-DE" sz="900" dirty="0">
                <a:solidFill>
                  <a:schemeClr val="tx2">
                    <a:lumMod val="50000"/>
                  </a:schemeClr>
                </a:solidFill>
              </a:rPr>
              <a:t> ist mit </a:t>
            </a:r>
            <a:r>
              <a:rPr lang="de-DE" sz="900" b="1" dirty="0">
                <a:solidFill>
                  <a:schemeClr val="tx2">
                    <a:lumMod val="50000"/>
                  </a:schemeClr>
                </a:solidFill>
              </a:rPr>
              <a:t>30.222 $ (68 %) </a:t>
            </a:r>
            <a:r>
              <a:rPr lang="de-DE" sz="900" dirty="0">
                <a:solidFill>
                  <a:schemeClr val="tx2">
                    <a:lumMod val="50000"/>
                  </a:schemeClr>
                </a:solidFill>
              </a:rPr>
              <a:t>der größte Kostenfaktor und deckt den grundlegen-den Nährstoffbedarf für die Eier- und Kü-</a:t>
            </a:r>
            <a:r>
              <a:rPr lang="de-DE" sz="900" dirty="0" err="1">
                <a:solidFill>
                  <a:schemeClr val="tx2">
                    <a:lumMod val="50000"/>
                  </a:schemeClr>
                </a:solidFill>
              </a:rPr>
              <a:t>kenproduktion</a:t>
            </a:r>
            <a:r>
              <a:rPr lang="de-DE" sz="900" dirty="0">
                <a:solidFill>
                  <a:schemeClr val="tx2">
                    <a:lumMod val="50000"/>
                  </a:schemeClr>
                </a:solidFill>
              </a:rPr>
              <a:t>. Die </a:t>
            </a:r>
            <a:r>
              <a:rPr lang="de-DE" sz="900" b="1" dirty="0">
                <a:solidFill>
                  <a:schemeClr val="tx2">
                    <a:lumMod val="50000"/>
                  </a:schemeClr>
                </a:solidFill>
              </a:rPr>
              <a:t>Arbeitskosten</a:t>
            </a:r>
            <a:r>
              <a:rPr lang="de-DE" sz="900" dirty="0">
                <a:solidFill>
                  <a:schemeClr val="tx2">
                    <a:lumMod val="50000"/>
                  </a:schemeClr>
                </a:solidFill>
              </a:rPr>
              <a:t> </a:t>
            </a:r>
            <a:r>
              <a:rPr lang="de-DE" sz="900" dirty="0" err="1">
                <a:solidFill>
                  <a:schemeClr val="tx2">
                    <a:lumMod val="50000"/>
                  </a:schemeClr>
                </a:solidFill>
              </a:rPr>
              <a:t>belau-fen</a:t>
            </a:r>
            <a:r>
              <a:rPr lang="de-DE" sz="900" dirty="0">
                <a:solidFill>
                  <a:schemeClr val="tx2">
                    <a:lumMod val="50000"/>
                  </a:schemeClr>
                </a:solidFill>
              </a:rPr>
              <a:t> sich auf </a:t>
            </a:r>
            <a:r>
              <a:rPr lang="de-DE" sz="900" b="1" dirty="0">
                <a:solidFill>
                  <a:schemeClr val="tx2">
                    <a:lumMod val="50000"/>
                  </a:schemeClr>
                </a:solidFill>
              </a:rPr>
              <a:t>8.760 $ (20 %) </a:t>
            </a:r>
            <a:r>
              <a:rPr lang="de-DE" sz="900" dirty="0">
                <a:solidFill>
                  <a:schemeClr val="tx2">
                    <a:lumMod val="50000"/>
                  </a:schemeClr>
                </a:solidFill>
              </a:rPr>
              <a:t>und decken die Kosten für Geflügelpfleger, Brüterei, Eierverarbeitung, Vermarktung und Ver-</a:t>
            </a:r>
            <a:r>
              <a:rPr lang="de-DE" sz="900" dirty="0" err="1">
                <a:solidFill>
                  <a:schemeClr val="tx2">
                    <a:lumMod val="50000"/>
                  </a:schemeClr>
                </a:solidFill>
              </a:rPr>
              <a:t>waltung</a:t>
            </a:r>
            <a:r>
              <a:rPr lang="de-DE" sz="900" dirty="0">
                <a:solidFill>
                  <a:schemeClr val="tx2">
                    <a:lumMod val="50000"/>
                  </a:schemeClr>
                </a:solidFill>
              </a:rPr>
              <a:t> ab. </a:t>
            </a:r>
            <a:r>
              <a:rPr lang="de-DE" sz="900" b="1" dirty="0">
                <a:solidFill>
                  <a:schemeClr val="tx2">
                    <a:lumMod val="50000"/>
                  </a:schemeClr>
                </a:solidFill>
              </a:rPr>
              <a:t>Verpackung und Logistik</a:t>
            </a:r>
            <a:r>
              <a:rPr lang="de-DE" sz="900" dirty="0">
                <a:solidFill>
                  <a:schemeClr val="tx2">
                    <a:lumMod val="50000"/>
                  </a:schemeClr>
                </a:solidFill>
              </a:rPr>
              <a:t> machen </a:t>
            </a:r>
            <a:r>
              <a:rPr lang="de-DE" sz="900" b="1" dirty="0">
                <a:solidFill>
                  <a:schemeClr val="tx2">
                    <a:lumMod val="50000"/>
                  </a:schemeClr>
                </a:solidFill>
              </a:rPr>
              <a:t>2.116 $ (5 %) </a:t>
            </a:r>
            <a:r>
              <a:rPr lang="de-DE" sz="900" dirty="0">
                <a:solidFill>
                  <a:schemeClr val="tx2">
                    <a:lumMod val="50000"/>
                  </a:schemeClr>
                </a:solidFill>
              </a:rPr>
              <a:t>aus, einschließlich Kartons, Transport und </a:t>
            </a:r>
            <a:r>
              <a:rPr lang="de-DE" sz="900" dirty="0" err="1">
                <a:solidFill>
                  <a:schemeClr val="tx2">
                    <a:lumMod val="50000"/>
                  </a:schemeClr>
                </a:solidFill>
              </a:rPr>
              <a:t>vertriebsbezoge-nen</a:t>
            </a:r>
            <a:r>
              <a:rPr lang="de-DE" sz="900" dirty="0">
                <a:solidFill>
                  <a:schemeClr val="tx2">
                    <a:lumMod val="50000"/>
                  </a:schemeClr>
                </a:solidFill>
              </a:rPr>
              <a:t> Kosten. </a:t>
            </a:r>
            <a:r>
              <a:rPr lang="de-DE" sz="900" b="1" dirty="0">
                <a:solidFill>
                  <a:schemeClr val="tx2">
                    <a:lumMod val="50000"/>
                  </a:schemeClr>
                </a:solidFill>
              </a:rPr>
              <a:t>Geflügelzubehör</a:t>
            </a:r>
            <a:r>
              <a:rPr lang="de-DE" sz="900" dirty="0">
                <a:solidFill>
                  <a:schemeClr val="tx2">
                    <a:lumMod val="50000"/>
                  </a:schemeClr>
                </a:solidFill>
              </a:rPr>
              <a:t> wie Ein-streu, Impfstoffe, Medikamente und Rei-</a:t>
            </a:r>
            <a:r>
              <a:rPr lang="de-DE" sz="900" dirty="0" err="1">
                <a:solidFill>
                  <a:schemeClr val="tx2">
                    <a:lumMod val="50000"/>
                  </a:schemeClr>
                </a:solidFill>
              </a:rPr>
              <a:t>nigungsmittel</a:t>
            </a:r>
            <a:r>
              <a:rPr lang="de-DE" sz="900" dirty="0">
                <a:solidFill>
                  <a:schemeClr val="tx2">
                    <a:lumMod val="50000"/>
                  </a:schemeClr>
                </a:solidFill>
              </a:rPr>
              <a:t> belaufen sich auf </a:t>
            </a:r>
            <a:r>
              <a:rPr lang="de-DE" sz="900" dirty="0" err="1">
                <a:solidFill>
                  <a:schemeClr val="tx2">
                    <a:lumMod val="50000"/>
                  </a:schemeClr>
                </a:solidFill>
              </a:rPr>
              <a:t>insge</a:t>
            </a:r>
            <a:r>
              <a:rPr lang="de-DE" sz="900" dirty="0">
                <a:solidFill>
                  <a:schemeClr val="tx2">
                    <a:lumMod val="50000"/>
                  </a:schemeClr>
                </a:solidFill>
              </a:rPr>
              <a:t>-samt </a:t>
            </a:r>
            <a:r>
              <a:rPr lang="de-DE" sz="900" b="1" dirty="0">
                <a:solidFill>
                  <a:schemeClr val="tx2">
                    <a:lumMod val="50000"/>
                  </a:schemeClr>
                </a:solidFill>
              </a:rPr>
              <a:t>960 $ (2 %)</a:t>
            </a:r>
            <a:r>
              <a:rPr lang="de-DE" sz="900" dirty="0">
                <a:solidFill>
                  <a:schemeClr val="tx2">
                    <a:lumMod val="50000"/>
                  </a:schemeClr>
                </a:solidFill>
              </a:rPr>
              <a:t>.</a:t>
            </a:r>
            <a:r>
              <a:rPr lang="de-DE" sz="900" b="1" dirty="0">
                <a:solidFill>
                  <a:schemeClr val="tx2">
                    <a:lumMod val="50000"/>
                  </a:schemeClr>
                </a:solidFill>
              </a:rPr>
              <a:t> </a:t>
            </a:r>
            <a:r>
              <a:rPr lang="de-DE" sz="900" dirty="0">
                <a:solidFill>
                  <a:schemeClr val="tx2">
                    <a:lumMod val="50000"/>
                  </a:schemeClr>
                </a:solidFill>
              </a:rPr>
              <a:t>Eine </a:t>
            </a:r>
            <a:r>
              <a:rPr lang="de-DE" sz="900" b="1" dirty="0">
                <a:solidFill>
                  <a:schemeClr val="tx2">
                    <a:lumMod val="50000"/>
                  </a:schemeClr>
                </a:solidFill>
              </a:rPr>
              <a:t>Rückstellung</a:t>
            </a:r>
            <a:r>
              <a:rPr lang="de-DE" sz="900" dirty="0">
                <a:solidFill>
                  <a:schemeClr val="tx2">
                    <a:lumMod val="50000"/>
                  </a:schemeClr>
                </a:solidFill>
              </a:rPr>
              <a:t> von </a:t>
            </a:r>
            <a:r>
              <a:rPr lang="de-DE" sz="900" b="1" dirty="0">
                <a:solidFill>
                  <a:schemeClr val="tx2">
                    <a:lumMod val="50000"/>
                  </a:schemeClr>
                </a:solidFill>
              </a:rPr>
              <a:t>2.103 $ (5 %) </a:t>
            </a:r>
            <a:r>
              <a:rPr lang="de-DE" sz="900" dirty="0">
                <a:solidFill>
                  <a:schemeClr val="tx2">
                    <a:lumMod val="50000"/>
                  </a:schemeClr>
                </a:solidFill>
              </a:rPr>
              <a:t>ist für unvorhergesehene Betriebsausgaben vorgesehen.</a:t>
            </a:r>
          </a:p>
          <a:p>
            <a:pPr algn="just"/>
            <a:endParaRPr lang="de-DE" sz="900" dirty="0">
              <a:solidFill>
                <a:schemeClr val="tx2">
                  <a:lumMod val="50000"/>
                </a:schemeClr>
              </a:solidFill>
            </a:endParaRPr>
          </a:p>
          <a:p>
            <a:pPr algn="just"/>
            <a:r>
              <a:rPr lang="de-DE" sz="900" dirty="0">
                <a:solidFill>
                  <a:schemeClr val="tx2">
                    <a:lumMod val="50000"/>
                  </a:schemeClr>
                </a:solidFill>
              </a:rPr>
              <a:t>Zusammen gewährleisten diese </a:t>
            </a:r>
            <a:r>
              <a:rPr lang="de-DE" sz="900" dirty="0" err="1">
                <a:solidFill>
                  <a:schemeClr val="tx2">
                    <a:lumMod val="50000"/>
                  </a:schemeClr>
                </a:solidFill>
              </a:rPr>
              <a:t>Ausga-ben</a:t>
            </a:r>
            <a:r>
              <a:rPr lang="de-DE" sz="900" dirty="0">
                <a:solidFill>
                  <a:schemeClr val="tx2">
                    <a:lumMod val="50000"/>
                  </a:schemeClr>
                </a:solidFill>
              </a:rPr>
              <a:t> einen effizienten, zuverlässigen und biosicheren Betrieb der GGZ bei gleich-zeitiger Kostenkontrolle und finanzieller Nachhaltigkeit.</a:t>
            </a:r>
          </a:p>
        </p:txBody>
      </p:sp>
      <p:graphicFrame>
        <p:nvGraphicFramePr>
          <p:cNvPr id="6" name="Chart 5">
            <a:extLst>
              <a:ext uri="{FF2B5EF4-FFF2-40B4-BE49-F238E27FC236}">
                <a16:creationId xmlns:a16="http://schemas.microsoft.com/office/drawing/2014/main" id="{8A153906-5C24-79FC-D3B2-7CADDFB578E6}"/>
              </a:ext>
            </a:extLst>
          </p:cNvPr>
          <p:cNvGraphicFramePr>
            <a:graphicFrameLocks/>
          </p:cNvGraphicFramePr>
          <p:nvPr>
            <p:extLst>
              <p:ext uri="{D42A27DB-BD31-4B8C-83A1-F6EECF244321}">
                <p14:modId xmlns:p14="http://schemas.microsoft.com/office/powerpoint/2010/main" val="2401210205"/>
              </p:ext>
            </p:extLst>
          </p:nvPr>
        </p:nvGraphicFramePr>
        <p:xfrm>
          <a:off x="2405677" y="1214563"/>
          <a:ext cx="5082647" cy="34566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39F7560B-6A48-D435-A551-ADD7CF944F1B}"/>
              </a:ext>
            </a:extLst>
          </p:cNvPr>
          <p:cNvGraphicFramePr>
            <a:graphicFrameLocks/>
          </p:cNvGraphicFramePr>
          <p:nvPr>
            <p:extLst>
              <p:ext uri="{D42A27DB-BD31-4B8C-83A1-F6EECF244321}">
                <p14:modId xmlns:p14="http://schemas.microsoft.com/office/powerpoint/2010/main" val="2183933159"/>
              </p:ext>
            </p:extLst>
          </p:nvPr>
        </p:nvGraphicFramePr>
        <p:xfrm>
          <a:off x="5616116" y="1494481"/>
          <a:ext cx="3909037" cy="317674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3108AC39-4547-C4F3-3C91-42C04BF74B73}"/>
              </a:ext>
            </a:extLst>
          </p:cNvPr>
          <p:cNvSpPr txBox="1"/>
          <p:nvPr/>
        </p:nvSpPr>
        <p:spPr>
          <a:xfrm>
            <a:off x="2699792" y="1108393"/>
            <a:ext cx="6084676" cy="230832"/>
          </a:xfrm>
          <a:prstGeom prst="rect">
            <a:avLst/>
          </a:prstGeom>
          <a:noFill/>
        </p:spPr>
        <p:txBody>
          <a:bodyPr wrap="square" rtlCol="0">
            <a:spAutoFit/>
          </a:bodyPr>
          <a:lstStyle/>
          <a:p>
            <a:r>
              <a:rPr lang="en-US" sz="900" b="1" dirty="0"/>
              <a:t>GGZ Operative Kosten ($)                                                                                                                          GGZ Operative Kosten (%)</a:t>
            </a:r>
            <a:endParaRPr lang="LID4096" sz="900" b="1" dirty="0"/>
          </a:p>
        </p:txBody>
      </p:sp>
    </p:spTree>
    <p:extLst>
      <p:ext uri="{BB962C8B-B14F-4D97-AF65-F5344CB8AC3E}">
        <p14:creationId xmlns:p14="http://schemas.microsoft.com/office/powerpoint/2010/main" val="1942279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77000"/>
          </a:schemeClr>
        </a:solidFill>
        <a:effectLst/>
      </p:bgPr>
    </p:bg>
    <p:spTree>
      <p:nvGrpSpPr>
        <p:cNvPr id="1" name="">
          <a:extLst>
            <a:ext uri="{FF2B5EF4-FFF2-40B4-BE49-F238E27FC236}">
              <a16:creationId xmlns:a16="http://schemas.microsoft.com/office/drawing/2014/main" id="{34D585D1-561B-91EB-E974-99AEB80EE42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ABBCF9F-B551-E848-176E-F0157E5A66E2}"/>
              </a:ext>
            </a:extLst>
          </p:cNvPr>
          <p:cNvSpPr>
            <a:spLocks noGrp="1"/>
          </p:cNvSpPr>
          <p:nvPr>
            <p:ph type="title"/>
          </p:nvPr>
        </p:nvSpPr>
        <p:spPr/>
        <p:txBody>
          <a:bodyPr/>
          <a:lstStyle/>
          <a:p>
            <a:r>
              <a:rPr lang="en-GB" dirty="0" err="1"/>
              <a:t>Projektfinanzen</a:t>
            </a:r>
            <a:br>
              <a:rPr lang="en-GB" dirty="0"/>
            </a:br>
            <a:r>
              <a:rPr lang="en-GB" sz="2200" b="0" dirty="0" err="1"/>
              <a:t>Jahresumsatz</a:t>
            </a:r>
            <a:r>
              <a:rPr lang="en-GB" sz="2200" b="0" dirty="0"/>
              <a:t> und </a:t>
            </a:r>
            <a:r>
              <a:rPr lang="en-GB" sz="2200" b="0" dirty="0" err="1"/>
              <a:t>Einsparungen</a:t>
            </a:r>
            <a:endParaRPr lang="de-DE" sz="2200" b="0" dirty="0"/>
          </a:p>
        </p:txBody>
      </p:sp>
      <p:sp>
        <p:nvSpPr>
          <p:cNvPr id="4" name="Foliennummernplatzhalter 3">
            <a:extLst>
              <a:ext uri="{FF2B5EF4-FFF2-40B4-BE49-F238E27FC236}">
                <a16:creationId xmlns:a16="http://schemas.microsoft.com/office/drawing/2014/main" id="{B81AF960-3EC5-32E7-9ED6-3F928FBD2450}"/>
              </a:ext>
            </a:extLst>
          </p:cNvPr>
          <p:cNvSpPr>
            <a:spLocks noGrp="1"/>
          </p:cNvSpPr>
          <p:nvPr>
            <p:ph type="sldNum" sz="quarter" idx="4"/>
          </p:nvPr>
        </p:nvSpPr>
        <p:spPr/>
        <p:txBody>
          <a:bodyPr/>
          <a:lstStyle/>
          <a:p>
            <a:fld id="{A62EE2D1-72E3-4F2B-8A33-8621F02BFDCC}" type="slidenum">
              <a:rPr lang="de-DE" smtClean="0"/>
              <a:pPr/>
              <a:t>19</a:t>
            </a:fld>
            <a:endParaRPr lang="de-DE" dirty="0"/>
          </a:p>
        </p:txBody>
      </p:sp>
      <p:sp>
        <p:nvSpPr>
          <p:cNvPr id="12" name="Rechteck 11">
            <a:extLst>
              <a:ext uri="{FF2B5EF4-FFF2-40B4-BE49-F238E27FC236}">
                <a16:creationId xmlns:a16="http://schemas.microsoft.com/office/drawing/2014/main" id="{6438EB11-2206-EB42-4D38-FCA4D23403C9}"/>
              </a:ext>
            </a:extLst>
          </p:cNvPr>
          <p:cNvSpPr/>
          <p:nvPr/>
        </p:nvSpPr>
        <p:spPr>
          <a:xfrm>
            <a:off x="224701" y="1104577"/>
            <a:ext cx="3159165" cy="3741863"/>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Low"/>
            <a:r>
              <a:rPr lang="de-DE" sz="1000" dirty="0">
                <a:solidFill>
                  <a:schemeClr val="tx2">
                    <a:lumMod val="50000"/>
                  </a:schemeClr>
                </a:solidFill>
              </a:rPr>
              <a:t>Die Grafik zeigt die jährliche finanzielle Entwicklung und die Nachhaltigkeit der GGZ.</a:t>
            </a:r>
          </a:p>
          <a:p>
            <a:pPr algn="justLow"/>
            <a:endParaRPr lang="de-DE" sz="1000" dirty="0">
              <a:solidFill>
                <a:schemeClr val="tx2">
                  <a:lumMod val="50000"/>
                </a:schemeClr>
              </a:solidFill>
            </a:endParaRPr>
          </a:p>
          <a:p>
            <a:pPr algn="justLow"/>
            <a:r>
              <a:rPr lang="de-DE" sz="1000" dirty="0">
                <a:solidFill>
                  <a:schemeClr val="tx2">
                    <a:lumMod val="50000"/>
                  </a:schemeClr>
                </a:solidFill>
              </a:rPr>
              <a:t>Im ersten Betriebsjahr erwirtschaftet die GGZ einen </a:t>
            </a:r>
            <a:r>
              <a:rPr lang="de-DE" sz="1000" b="1" dirty="0">
                <a:solidFill>
                  <a:schemeClr val="tx2">
                    <a:lumMod val="50000"/>
                  </a:schemeClr>
                </a:solidFill>
              </a:rPr>
              <a:t>Jahresumsatz</a:t>
            </a:r>
            <a:r>
              <a:rPr lang="de-DE" sz="1000" dirty="0">
                <a:solidFill>
                  <a:schemeClr val="tx2">
                    <a:lumMod val="50000"/>
                  </a:schemeClr>
                </a:solidFill>
              </a:rPr>
              <a:t> von </a:t>
            </a:r>
            <a:r>
              <a:rPr lang="de-DE" sz="1000" b="1" dirty="0">
                <a:solidFill>
                  <a:schemeClr val="tx2">
                    <a:lumMod val="50000"/>
                  </a:schemeClr>
                </a:solidFill>
              </a:rPr>
              <a:t>47.326 $</a:t>
            </a:r>
            <a:r>
              <a:rPr lang="de-DE" sz="1000" dirty="0">
                <a:solidFill>
                  <a:schemeClr val="tx2">
                    <a:lumMod val="50000"/>
                  </a:schemeClr>
                </a:solidFill>
              </a:rPr>
              <a:t>, der hauptsächlich aus dem Verkauf von Eiern und Küken stammt, die in der zentralen Anlage produziert werden.</a:t>
            </a:r>
          </a:p>
          <a:p>
            <a:pPr algn="justLow"/>
            <a:endParaRPr lang="de-DE" sz="1000" dirty="0">
              <a:solidFill>
                <a:schemeClr val="tx2">
                  <a:lumMod val="50000"/>
                </a:schemeClr>
              </a:solidFill>
            </a:endParaRPr>
          </a:p>
          <a:p>
            <a:pPr algn="justLow"/>
            <a:r>
              <a:rPr lang="de-DE" sz="1000" dirty="0">
                <a:solidFill>
                  <a:schemeClr val="tx2">
                    <a:lumMod val="50000"/>
                  </a:schemeClr>
                </a:solidFill>
              </a:rPr>
              <a:t>Die jährlichen </a:t>
            </a:r>
            <a:r>
              <a:rPr lang="de-DE" sz="1000" b="1" dirty="0">
                <a:solidFill>
                  <a:schemeClr val="tx2">
                    <a:lumMod val="50000"/>
                  </a:schemeClr>
                </a:solidFill>
              </a:rPr>
              <a:t>Gesamtbetriebskosten</a:t>
            </a:r>
            <a:r>
              <a:rPr lang="de-DE" sz="1000" dirty="0">
                <a:solidFill>
                  <a:schemeClr val="tx2">
                    <a:lumMod val="50000"/>
                  </a:schemeClr>
                </a:solidFill>
              </a:rPr>
              <a:t> belaufen sich auf </a:t>
            </a:r>
            <a:r>
              <a:rPr lang="de-DE" sz="1000" b="1" dirty="0">
                <a:solidFill>
                  <a:schemeClr val="tx2">
                    <a:lumMod val="50000"/>
                  </a:schemeClr>
                </a:solidFill>
              </a:rPr>
              <a:t>44.161 $ </a:t>
            </a:r>
            <a:r>
              <a:rPr lang="de-DE" sz="1000" dirty="0">
                <a:solidFill>
                  <a:schemeClr val="tx2">
                    <a:lumMod val="50000"/>
                  </a:schemeClr>
                </a:solidFill>
              </a:rPr>
              <a:t>und decken Futter, Arbeits- und Verwaltungskosten, Geflügelzubehör, Verpackung und Logistik, Versorgungsleistungen sowie Rück-stellungen für unvorhergesehene Ausgaben ab, die für einen zuverlässigen und biosicheren Betrieb </a:t>
            </a:r>
            <a:r>
              <a:rPr lang="de-DE" sz="1000" dirty="0" err="1">
                <a:solidFill>
                  <a:schemeClr val="tx2">
                    <a:lumMod val="50000"/>
                  </a:schemeClr>
                </a:solidFill>
              </a:rPr>
              <a:t>erfor-derlich</a:t>
            </a:r>
            <a:r>
              <a:rPr lang="de-DE" sz="1000" dirty="0">
                <a:solidFill>
                  <a:schemeClr val="tx2">
                    <a:lumMod val="50000"/>
                  </a:schemeClr>
                </a:solidFill>
              </a:rPr>
              <a:t> sind.</a:t>
            </a:r>
          </a:p>
          <a:p>
            <a:pPr algn="justLow"/>
            <a:endParaRPr lang="de-DE" sz="1000" dirty="0">
              <a:solidFill>
                <a:schemeClr val="tx2">
                  <a:lumMod val="50000"/>
                </a:schemeClr>
              </a:solidFill>
            </a:endParaRPr>
          </a:p>
          <a:p>
            <a:pPr algn="justLow"/>
            <a:r>
              <a:rPr lang="de-DE" sz="1000" dirty="0">
                <a:solidFill>
                  <a:schemeClr val="tx2">
                    <a:lumMod val="50000"/>
                  </a:schemeClr>
                </a:solidFill>
              </a:rPr>
              <a:t>Nach Abzug aller Betriebskosten und der Sach-leistung in Form der Verteilung von Geflügel an 100 Haushalte erzielt die GGZ einen </a:t>
            </a:r>
            <a:r>
              <a:rPr lang="de-DE" sz="1000" b="1" dirty="0">
                <a:solidFill>
                  <a:schemeClr val="tx2">
                    <a:lumMod val="50000"/>
                  </a:schemeClr>
                </a:solidFill>
              </a:rPr>
              <a:t>jährlichen Netto-überschuss</a:t>
            </a:r>
            <a:r>
              <a:rPr lang="de-DE" sz="1000" dirty="0">
                <a:solidFill>
                  <a:schemeClr val="tx2">
                    <a:lumMod val="50000"/>
                  </a:schemeClr>
                </a:solidFill>
              </a:rPr>
              <a:t> von </a:t>
            </a:r>
            <a:r>
              <a:rPr lang="de-DE" sz="1000" b="1" dirty="0">
                <a:solidFill>
                  <a:schemeClr val="tx2">
                    <a:lumMod val="50000"/>
                  </a:schemeClr>
                </a:solidFill>
              </a:rPr>
              <a:t>3.165 $</a:t>
            </a:r>
            <a:r>
              <a:rPr lang="de-DE" sz="1000" dirty="0">
                <a:solidFill>
                  <a:schemeClr val="tx2">
                    <a:lumMod val="50000"/>
                  </a:schemeClr>
                </a:solidFill>
              </a:rPr>
              <a:t>. Dieser Überschuss wird reinvestiert, um die Ausweitung der Geflügelhaltung in den Haushalten zu unterstützen, die Dienstleist-</a:t>
            </a:r>
            <a:r>
              <a:rPr lang="de-DE" sz="1000" dirty="0" err="1">
                <a:solidFill>
                  <a:schemeClr val="tx2">
                    <a:lumMod val="50000"/>
                  </a:schemeClr>
                </a:solidFill>
              </a:rPr>
              <a:t>ungen</a:t>
            </a:r>
            <a:r>
              <a:rPr lang="de-DE" sz="1000" dirty="0">
                <a:solidFill>
                  <a:schemeClr val="tx2">
                    <a:lumMod val="50000"/>
                  </a:schemeClr>
                </a:solidFill>
              </a:rPr>
              <a:t> zu stärken und das GGZ-Modell im Laufe der Zeit auf weitere Gemeinden auszuweiten.</a:t>
            </a:r>
          </a:p>
        </p:txBody>
      </p:sp>
      <p:graphicFrame>
        <p:nvGraphicFramePr>
          <p:cNvPr id="3" name="Chart 2">
            <a:extLst>
              <a:ext uri="{FF2B5EF4-FFF2-40B4-BE49-F238E27FC236}">
                <a16:creationId xmlns:a16="http://schemas.microsoft.com/office/drawing/2014/main" id="{864F3AAC-62BD-436A-9191-58FB50C05E18}"/>
              </a:ext>
            </a:extLst>
          </p:cNvPr>
          <p:cNvGraphicFramePr>
            <a:graphicFrameLocks/>
          </p:cNvGraphicFramePr>
          <p:nvPr>
            <p:extLst>
              <p:ext uri="{D42A27DB-BD31-4B8C-83A1-F6EECF244321}">
                <p14:modId xmlns:p14="http://schemas.microsoft.com/office/powerpoint/2010/main" val="3296470903"/>
              </p:ext>
            </p:extLst>
          </p:nvPr>
        </p:nvGraphicFramePr>
        <p:xfrm>
          <a:off x="3383867" y="1203324"/>
          <a:ext cx="5262015" cy="32939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a:extLst>
              <a:ext uri="{FF2B5EF4-FFF2-40B4-BE49-F238E27FC236}">
                <a16:creationId xmlns:a16="http://schemas.microsoft.com/office/drawing/2014/main" id="{F4E38D9A-1241-5349-C53C-2B8A031E1A07}"/>
              </a:ext>
            </a:extLst>
          </p:cNvPr>
          <p:cNvGraphicFramePr>
            <a:graphicFrameLocks noGrp="1"/>
          </p:cNvGraphicFramePr>
          <p:nvPr>
            <p:extLst>
              <p:ext uri="{D42A27DB-BD31-4B8C-83A1-F6EECF244321}">
                <p14:modId xmlns:p14="http://schemas.microsoft.com/office/powerpoint/2010/main" val="3145522723"/>
              </p:ext>
            </p:extLst>
          </p:nvPr>
        </p:nvGraphicFramePr>
        <p:xfrm>
          <a:off x="4130417" y="3940176"/>
          <a:ext cx="4392489" cy="335280"/>
        </p:xfrm>
        <a:graphic>
          <a:graphicData uri="http://schemas.openxmlformats.org/drawingml/2006/table">
            <a:tbl>
              <a:tblPr firstRow="1" bandRow="1">
                <a:tableStyleId>{5C22544A-7EE6-4342-B048-85BDC9FD1C3A}</a:tableStyleId>
              </a:tblPr>
              <a:tblGrid>
                <a:gridCol w="1464163">
                  <a:extLst>
                    <a:ext uri="{9D8B030D-6E8A-4147-A177-3AD203B41FA5}">
                      <a16:colId xmlns:a16="http://schemas.microsoft.com/office/drawing/2014/main" val="1146554291"/>
                    </a:ext>
                  </a:extLst>
                </a:gridCol>
                <a:gridCol w="1464163">
                  <a:extLst>
                    <a:ext uri="{9D8B030D-6E8A-4147-A177-3AD203B41FA5}">
                      <a16:colId xmlns:a16="http://schemas.microsoft.com/office/drawing/2014/main" val="2526142157"/>
                    </a:ext>
                  </a:extLst>
                </a:gridCol>
                <a:gridCol w="1464163">
                  <a:extLst>
                    <a:ext uri="{9D8B030D-6E8A-4147-A177-3AD203B41FA5}">
                      <a16:colId xmlns:a16="http://schemas.microsoft.com/office/drawing/2014/main" val="635617139"/>
                    </a:ext>
                  </a:extLst>
                </a:gridCol>
              </a:tblGrid>
              <a:tr h="1843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b="0" dirty="0">
                          <a:solidFill>
                            <a:schemeClr val="bg2">
                              <a:lumMod val="10000"/>
                            </a:schemeClr>
                          </a:solidFill>
                        </a:rPr>
                        <a:t>Umsatz (Eier &amp; Küken)</a:t>
                      </a:r>
                    </a:p>
                    <a:p>
                      <a:pPr algn="ctr"/>
                      <a:endParaRPr lang="de-DE" sz="800" b="0" dirty="0">
                        <a:solidFill>
                          <a:schemeClr val="bg2">
                            <a:lumMod val="10000"/>
                          </a:schemeClr>
                        </a:solidFill>
                      </a:endParaRP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b="0" dirty="0">
                          <a:solidFill>
                            <a:schemeClr val="bg2">
                              <a:lumMod val="10000"/>
                            </a:schemeClr>
                          </a:solidFill>
                        </a:rPr>
                        <a:t>Jährliche Betriebskosten</a:t>
                      </a:r>
                    </a:p>
                    <a:p>
                      <a:pPr algn="ctr"/>
                      <a:endParaRPr lang="de-DE" sz="800" b="0" dirty="0">
                        <a:solidFill>
                          <a:schemeClr val="bg2">
                            <a:lumMod val="10000"/>
                          </a:schemeClr>
                        </a:solidFill>
                      </a:endParaRP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b="0" dirty="0">
                          <a:solidFill>
                            <a:schemeClr val="bg2">
                              <a:lumMod val="10000"/>
                            </a:schemeClr>
                          </a:solidFill>
                        </a:rPr>
                        <a:t>Nettoüberschuss</a:t>
                      </a:r>
                    </a:p>
                    <a:p>
                      <a:pPr algn="ctr"/>
                      <a:endParaRPr lang="de-DE" sz="800" b="0" dirty="0">
                        <a:solidFill>
                          <a:schemeClr val="bg2">
                            <a:lumMod val="10000"/>
                          </a:schemeClr>
                        </a:solidFill>
                      </a:endParaRPr>
                    </a:p>
                  </a:txBody>
                  <a:tcPr>
                    <a:solidFill>
                      <a:schemeClr val="bg1"/>
                    </a:solidFill>
                  </a:tcPr>
                </a:tc>
                <a:extLst>
                  <a:ext uri="{0D108BD9-81ED-4DB2-BD59-A6C34878D82A}">
                    <a16:rowId xmlns:a16="http://schemas.microsoft.com/office/drawing/2014/main" val="3621294078"/>
                  </a:ext>
                </a:extLst>
              </a:tr>
            </a:tbl>
          </a:graphicData>
        </a:graphic>
      </p:graphicFrame>
    </p:spTree>
    <p:extLst>
      <p:ext uri="{BB962C8B-B14F-4D97-AF65-F5344CB8AC3E}">
        <p14:creationId xmlns:p14="http://schemas.microsoft.com/office/powerpoint/2010/main" val="4045133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4FC6A-0B52-A33B-96C6-10972EB918B7}"/>
              </a:ext>
            </a:extLst>
          </p:cNvPr>
          <p:cNvSpPr>
            <a:spLocks noGrp="1"/>
          </p:cNvSpPr>
          <p:nvPr>
            <p:ph type="title"/>
          </p:nvPr>
        </p:nvSpPr>
        <p:spPr/>
        <p:txBody>
          <a:bodyPr/>
          <a:lstStyle/>
          <a:p>
            <a:r>
              <a:rPr lang="de-DE" dirty="0"/>
              <a:t>Abkürzungen </a:t>
            </a:r>
            <a:br>
              <a:rPr lang="de-DE" dirty="0"/>
            </a:br>
            <a:r>
              <a:rPr lang="en-US" dirty="0"/>
              <a:t> </a:t>
            </a:r>
            <a:endParaRPr lang="LID4096" dirty="0"/>
          </a:p>
        </p:txBody>
      </p:sp>
      <p:sp>
        <p:nvSpPr>
          <p:cNvPr id="4" name="Slide Number Placeholder 3">
            <a:extLst>
              <a:ext uri="{FF2B5EF4-FFF2-40B4-BE49-F238E27FC236}">
                <a16:creationId xmlns:a16="http://schemas.microsoft.com/office/drawing/2014/main" id="{7BB8AC40-CC86-7D4E-2C65-024CB495FF53}"/>
              </a:ext>
            </a:extLst>
          </p:cNvPr>
          <p:cNvSpPr>
            <a:spLocks noGrp="1"/>
          </p:cNvSpPr>
          <p:nvPr>
            <p:ph type="sldNum" sz="quarter" idx="4"/>
          </p:nvPr>
        </p:nvSpPr>
        <p:spPr/>
        <p:txBody>
          <a:bodyPr/>
          <a:lstStyle/>
          <a:p>
            <a:fld id="{A62EE2D1-72E3-4F2B-8A33-8621F02BFDCC}" type="slidenum">
              <a:rPr lang="de-DE" smtClean="0"/>
              <a:pPr/>
              <a:t>2</a:t>
            </a:fld>
            <a:endParaRPr lang="de-DE" dirty="0"/>
          </a:p>
        </p:txBody>
      </p:sp>
      <p:graphicFrame>
        <p:nvGraphicFramePr>
          <p:cNvPr id="7" name="Content Placeholder 4">
            <a:extLst>
              <a:ext uri="{FF2B5EF4-FFF2-40B4-BE49-F238E27FC236}">
                <a16:creationId xmlns:a16="http://schemas.microsoft.com/office/drawing/2014/main" id="{3B172C92-9336-14F0-E7C7-165733D77C46}"/>
              </a:ext>
            </a:extLst>
          </p:cNvPr>
          <p:cNvGraphicFramePr>
            <a:graphicFrameLocks noGrp="1"/>
          </p:cNvGraphicFramePr>
          <p:nvPr>
            <p:ph idx="1"/>
            <p:extLst>
              <p:ext uri="{D42A27DB-BD31-4B8C-83A1-F6EECF244321}">
                <p14:modId xmlns:p14="http://schemas.microsoft.com/office/powerpoint/2010/main" val="4040929309"/>
              </p:ext>
            </p:extLst>
          </p:nvPr>
        </p:nvGraphicFramePr>
        <p:xfrm>
          <a:off x="287524" y="1132042"/>
          <a:ext cx="8143444" cy="3493641"/>
        </p:xfrm>
        <a:graphic>
          <a:graphicData uri="http://schemas.openxmlformats.org/drawingml/2006/table">
            <a:tbl>
              <a:tblPr firstRow="1" bandRow="1">
                <a:tableStyleId>{5C22544A-7EE6-4342-B048-85BDC9FD1C3A}</a:tableStyleId>
              </a:tblPr>
              <a:tblGrid>
                <a:gridCol w="1544702">
                  <a:extLst>
                    <a:ext uri="{9D8B030D-6E8A-4147-A177-3AD203B41FA5}">
                      <a16:colId xmlns:a16="http://schemas.microsoft.com/office/drawing/2014/main" val="10758908"/>
                    </a:ext>
                  </a:extLst>
                </a:gridCol>
                <a:gridCol w="6598742">
                  <a:extLst>
                    <a:ext uri="{9D8B030D-6E8A-4147-A177-3AD203B41FA5}">
                      <a16:colId xmlns:a16="http://schemas.microsoft.com/office/drawing/2014/main" val="3312305959"/>
                    </a:ext>
                  </a:extLst>
                </a:gridCol>
              </a:tblGrid>
              <a:tr h="310876">
                <a:tc>
                  <a:txBody>
                    <a:bodyPr/>
                    <a:lstStyle/>
                    <a:p>
                      <a:r>
                        <a:rPr lang="de-DE" sz="1400" dirty="0"/>
                        <a:t>Abkürzungen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dirty="0"/>
                        <a:t>Definition</a:t>
                      </a:r>
                      <a:endParaRPr lang="LID4096" sz="1400" dirty="0"/>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45465948"/>
                  </a:ext>
                </a:extLst>
              </a:tr>
              <a:tr h="342515">
                <a:tc>
                  <a:txBody>
                    <a:bodyPr/>
                    <a:lstStyle/>
                    <a:p>
                      <a:pPr marL="0" algn="l" defTabSz="914400" rtl="0" eaLnBrk="1" latinLnBrk="0" hangingPunct="1">
                        <a:buNone/>
                      </a:pPr>
                      <a:r>
                        <a:rPr lang="en-US" sz="1200" b="1" kern="1200" dirty="0">
                          <a:solidFill>
                            <a:schemeClr val="dk1"/>
                          </a:solidFill>
                          <a:latin typeface="+mn-lt"/>
                          <a:ea typeface="+mn-ea"/>
                          <a:cs typeface="+mn-cs"/>
                        </a:rPr>
                        <a:t>$</a:t>
                      </a:r>
                    </a:p>
                  </a:txBody>
                  <a:tcPr marL="60413" marR="60413" marT="30207" marB="302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buNone/>
                      </a:pPr>
                      <a:r>
                        <a:rPr lang="en-US" sz="1200" b="0" kern="1200" dirty="0">
                          <a:solidFill>
                            <a:schemeClr val="dk1"/>
                          </a:solidFill>
                          <a:latin typeface="+mn-lt"/>
                          <a:ea typeface="+mn-ea"/>
                          <a:cs typeface="+mn-cs"/>
                        </a:rPr>
                        <a:t>United States Dollar (USD)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8918033"/>
                  </a:ext>
                </a:extLst>
              </a:tr>
              <a:tr h="342515">
                <a:tc>
                  <a:txBody>
                    <a:bodyPr/>
                    <a:lstStyle/>
                    <a:p>
                      <a:pPr marL="0" algn="l" defTabSz="914400" rtl="0" eaLnBrk="1" fontAlgn="ctr" latinLnBrk="0" hangingPunct="1">
                        <a:buNone/>
                      </a:pPr>
                      <a:r>
                        <a:rPr lang="en-US" sz="1200" b="1" kern="1200" dirty="0">
                          <a:solidFill>
                            <a:schemeClr val="dk1"/>
                          </a:solidFill>
                          <a:latin typeface="+mn-lt"/>
                          <a:ea typeface="+mn-ea"/>
                          <a:cs typeface="+mn-cs"/>
                        </a:rPr>
                        <a:t>GAGW</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ctr" latinLnBrk="0" hangingPunct="1">
                        <a:buNone/>
                      </a:pPr>
                      <a:r>
                        <a:rPr lang="en-US" sz="1200" b="0" kern="1200" dirty="0" err="1">
                          <a:solidFill>
                            <a:schemeClr val="dk1"/>
                          </a:solidFill>
                          <a:latin typeface="+mn-lt"/>
                          <a:ea typeface="+mn-ea"/>
                          <a:cs typeface="+mn-cs"/>
                        </a:rPr>
                        <a:t>Gemeindeausschuss</a:t>
                      </a:r>
                      <a:r>
                        <a:rPr lang="en-US" sz="1200" b="0" kern="1200" dirty="0">
                          <a:solidFill>
                            <a:schemeClr val="dk1"/>
                          </a:solidFill>
                          <a:latin typeface="+mn-lt"/>
                          <a:ea typeface="+mn-ea"/>
                          <a:cs typeface="+mn-cs"/>
                        </a:rPr>
                        <a:t> für </a:t>
                      </a:r>
                      <a:r>
                        <a:rPr lang="en-US" sz="1200" b="0" kern="1200" dirty="0" err="1">
                          <a:solidFill>
                            <a:schemeClr val="dk1"/>
                          </a:solidFill>
                          <a:latin typeface="+mn-lt"/>
                          <a:ea typeface="+mn-ea"/>
                          <a:cs typeface="+mn-cs"/>
                        </a:rPr>
                        <a:t>Geflügelwirtschaft</a:t>
                      </a:r>
                      <a:endParaRPr lang="en-US" sz="1200" b="0" kern="1200" dirty="0">
                        <a:solidFill>
                          <a:schemeClr val="dk1"/>
                        </a:solidFill>
                        <a:latin typeface="+mn-lt"/>
                        <a:ea typeface="+mn-ea"/>
                        <a:cs typeface="+mn-cs"/>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0564547"/>
                  </a:ext>
                </a:extLst>
              </a:tr>
              <a:tr h="34251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1" kern="1200" dirty="0" err="1">
                          <a:solidFill>
                            <a:schemeClr val="dk1"/>
                          </a:solidFill>
                          <a:latin typeface="+mn-lt"/>
                          <a:ea typeface="+mn-ea"/>
                          <a:cs typeface="+mn-cs"/>
                        </a:rPr>
                        <a:t>GDfH</a:t>
                      </a:r>
                      <a:endParaRPr lang="en-US" sz="1200" b="1" kern="1200" dirty="0">
                        <a:solidFill>
                          <a:schemeClr val="dk1"/>
                        </a:solidFill>
                        <a:latin typeface="+mn-lt"/>
                        <a:ea typeface="+mn-ea"/>
                        <a:cs typeface="+mn-cs"/>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ctr" latinLnBrk="0" hangingPunct="1">
                        <a:buNone/>
                      </a:pPr>
                      <a:r>
                        <a:rPr lang="en-US" sz="1200" b="0" kern="1200" dirty="0">
                          <a:solidFill>
                            <a:schemeClr val="dk1"/>
                          </a:solidFill>
                          <a:latin typeface="+mn-lt"/>
                          <a:ea typeface="+mn-ea"/>
                          <a:cs typeface="+mn-cs"/>
                        </a:rPr>
                        <a:t>Global Development for Humanity</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96454"/>
                  </a:ext>
                </a:extLst>
              </a:tr>
              <a:tr h="342515">
                <a:tc>
                  <a:txBody>
                    <a:bodyPr/>
                    <a:lstStyle/>
                    <a:p>
                      <a:pPr marL="0" algn="l" defTabSz="914400" rtl="0" eaLnBrk="1" fontAlgn="ctr" latinLnBrk="0" hangingPunct="1">
                        <a:buNone/>
                      </a:pPr>
                      <a:r>
                        <a:rPr lang="en-US" sz="1200" b="1" kern="1200" dirty="0">
                          <a:solidFill>
                            <a:schemeClr val="dk1"/>
                          </a:solidFill>
                          <a:latin typeface="+mn-lt"/>
                          <a:ea typeface="+mn-ea"/>
                          <a:cs typeface="+mn-cs"/>
                        </a:rPr>
                        <a:t>GGZ</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ctr" latinLnBrk="0" hangingPunct="1">
                        <a:buNone/>
                      </a:pPr>
                      <a:r>
                        <a:rPr lang="en-US" sz="1200" b="0" kern="1200" dirty="0" err="1">
                          <a:solidFill>
                            <a:schemeClr val="dk1"/>
                          </a:solidFill>
                          <a:latin typeface="+mn-lt"/>
                          <a:ea typeface="+mn-ea"/>
                          <a:cs typeface="+mn-cs"/>
                        </a:rPr>
                        <a:t>Gemeinschaftliche</a:t>
                      </a:r>
                      <a:r>
                        <a:rPr lang="en-US" sz="1200" b="0" kern="1200" dirty="0">
                          <a:solidFill>
                            <a:schemeClr val="dk1"/>
                          </a:solidFill>
                          <a:latin typeface="+mn-lt"/>
                          <a:ea typeface="+mn-ea"/>
                          <a:cs typeface="+mn-cs"/>
                        </a:rPr>
                        <a:t> </a:t>
                      </a:r>
                      <a:r>
                        <a:rPr lang="en-US" sz="1200" b="0" kern="1200" dirty="0" err="1">
                          <a:solidFill>
                            <a:schemeClr val="dk1"/>
                          </a:solidFill>
                          <a:latin typeface="+mn-lt"/>
                          <a:ea typeface="+mn-ea"/>
                          <a:cs typeface="+mn-cs"/>
                        </a:rPr>
                        <a:t>Geflügelzucht</a:t>
                      </a:r>
                      <a:endParaRPr lang="en-US" sz="1200" b="0" kern="1200" dirty="0">
                        <a:solidFill>
                          <a:schemeClr val="dk1"/>
                        </a:solidFill>
                        <a:latin typeface="+mn-lt"/>
                        <a:ea typeface="+mn-ea"/>
                        <a:cs typeface="+mn-cs"/>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2122441"/>
                  </a:ext>
                </a:extLst>
              </a:tr>
              <a:tr h="342515">
                <a:tc>
                  <a:txBody>
                    <a:bodyPr/>
                    <a:lstStyle/>
                    <a:p>
                      <a:pPr marL="0" algn="l" defTabSz="914400" rtl="0" eaLnBrk="1" fontAlgn="ctr" latinLnBrk="0" hangingPunct="1">
                        <a:buNone/>
                      </a:pPr>
                      <a:r>
                        <a:rPr lang="en-US" sz="1200" b="1" kern="1200" dirty="0">
                          <a:solidFill>
                            <a:schemeClr val="dk1"/>
                          </a:solidFill>
                          <a:latin typeface="+mn-lt"/>
                          <a:ea typeface="+mn-ea"/>
                          <a:cs typeface="+mn-cs"/>
                        </a:rPr>
                        <a:t>kW</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ctr" latinLnBrk="0" hangingPunct="1">
                        <a:buNone/>
                      </a:pPr>
                      <a:r>
                        <a:rPr lang="en-US" sz="1200" b="0" kern="1200" dirty="0">
                          <a:solidFill>
                            <a:schemeClr val="dk1"/>
                          </a:solidFill>
                          <a:latin typeface="+mn-lt"/>
                          <a:ea typeface="+mn-ea"/>
                          <a:cs typeface="+mn-cs"/>
                        </a:rPr>
                        <a:t>Kilowatt</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600261"/>
                  </a:ext>
                </a:extLst>
              </a:tr>
              <a:tr h="342515">
                <a:tc>
                  <a:txBody>
                    <a:bodyPr/>
                    <a:lstStyle/>
                    <a:p>
                      <a:pPr marL="0" algn="l" defTabSz="914400" rtl="0" eaLnBrk="1" fontAlgn="ctr" latinLnBrk="0" hangingPunct="1">
                        <a:buNone/>
                      </a:pPr>
                      <a:r>
                        <a:rPr lang="en-US" sz="1200" b="1" kern="1200" dirty="0">
                          <a:solidFill>
                            <a:schemeClr val="dk1"/>
                          </a:solidFill>
                          <a:latin typeface="+mn-lt"/>
                          <a:ea typeface="+mn-ea"/>
                          <a:cs typeface="+mn-cs"/>
                        </a:rPr>
                        <a:t>m²</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ctr" latinLnBrk="0" hangingPunct="1">
                        <a:buNone/>
                      </a:pPr>
                      <a:r>
                        <a:rPr lang="en-US" sz="1200" b="0" kern="1200" dirty="0" err="1">
                          <a:solidFill>
                            <a:schemeClr val="dk1"/>
                          </a:solidFill>
                          <a:latin typeface="+mn-lt"/>
                          <a:ea typeface="+mn-ea"/>
                          <a:cs typeface="+mn-cs"/>
                        </a:rPr>
                        <a:t>Quadratmeter</a:t>
                      </a:r>
                      <a:endParaRPr lang="en-US" sz="1200" b="0" kern="1200" dirty="0">
                        <a:solidFill>
                          <a:schemeClr val="dk1"/>
                        </a:solidFill>
                        <a:latin typeface="+mn-lt"/>
                        <a:ea typeface="+mn-ea"/>
                        <a:cs typeface="+mn-cs"/>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8986267"/>
                  </a:ext>
                </a:extLst>
              </a:tr>
              <a:tr h="342515">
                <a:tc>
                  <a:txBody>
                    <a:bodyPr/>
                    <a:lstStyle/>
                    <a:p>
                      <a:pPr marL="0" algn="l" defTabSz="914400" rtl="0" eaLnBrk="1" fontAlgn="ctr" latinLnBrk="0" hangingPunct="1">
                        <a:buNone/>
                      </a:pPr>
                      <a:r>
                        <a:rPr lang="en-US" sz="1200" b="1" kern="1200" dirty="0">
                          <a:solidFill>
                            <a:schemeClr val="dk1"/>
                          </a:solidFill>
                          <a:latin typeface="+mn-lt"/>
                          <a:ea typeface="+mn-ea"/>
                          <a:cs typeface="+mn-cs"/>
                        </a:rPr>
                        <a:t>SAA</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200" dirty="0"/>
                        <a:t>Standardarbeitsanweisungen </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3875038"/>
                  </a:ext>
                </a:extLst>
              </a:tr>
              <a:tr h="392580">
                <a:tc>
                  <a:txBody>
                    <a:bodyPr/>
                    <a:lstStyle/>
                    <a:p>
                      <a:pPr marL="0" algn="l" defTabSz="914400" rtl="0" eaLnBrk="1" fontAlgn="ctr" latinLnBrk="0" hangingPunct="1">
                        <a:buNone/>
                      </a:pPr>
                      <a:r>
                        <a:rPr lang="en-US" sz="1200" b="1" kern="1200" dirty="0">
                          <a:solidFill>
                            <a:schemeClr val="dk1"/>
                          </a:solidFill>
                          <a:latin typeface="+mn-lt"/>
                          <a:ea typeface="+mn-ea"/>
                          <a:cs typeface="+mn-cs"/>
                        </a:rPr>
                        <a:t>SDGs</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ctr" latinLnBrk="0" hangingPunct="1">
                        <a:buNone/>
                      </a:pPr>
                      <a:r>
                        <a:rPr lang="en-US" sz="1200" b="0" kern="1200" dirty="0">
                          <a:solidFill>
                            <a:schemeClr val="dk1"/>
                          </a:solidFill>
                          <a:latin typeface="+mn-lt"/>
                          <a:ea typeface="+mn-ea"/>
                          <a:cs typeface="+mn-cs"/>
                        </a:rPr>
                        <a:t>Sustainable Development Goals</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742713"/>
                  </a:ext>
                </a:extLst>
              </a:tr>
              <a:tr h="392580">
                <a:tc>
                  <a:txBody>
                    <a:bodyPr/>
                    <a:lstStyle/>
                    <a:p>
                      <a:pPr marL="0" algn="l" defTabSz="914400" rtl="0" eaLnBrk="1" fontAlgn="ctr" latinLnBrk="0" hangingPunct="1">
                        <a:buNone/>
                      </a:pPr>
                      <a:r>
                        <a:rPr lang="en-US" sz="1200" b="1" kern="1200" dirty="0">
                          <a:solidFill>
                            <a:schemeClr val="dk1"/>
                          </a:solidFill>
                          <a:latin typeface="+mn-lt"/>
                          <a:ea typeface="+mn-ea"/>
                          <a:cs typeface="+mn-cs"/>
                        </a:rPr>
                        <a:t>VZÄ</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200" dirty="0"/>
                        <a:t>Vollzeitäquivalente</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707212"/>
                  </a:ext>
                </a:extLst>
              </a:tr>
            </a:tbl>
          </a:graphicData>
        </a:graphic>
      </p:graphicFrame>
    </p:spTree>
    <p:extLst>
      <p:ext uri="{BB962C8B-B14F-4D97-AF65-F5344CB8AC3E}">
        <p14:creationId xmlns:p14="http://schemas.microsoft.com/office/powerpoint/2010/main" val="4033997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0B429-642A-C1E5-12B2-112E0A991A81}"/>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88A5CBD2-0598-0C99-7410-B3308BB9A57E}"/>
              </a:ext>
            </a:extLst>
          </p:cNvPr>
          <p:cNvSpPr txBox="1"/>
          <p:nvPr/>
        </p:nvSpPr>
        <p:spPr>
          <a:xfrm>
            <a:off x="0" y="2031846"/>
            <a:ext cx="9144000" cy="584775"/>
          </a:xfrm>
          <a:prstGeom prst="rect">
            <a:avLst/>
          </a:prstGeom>
          <a:noFill/>
        </p:spPr>
        <p:txBody>
          <a:bodyPr wrap="square">
            <a:spAutoFit/>
          </a:bodyPr>
          <a:lstStyle>
            <a:lvl1pPr algn="ctr">
              <a:buNone/>
              <a:defRPr sz="3200" b="1" cap="none" spc="0">
                <a:solidFill>
                  <a:srgbClr val="018137"/>
                </a:solidFill>
                <a:cs typeface="Arial" panose="020B0604020202020204" pitchFamily="34" charset="0"/>
              </a:defRPr>
            </a:lvl1pPr>
          </a:lstStyle>
          <a:p>
            <a:r>
              <a:rPr lang="en-US" dirty="0" err="1"/>
              <a:t>Wichtigste</a:t>
            </a:r>
            <a:r>
              <a:rPr lang="en-US" dirty="0"/>
              <a:t> </a:t>
            </a:r>
            <a:r>
              <a:rPr lang="en-US" dirty="0" err="1"/>
              <a:t>Auswirkungen</a:t>
            </a:r>
            <a:endParaRPr lang="en-US" dirty="0"/>
          </a:p>
        </p:txBody>
      </p:sp>
    </p:spTree>
    <p:extLst>
      <p:ext uri="{BB962C8B-B14F-4D97-AF65-F5344CB8AC3E}">
        <p14:creationId xmlns:p14="http://schemas.microsoft.com/office/powerpoint/2010/main" val="2788093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4CB8A-3AC7-0B45-9FFA-70D93086E34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CDC2C23-FD71-F5D4-74B7-380C4A723154}"/>
              </a:ext>
            </a:extLst>
          </p:cNvPr>
          <p:cNvSpPr>
            <a:spLocks noGrp="1"/>
          </p:cNvSpPr>
          <p:nvPr>
            <p:ph type="title"/>
          </p:nvPr>
        </p:nvSpPr>
        <p:spPr/>
        <p:txBody>
          <a:bodyPr/>
          <a:lstStyle/>
          <a:p>
            <a:r>
              <a:rPr lang="en-US" dirty="0" err="1"/>
              <a:t>Überblick</a:t>
            </a:r>
            <a:r>
              <a:rPr lang="en-US" dirty="0"/>
              <a:t>: </a:t>
            </a:r>
            <a:r>
              <a:rPr lang="en-US" dirty="0" err="1"/>
              <a:t>Auswirkungen</a:t>
            </a:r>
            <a:r>
              <a:rPr lang="en-US" dirty="0"/>
              <a:t> des </a:t>
            </a:r>
            <a:r>
              <a:rPr lang="en-US" dirty="0" err="1"/>
              <a:t>Projekts</a:t>
            </a:r>
            <a:endParaRPr lang="de-DE" dirty="0"/>
          </a:p>
        </p:txBody>
      </p:sp>
      <p:sp>
        <p:nvSpPr>
          <p:cNvPr id="4" name="Foliennummernplatzhalter 3">
            <a:extLst>
              <a:ext uri="{FF2B5EF4-FFF2-40B4-BE49-F238E27FC236}">
                <a16:creationId xmlns:a16="http://schemas.microsoft.com/office/drawing/2014/main" id="{4A6AE5FB-99F8-2997-D57F-8E7C00DC4722}"/>
              </a:ext>
            </a:extLst>
          </p:cNvPr>
          <p:cNvSpPr>
            <a:spLocks noGrp="1"/>
          </p:cNvSpPr>
          <p:nvPr>
            <p:ph type="sldNum" sz="quarter" idx="4"/>
          </p:nvPr>
        </p:nvSpPr>
        <p:spPr/>
        <p:txBody>
          <a:bodyPr/>
          <a:lstStyle/>
          <a:p>
            <a:fld id="{A62EE2D1-72E3-4F2B-8A33-8621F02BFDCC}" type="slidenum">
              <a:rPr lang="de-DE" smtClean="0"/>
              <a:pPr/>
              <a:t>21</a:t>
            </a:fld>
            <a:endParaRPr lang="de-DE" dirty="0"/>
          </a:p>
        </p:txBody>
      </p:sp>
      <p:grpSp>
        <p:nvGrpSpPr>
          <p:cNvPr id="5" name="Gruppieren 4">
            <a:extLst>
              <a:ext uri="{FF2B5EF4-FFF2-40B4-BE49-F238E27FC236}">
                <a16:creationId xmlns:a16="http://schemas.microsoft.com/office/drawing/2014/main" id="{9488EFE4-DFD0-47D4-9AD8-DD1CF26F9F47}"/>
              </a:ext>
            </a:extLst>
          </p:cNvPr>
          <p:cNvGrpSpPr/>
          <p:nvPr/>
        </p:nvGrpSpPr>
        <p:grpSpPr>
          <a:xfrm>
            <a:off x="215900" y="1096531"/>
            <a:ext cx="8424863" cy="661069"/>
            <a:chOff x="215900" y="1096531"/>
            <a:chExt cx="8424863" cy="661069"/>
          </a:xfrm>
        </p:grpSpPr>
        <p:sp>
          <p:nvSpPr>
            <p:cNvPr id="6" name="TextBox 18">
              <a:extLst>
                <a:ext uri="{FF2B5EF4-FFF2-40B4-BE49-F238E27FC236}">
                  <a16:creationId xmlns:a16="http://schemas.microsoft.com/office/drawing/2014/main" id="{ECCD9FB4-9BC5-4E39-2009-5E56BE5D3536}"/>
                </a:ext>
              </a:extLst>
            </p:cNvPr>
            <p:cNvSpPr txBox="1"/>
            <p:nvPr/>
          </p:nvSpPr>
          <p:spPr>
            <a:xfrm>
              <a:off x="870836" y="1096531"/>
              <a:ext cx="7769927" cy="649248"/>
            </a:xfrm>
            <a:prstGeom prst="roundRect">
              <a:avLst>
                <a:gd name="adj" fmla="val 6143"/>
              </a:avLst>
            </a:prstGeom>
            <a:noFill/>
            <a:ln>
              <a:noFill/>
            </a:ln>
          </p:spPr>
          <p:txBody>
            <a:bodyPr wrap="square" rtlCol="0">
              <a:spAutoFit/>
            </a:bodyPr>
            <a:lstStyle/>
            <a:p>
              <a:pPr algn="just">
                <a:lnSpc>
                  <a:spcPct val="90000"/>
                </a:lnSpc>
                <a:spcBef>
                  <a:spcPct val="0"/>
                </a:spcBef>
                <a:spcAft>
                  <a:spcPct val="35000"/>
                </a:spcAft>
                <a:defRPr b="1"/>
              </a:pPr>
              <a:r>
                <a:rPr lang="de-DE" sz="1200" dirty="0"/>
                <a:t>Entwicklung der lokalen Wertschöpfungskette im Geflügelsektor</a:t>
              </a:r>
            </a:p>
            <a:p>
              <a:pPr algn="just"/>
              <a:r>
                <a:rPr lang="de-DE" sz="1000" dirty="0"/>
                <a:t>Die GGZ stärkt die lokale Geflügelwirtschaft, indem sie eine verlässliche Bezugsquelle für Eier und Küken schafft, die Abhängigkeit von externen Lieferungen verringert und die lokalen Geflügelmärkte stabilisiert.</a:t>
              </a:r>
            </a:p>
          </p:txBody>
        </p:sp>
        <p:sp>
          <p:nvSpPr>
            <p:cNvPr id="7" name="Rechteck: abgerundete Ecken 5">
              <a:extLst>
                <a:ext uri="{FF2B5EF4-FFF2-40B4-BE49-F238E27FC236}">
                  <a16:creationId xmlns:a16="http://schemas.microsoft.com/office/drawing/2014/main" id="{57191E17-BFAC-52F3-6F3C-79FC599C60B9}"/>
                </a:ext>
              </a:extLst>
            </p:cNvPr>
            <p:cNvSpPr/>
            <p:nvPr/>
          </p:nvSpPr>
          <p:spPr>
            <a:xfrm>
              <a:off x="215900" y="1133650"/>
              <a:ext cx="643134" cy="620266"/>
            </a:xfrm>
            <a:prstGeom prst="roundRect">
              <a:avLst>
                <a:gd name="adj" fmla="val 4626"/>
              </a:avLst>
            </a:prstGeom>
            <a:solidFill>
              <a:schemeClr val="accent6">
                <a:lumMod val="20000"/>
                <a:lumOff val="80000"/>
              </a:schemeClr>
            </a:solidFill>
            <a:ln w="3175">
              <a:solidFill>
                <a:schemeClr val="tx1"/>
              </a:solidFill>
            </a:ln>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pPr algn="just"/>
              <a:endParaRPr lang="de-DE" sz="1200" dirty="0"/>
            </a:p>
          </p:txBody>
        </p:sp>
        <p:sp>
          <p:nvSpPr>
            <p:cNvPr id="8" name="Rechteck: abgerundete Ecken 5">
              <a:extLst>
                <a:ext uri="{FF2B5EF4-FFF2-40B4-BE49-F238E27FC236}">
                  <a16:creationId xmlns:a16="http://schemas.microsoft.com/office/drawing/2014/main" id="{4A7653B8-861C-583D-6966-D7AEC6F36C56}"/>
                </a:ext>
              </a:extLst>
            </p:cNvPr>
            <p:cNvSpPr/>
            <p:nvPr/>
          </p:nvSpPr>
          <p:spPr>
            <a:xfrm>
              <a:off x="827583" y="1134522"/>
              <a:ext cx="7813179" cy="620266"/>
            </a:xfrm>
            <a:prstGeom prst="roundRect">
              <a:avLst>
                <a:gd name="adj" fmla="val 4625"/>
              </a:avLst>
            </a:prstGeom>
            <a:noFill/>
            <a:ln w="3175">
              <a:solidFill>
                <a:schemeClr val="tx1"/>
              </a:solidFill>
            </a:ln>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pPr lvl="0" algn="just">
                <a:defRPr b="1"/>
              </a:pPr>
              <a:endParaRPr lang="en-US" sz="1200" i="1" dirty="0">
                <a:solidFill>
                  <a:srgbClr val="018137"/>
                </a:solidFill>
                <a:latin typeface="+mj-lt"/>
              </a:endParaRPr>
            </a:p>
            <a:p>
              <a:pPr algn="just"/>
              <a:endParaRPr lang="de-DE" sz="1200" dirty="0"/>
            </a:p>
          </p:txBody>
        </p:sp>
        <p:sp>
          <p:nvSpPr>
            <p:cNvPr id="9" name="Rectangle: Rounded Corners 4">
              <a:extLst>
                <a:ext uri="{FF2B5EF4-FFF2-40B4-BE49-F238E27FC236}">
                  <a16:creationId xmlns:a16="http://schemas.microsoft.com/office/drawing/2014/main" id="{4DE42302-FCC9-F563-04C0-CA6F27B16D57}"/>
                </a:ext>
              </a:extLst>
            </p:cNvPr>
            <p:cNvSpPr/>
            <p:nvPr/>
          </p:nvSpPr>
          <p:spPr>
            <a:xfrm>
              <a:off x="827494" y="1133650"/>
              <a:ext cx="72187" cy="623950"/>
            </a:xfrm>
            <a:prstGeom prst="roundRect">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LID4096" sz="1200"/>
            </a:p>
          </p:txBody>
        </p:sp>
      </p:grpSp>
      <p:sp>
        <p:nvSpPr>
          <p:cNvPr id="12" name="Rechteck: abgerundete Ecken 5">
            <a:extLst>
              <a:ext uri="{FF2B5EF4-FFF2-40B4-BE49-F238E27FC236}">
                <a16:creationId xmlns:a16="http://schemas.microsoft.com/office/drawing/2014/main" id="{1CA38971-A77B-678E-7DBF-2C853B807A12}"/>
              </a:ext>
            </a:extLst>
          </p:cNvPr>
          <p:cNvSpPr/>
          <p:nvPr/>
        </p:nvSpPr>
        <p:spPr>
          <a:xfrm>
            <a:off x="215899" y="2588647"/>
            <a:ext cx="643134" cy="620266"/>
          </a:xfrm>
          <a:prstGeom prst="roundRect">
            <a:avLst>
              <a:gd name="adj" fmla="val 4626"/>
            </a:avLst>
          </a:prstGeom>
          <a:solidFill>
            <a:schemeClr val="accent6">
              <a:lumMod val="20000"/>
              <a:lumOff val="80000"/>
            </a:schemeClr>
          </a:solidFill>
          <a:ln w="3175">
            <a:solidFill>
              <a:schemeClr val="tx1"/>
            </a:solidFill>
          </a:ln>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endParaRPr lang="de-DE" sz="1100" dirty="0"/>
          </a:p>
        </p:txBody>
      </p:sp>
      <p:sp>
        <p:nvSpPr>
          <p:cNvPr id="13" name="Rechteck: abgerundete Ecken 5">
            <a:extLst>
              <a:ext uri="{FF2B5EF4-FFF2-40B4-BE49-F238E27FC236}">
                <a16:creationId xmlns:a16="http://schemas.microsoft.com/office/drawing/2014/main" id="{789FB108-36CB-10E8-A969-8ACF2E04B0C0}"/>
              </a:ext>
            </a:extLst>
          </p:cNvPr>
          <p:cNvSpPr/>
          <p:nvPr/>
        </p:nvSpPr>
        <p:spPr>
          <a:xfrm>
            <a:off x="863788" y="2588647"/>
            <a:ext cx="7776974" cy="620266"/>
          </a:xfrm>
          <a:prstGeom prst="roundRect">
            <a:avLst>
              <a:gd name="adj" fmla="val 4625"/>
            </a:avLst>
          </a:prstGeom>
          <a:solidFill>
            <a:schemeClr val="bg1"/>
          </a:solidFill>
          <a:ln w="3175">
            <a:solidFill>
              <a:schemeClr val="tx1"/>
            </a:solidFill>
          </a:ln>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endParaRPr lang="de-DE" sz="1100" dirty="0"/>
          </a:p>
        </p:txBody>
      </p:sp>
      <p:sp>
        <p:nvSpPr>
          <p:cNvPr id="14" name="Rectangle: Rounded Corners 4">
            <a:extLst>
              <a:ext uri="{FF2B5EF4-FFF2-40B4-BE49-F238E27FC236}">
                <a16:creationId xmlns:a16="http://schemas.microsoft.com/office/drawing/2014/main" id="{2379F34A-5DC3-DCA4-4CA6-3D1135152536}"/>
              </a:ext>
            </a:extLst>
          </p:cNvPr>
          <p:cNvSpPr/>
          <p:nvPr/>
        </p:nvSpPr>
        <p:spPr>
          <a:xfrm>
            <a:off x="827493" y="2588647"/>
            <a:ext cx="72187" cy="623950"/>
          </a:xfrm>
          <a:prstGeom prst="roundRect">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TextBox 14">
            <a:extLst>
              <a:ext uri="{FF2B5EF4-FFF2-40B4-BE49-F238E27FC236}">
                <a16:creationId xmlns:a16="http://schemas.microsoft.com/office/drawing/2014/main" id="{3D376C00-9C58-17B1-D1E3-FE4A88A98B9A}"/>
              </a:ext>
            </a:extLst>
          </p:cNvPr>
          <p:cNvSpPr txBox="1"/>
          <p:nvPr/>
        </p:nvSpPr>
        <p:spPr>
          <a:xfrm>
            <a:off x="872549" y="2553677"/>
            <a:ext cx="7776975" cy="649248"/>
          </a:xfrm>
          <a:prstGeom prst="roundRect">
            <a:avLst>
              <a:gd name="adj" fmla="val 6143"/>
            </a:avLst>
          </a:prstGeom>
          <a:noFill/>
          <a:ln>
            <a:noFill/>
          </a:ln>
        </p:spPr>
        <p:txBody>
          <a:bodyPr wrap="square" rtlCol="0">
            <a:spAutoFit/>
          </a:bodyPr>
          <a:lstStyle/>
          <a:p>
            <a:pPr lvl="0" algn="just">
              <a:lnSpc>
                <a:spcPct val="90000"/>
              </a:lnSpc>
              <a:spcBef>
                <a:spcPct val="0"/>
              </a:spcBef>
              <a:spcAft>
                <a:spcPct val="35000"/>
              </a:spcAft>
              <a:defRPr b="1"/>
            </a:pPr>
            <a:r>
              <a:rPr lang="de-DE" sz="1200" dirty="0"/>
              <a:t>Schaffung von Arbeitsplätzen und Beschäftigung</a:t>
            </a:r>
          </a:p>
          <a:p>
            <a:pPr algn="just"/>
            <a:r>
              <a:rPr lang="de-DE" sz="1000" dirty="0"/>
              <a:t>Das GGZ schafft im ersten Jahr </a:t>
            </a:r>
            <a:r>
              <a:rPr lang="de-DE" sz="1000" b="1" dirty="0"/>
              <a:t>7 direkte und 25 haushaltsbezogene Vollzeitstellen </a:t>
            </a:r>
            <a:r>
              <a:rPr lang="de-DE" sz="1000" dirty="0"/>
              <a:t>in Geflügelhaltung, Brüterei, Transport und Management und stärkt so Einkommen sowie Beschäftigung für junge Menschen und Frauen</a:t>
            </a:r>
            <a:endParaRPr lang="en-US" sz="1000" dirty="0"/>
          </a:p>
        </p:txBody>
      </p:sp>
      <p:sp>
        <p:nvSpPr>
          <p:cNvPr id="18" name="Rechteck: abgerundete Ecken 5">
            <a:extLst>
              <a:ext uri="{FF2B5EF4-FFF2-40B4-BE49-F238E27FC236}">
                <a16:creationId xmlns:a16="http://schemas.microsoft.com/office/drawing/2014/main" id="{8AFD2FCB-270E-B60E-A5D8-29C5B89A96DA}"/>
              </a:ext>
            </a:extLst>
          </p:cNvPr>
          <p:cNvSpPr/>
          <p:nvPr/>
        </p:nvSpPr>
        <p:spPr>
          <a:xfrm>
            <a:off x="217466" y="3306252"/>
            <a:ext cx="643134" cy="620266"/>
          </a:xfrm>
          <a:prstGeom prst="roundRect">
            <a:avLst>
              <a:gd name="adj" fmla="val 4626"/>
            </a:avLst>
          </a:prstGeom>
          <a:solidFill>
            <a:schemeClr val="accent6">
              <a:lumMod val="20000"/>
              <a:lumOff val="80000"/>
            </a:schemeClr>
          </a:solidFill>
          <a:ln w="3175">
            <a:solidFill>
              <a:schemeClr val="tx1"/>
            </a:solidFill>
          </a:ln>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endParaRPr lang="de-DE" sz="1100" dirty="0"/>
          </a:p>
        </p:txBody>
      </p:sp>
      <p:sp>
        <p:nvSpPr>
          <p:cNvPr id="19" name="Rechteck: abgerundete Ecken 5">
            <a:extLst>
              <a:ext uri="{FF2B5EF4-FFF2-40B4-BE49-F238E27FC236}">
                <a16:creationId xmlns:a16="http://schemas.microsoft.com/office/drawing/2014/main" id="{399026E9-10AE-8564-A371-A1055F79FBAE}"/>
              </a:ext>
            </a:extLst>
          </p:cNvPr>
          <p:cNvSpPr/>
          <p:nvPr/>
        </p:nvSpPr>
        <p:spPr>
          <a:xfrm>
            <a:off x="829148" y="3306252"/>
            <a:ext cx="7811613" cy="620266"/>
          </a:xfrm>
          <a:prstGeom prst="roundRect">
            <a:avLst>
              <a:gd name="adj" fmla="val 4625"/>
            </a:avLst>
          </a:prstGeom>
          <a:solidFill>
            <a:schemeClr val="bg1"/>
          </a:solidFill>
          <a:ln w="3175">
            <a:solidFill>
              <a:schemeClr val="tx1"/>
            </a:solidFill>
          </a:ln>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pPr lvl="0">
              <a:lnSpc>
                <a:spcPct val="90000"/>
              </a:lnSpc>
              <a:spcBef>
                <a:spcPct val="0"/>
              </a:spcBef>
              <a:spcAft>
                <a:spcPct val="35000"/>
              </a:spcAft>
              <a:defRPr b="1"/>
            </a:pPr>
            <a:endParaRPr lang="en-US" sz="1100" b="1" dirty="0">
              <a:solidFill>
                <a:srgbClr val="018137"/>
              </a:solidFill>
            </a:endParaRPr>
          </a:p>
          <a:p>
            <a:endParaRPr lang="de-DE" sz="1100" dirty="0"/>
          </a:p>
        </p:txBody>
      </p:sp>
      <p:sp>
        <p:nvSpPr>
          <p:cNvPr id="20" name="Rectangle: Rounded Corners 4">
            <a:extLst>
              <a:ext uri="{FF2B5EF4-FFF2-40B4-BE49-F238E27FC236}">
                <a16:creationId xmlns:a16="http://schemas.microsoft.com/office/drawing/2014/main" id="{45B71CB2-F11C-88FD-1084-8F502928F413}"/>
              </a:ext>
            </a:extLst>
          </p:cNvPr>
          <p:cNvSpPr/>
          <p:nvPr/>
        </p:nvSpPr>
        <p:spPr>
          <a:xfrm>
            <a:off x="829060" y="3306252"/>
            <a:ext cx="72187" cy="623950"/>
          </a:xfrm>
          <a:prstGeom prst="roundRect">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1" name="TextBox 17">
            <a:extLst>
              <a:ext uri="{FF2B5EF4-FFF2-40B4-BE49-F238E27FC236}">
                <a16:creationId xmlns:a16="http://schemas.microsoft.com/office/drawing/2014/main" id="{FA351BB8-8BE1-4FE7-A9C6-AE59756B15B5}"/>
              </a:ext>
            </a:extLst>
          </p:cNvPr>
          <p:cNvSpPr txBox="1"/>
          <p:nvPr/>
        </p:nvSpPr>
        <p:spPr>
          <a:xfrm>
            <a:off x="872552" y="3282250"/>
            <a:ext cx="7768210" cy="649248"/>
          </a:xfrm>
          <a:prstGeom prst="roundRect">
            <a:avLst>
              <a:gd name="adj" fmla="val 6143"/>
            </a:avLst>
          </a:prstGeom>
          <a:noFill/>
          <a:ln>
            <a:noFill/>
          </a:ln>
        </p:spPr>
        <p:txBody>
          <a:bodyPr wrap="square" rtlCol="0">
            <a:spAutoFit/>
          </a:bodyPr>
          <a:lstStyle/>
          <a:p>
            <a:pPr lvl="0" algn="just">
              <a:lnSpc>
                <a:spcPct val="90000"/>
              </a:lnSpc>
              <a:spcBef>
                <a:spcPct val="0"/>
              </a:spcBef>
              <a:spcAft>
                <a:spcPct val="35000"/>
              </a:spcAft>
              <a:defRPr b="1"/>
            </a:pPr>
            <a:r>
              <a:rPr lang="en-US" sz="1200" dirty="0" err="1"/>
              <a:t>Marktstabilität</a:t>
            </a:r>
            <a:r>
              <a:rPr lang="en-US" sz="1200" dirty="0"/>
              <a:t> und </a:t>
            </a:r>
            <a:r>
              <a:rPr lang="en-US" sz="1200" dirty="0" err="1"/>
              <a:t>Ernährungssicherheit</a:t>
            </a:r>
            <a:endParaRPr lang="en-US" sz="1200" dirty="0"/>
          </a:p>
          <a:p>
            <a:pPr algn="just"/>
            <a:r>
              <a:rPr lang="de-DE" sz="1000" dirty="0"/>
              <a:t>Eine regelmäßige Eierproduktion verbessert die Verfügbarkeit von erschwinglichem tierischem Eiweiß, trägt zu einer besseren Ernährung der Haushalte bei, insbesondere für Frauen und Kinder, und verringert saisonale Engpässe auf den lokalen Märkten.</a:t>
            </a:r>
          </a:p>
        </p:txBody>
      </p:sp>
      <p:sp>
        <p:nvSpPr>
          <p:cNvPr id="24" name="Rechteck: abgerundete Ecken 5">
            <a:extLst>
              <a:ext uri="{FF2B5EF4-FFF2-40B4-BE49-F238E27FC236}">
                <a16:creationId xmlns:a16="http://schemas.microsoft.com/office/drawing/2014/main" id="{657D9ADC-4254-5661-E5A2-020104BB70E6}"/>
              </a:ext>
            </a:extLst>
          </p:cNvPr>
          <p:cNvSpPr/>
          <p:nvPr/>
        </p:nvSpPr>
        <p:spPr>
          <a:xfrm>
            <a:off x="211209" y="4039349"/>
            <a:ext cx="643134" cy="620266"/>
          </a:xfrm>
          <a:prstGeom prst="roundRect">
            <a:avLst>
              <a:gd name="adj" fmla="val 4626"/>
            </a:avLst>
          </a:prstGeom>
          <a:solidFill>
            <a:schemeClr val="accent6">
              <a:lumMod val="20000"/>
              <a:lumOff val="80000"/>
            </a:schemeClr>
          </a:solidFill>
          <a:ln w="3175">
            <a:solidFill>
              <a:schemeClr val="tx1"/>
            </a:solidFill>
          </a:ln>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endParaRPr lang="de-DE" sz="1100" dirty="0"/>
          </a:p>
        </p:txBody>
      </p:sp>
      <p:sp>
        <p:nvSpPr>
          <p:cNvPr id="25" name="Rechteck: abgerundete Ecken 5">
            <a:extLst>
              <a:ext uri="{FF2B5EF4-FFF2-40B4-BE49-F238E27FC236}">
                <a16:creationId xmlns:a16="http://schemas.microsoft.com/office/drawing/2014/main" id="{21F82975-7D42-A17C-2B36-0CFEDE6E5130}"/>
              </a:ext>
            </a:extLst>
          </p:cNvPr>
          <p:cNvSpPr/>
          <p:nvPr/>
        </p:nvSpPr>
        <p:spPr>
          <a:xfrm>
            <a:off x="822893" y="4039349"/>
            <a:ext cx="7817870" cy="620266"/>
          </a:xfrm>
          <a:prstGeom prst="roundRect">
            <a:avLst>
              <a:gd name="adj" fmla="val 4625"/>
            </a:avLst>
          </a:prstGeom>
          <a:solidFill>
            <a:schemeClr val="bg1"/>
          </a:solidFill>
          <a:ln w="3175">
            <a:solidFill>
              <a:schemeClr val="tx1"/>
            </a:solidFill>
          </a:ln>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endParaRPr lang="de-DE" sz="1100" dirty="0"/>
          </a:p>
        </p:txBody>
      </p:sp>
      <p:sp>
        <p:nvSpPr>
          <p:cNvPr id="26" name="Rectangle: Rounded Corners 4">
            <a:extLst>
              <a:ext uri="{FF2B5EF4-FFF2-40B4-BE49-F238E27FC236}">
                <a16:creationId xmlns:a16="http://schemas.microsoft.com/office/drawing/2014/main" id="{5EA1A7AC-3871-3516-5454-8A6BA0EF36C0}"/>
              </a:ext>
            </a:extLst>
          </p:cNvPr>
          <p:cNvSpPr/>
          <p:nvPr/>
        </p:nvSpPr>
        <p:spPr>
          <a:xfrm>
            <a:off x="822803" y="4039349"/>
            <a:ext cx="72187" cy="623950"/>
          </a:xfrm>
          <a:prstGeom prst="roundRect">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7" name="TextBox 12">
            <a:extLst>
              <a:ext uri="{FF2B5EF4-FFF2-40B4-BE49-F238E27FC236}">
                <a16:creationId xmlns:a16="http://schemas.microsoft.com/office/drawing/2014/main" id="{2269C9B3-36D3-4F29-1957-2889A296F120}"/>
              </a:ext>
            </a:extLst>
          </p:cNvPr>
          <p:cNvSpPr txBox="1"/>
          <p:nvPr/>
        </p:nvSpPr>
        <p:spPr>
          <a:xfrm>
            <a:off x="866146" y="4025071"/>
            <a:ext cx="7817870" cy="649248"/>
          </a:xfrm>
          <a:prstGeom prst="roundRect">
            <a:avLst>
              <a:gd name="adj" fmla="val 6143"/>
            </a:avLst>
          </a:prstGeom>
          <a:noFill/>
          <a:ln>
            <a:noFill/>
          </a:ln>
        </p:spPr>
        <p:txBody>
          <a:bodyPr wrap="square" rtlCol="0">
            <a:spAutoFit/>
          </a:bodyPr>
          <a:lstStyle/>
          <a:p>
            <a:pPr lvl="0" algn="just">
              <a:lnSpc>
                <a:spcPct val="90000"/>
              </a:lnSpc>
              <a:spcBef>
                <a:spcPct val="0"/>
              </a:spcBef>
              <a:spcAft>
                <a:spcPct val="35000"/>
              </a:spcAft>
              <a:defRPr b="1"/>
            </a:pPr>
            <a:r>
              <a:rPr lang="de-DE" sz="1200" dirty="0"/>
              <a:t>Finanziell tragfähiges und skalierbares Entwicklungsmodell</a:t>
            </a:r>
          </a:p>
          <a:p>
            <a:pPr algn="just"/>
            <a:r>
              <a:rPr lang="de-DE" sz="1000" dirty="0"/>
              <a:t>Mit einem positiven Jahresbetriebsüberschuss von </a:t>
            </a:r>
            <a:r>
              <a:rPr lang="de-DE" sz="1000" b="1" dirty="0"/>
              <a:t>3.165 $ </a:t>
            </a:r>
            <a:r>
              <a:rPr lang="de-DE" sz="1000" dirty="0"/>
              <a:t>stellt die GGZ ihre finanzielle Tragfähigkeit unter Beweis, was Reinvestitionen in den Ausbau der Hühnerbestände, in Hausgeflügelhaltungssysteme und die Übertragung des Modells auf andere Gemeinden ermöglicht.</a:t>
            </a:r>
          </a:p>
        </p:txBody>
      </p:sp>
      <p:sp>
        <p:nvSpPr>
          <p:cNvPr id="30" name="Rechteck: abgerundete Ecken 5">
            <a:extLst>
              <a:ext uri="{FF2B5EF4-FFF2-40B4-BE49-F238E27FC236}">
                <a16:creationId xmlns:a16="http://schemas.microsoft.com/office/drawing/2014/main" id="{108C7C00-E7E6-9AC3-4960-E7DD65FF27C3}"/>
              </a:ext>
            </a:extLst>
          </p:cNvPr>
          <p:cNvSpPr/>
          <p:nvPr/>
        </p:nvSpPr>
        <p:spPr>
          <a:xfrm>
            <a:off x="211144" y="1857988"/>
            <a:ext cx="643134" cy="620266"/>
          </a:xfrm>
          <a:prstGeom prst="roundRect">
            <a:avLst>
              <a:gd name="adj" fmla="val 4626"/>
            </a:avLst>
          </a:prstGeom>
          <a:solidFill>
            <a:schemeClr val="accent6">
              <a:lumMod val="20000"/>
              <a:lumOff val="80000"/>
            </a:schemeClr>
          </a:solidFill>
          <a:ln w="3175">
            <a:solidFill>
              <a:schemeClr val="tx1"/>
            </a:solidFill>
          </a:ln>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endParaRPr lang="de-DE" sz="1100" dirty="0"/>
          </a:p>
        </p:txBody>
      </p:sp>
      <p:sp>
        <p:nvSpPr>
          <p:cNvPr id="31" name="Rechteck: abgerundete Ecken 5">
            <a:extLst>
              <a:ext uri="{FF2B5EF4-FFF2-40B4-BE49-F238E27FC236}">
                <a16:creationId xmlns:a16="http://schemas.microsoft.com/office/drawing/2014/main" id="{0B575AA7-86B1-EECB-97B5-F54710848F0A}"/>
              </a:ext>
            </a:extLst>
          </p:cNvPr>
          <p:cNvSpPr/>
          <p:nvPr/>
        </p:nvSpPr>
        <p:spPr>
          <a:xfrm>
            <a:off x="859033" y="1857988"/>
            <a:ext cx="7781730" cy="620266"/>
          </a:xfrm>
          <a:prstGeom prst="roundRect">
            <a:avLst>
              <a:gd name="adj" fmla="val 4625"/>
            </a:avLst>
          </a:prstGeom>
          <a:solidFill>
            <a:schemeClr val="bg1"/>
          </a:solidFill>
          <a:ln w="3175">
            <a:solidFill>
              <a:schemeClr val="tx1"/>
            </a:solidFill>
          </a:ln>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pPr lvl="0">
              <a:lnSpc>
                <a:spcPct val="90000"/>
              </a:lnSpc>
              <a:spcBef>
                <a:spcPct val="0"/>
              </a:spcBef>
              <a:spcAft>
                <a:spcPct val="35000"/>
              </a:spcAft>
              <a:defRPr b="1"/>
            </a:pPr>
            <a:endParaRPr lang="en-US" sz="500" dirty="0"/>
          </a:p>
          <a:p>
            <a:endParaRPr lang="de-DE" sz="1100" dirty="0"/>
          </a:p>
        </p:txBody>
      </p:sp>
      <p:sp>
        <p:nvSpPr>
          <p:cNvPr id="32" name="Rectangle: Rounded Corners 4">
            <a:extLst>
              <a:ext uri="{FF2B5EF4-FFF2-40B4-BE49-F238E27FC236}">
                <a16:creationId xmlns:a16="http://schemas.microsoft.com/office/drawing/2014/main" id="{8EEEE9A2-89DD-DF2E-7C4C-E63AD3A51116}"/>
              </a:ext>
            </a:extLst>
          </p:cNvPr>
          <p:cNvSpPr/>
          <p:nvPr/>
        </p:nvSpPr>
        <p:spPr>
          <a:xfrm>
            <a:off x="822738" y="1857988"/>
            <a:ext cx="72187" cy="623950"/>
          </a:xfrm>
          <a:prstGeom prst="roundRect">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3" name="TextBox 15">
            <a:extLst>
              <a:ext uri="{FF2B5EF4-FFF2-40B4-BE49-F238E27FC236}">
                <a16:creationId xmlns:a16="http://schemas.microsoft.com/office/drawing/2014/main" id="{35B246D0-1371-02E6-BBFF-AE27C3B231A8}"/>
              </a:ext>
            </a:extLst>
          </p:cNvPr>
          <p:cNvSpPr txBox="1"/>
          <p:nvPr/>
        </p:nvSpPr>
        <p:spPr>
          <a:xfrm>
            <a:off x="854343" y="1847752"/>
            <a:ext cx="7811613" cy="649248"/>
          </a:xfrm>
          <a:prstGeom prst="roundRect">
            <a:avLst>
              <a:gd name="adj" fmla="val 6143"/>
            </a:avLst>
          </a:prstGeom>
          <a:noFill/>
          <a:ln>
            <a:noFill/>
          </a:ln>
        </p:spPr>
        <p:txBody>
          <a:bodyPr wrap="square" rtlCol="0">
            <a:spAutoFit/>
          </a:bodyPr>
          <a:lstStyle/>
          <a:p>
            <a:pPr lvl="0" algn="just">
              <a:lnSpc>
                <a:spcPct val="90000"/>
              </a:lnSpc>
              <a:spcBef>
                <a:spcPct val="0"/>
              </a:spcBef>
              <a:spcAft>
                <a:spcPct val="35000"/>
              </a:spcAft>
              <a:defRPr b="1"/>
            </a:pPr>
            <a:r>
              <a:rPr lang="en-US" sz="1200" dirty="0" err="1"/>
              <a:t>Einkommenswachstum</a:t>
            </a:r>
            <a:r>
              <a:rPr lang="en-US" sz="1200" dirty="0"/>
              <a:t> der </a:t>
            </a:r>
            <a:r>
              <a:rPr lang="en-US" sz="1200" dirty="0" err="1"/>
              <a:t>Haushalte</a:t>
            </a:r>
            <a:endParaRPr lang="en-US" sz="1200" dirty="0"/>
          </a:p>
          <a:p>
            <a:pPr algn="just"/>
            <a:r>
              <a:rPr lang="de-DE" sz="1000" dirty="0"/>
              <a:t>Durch Zugang zu verbesserten Legehennen, Schulungen und Unterstützung steigern Haushalte ihr Geflügeleinkommen um etwa </a:t>
            </a:r>
            <a:r>
              <a:rPr lang="de-DE" sz="1000" b="1" dirty="0"/>
              <a:t>21 % </a:t>
            </a:r>
            <a:r>
              <a:rPr lang="de-DE" sz="1000" dirty="0"/>
              <a:t>und sichern ein stabiles Einkommen, zunächst für 100 Haushalte, mit Ausbau auf 300 in drei Jahren.</a:t>
            </a:r>
            <a:endParaRPr lang="en-US" sz="1000" dirty="0"/>
          </a:p>
        </p:txBody>
      </p:sp>
      <p:sp>
        <p:nvSpPr>
          <p:cNvPr id="36" name="Rechteck 35">
            <a:extLst>
              <a:ext uri="{FF2B5EF4-FFF2-40B4-BE49-F238E27FC236}">
                <a16:creationId xmlns:a16="http://schemas.microsoft.com/office/drawing/2014/main" id="{05F62DD5-7755-564C-7D66-E93618E2F0D6}"/>
              </a:ext>
            </a:extLst>
          </p:cNvPr>
          <p:cNvSpPr/>
          <p:nvPr/>
        </p:nvSpPr>
        <p:spPr>
          <a:xfrm rot="19226765">
            <a:off x="235490" y="1962371"/>
            <a:ext cx="262682" cy="64040"/>
          </a:xfrm>
          <a:prstGeom prst="rect">
            <a:avLst/>
          </a:prstGeom>
          <a:solidFill>
            <a:srgbClr val="E9FFE9"/>
          </a:solidFill>
          <a:ln>
            <a:solidFill>
              <a:srgbClr val="E9FF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15">
            <a:extLst>
              <a:ext uri="{FF2B5EF4-FFF2-40B4-BE49-F238E27FC236}">
                <a16:creationId xmlns:a16="http://schemas.microsoft.com/office/drawing/2014/main" id="{A15CE273-C86B-960D-A3AA-DA511ED094F0}"/>
              </a:ext>
            </a:extLst>
          </p:cNvPr>
          <p:cNvPicPr>
            <a:picLocks noChangeAspect="1"/>
          </p:cNvPicPr>
          <p:nvPr/>
        </p:nvPicPr>
        <p:blipFill>
          <a:blip r:embed="rId3">
            <a:duotone>
              <a:schemeClr val="accent1">
                <a:shade val="45000"/>
                <a:satMod val="135000"/>
              </a:schemeClr>
              <a:prstClr val="white"/>
            </a:duotone>
          </a:blip>
          <a:stretch>
            <a:fillRect/>
          </a:stretch>
        </p:blipFill>
        <p:spPr>
          <a:xfrm rot="234869">
            <a:off x="236925" y="1896347"/>
            <a:ext cx="586571" cy="586571"/>
          </a:xfrm>
          <a:prstGeom prst="rect">
            <a:avLst/>
          </a:prstGeom>
        </p:spPr>
      </p:pic>
      <p:pic>
        <p:nvPicPr>
          <p:cNvPr id="38" name="Picture 33">
            <a:extLst>
              <a:ext uri="{FF2B5EF4-FFF2-40B4-BE49-F238E27FC236}">
                <a16:creationId xmlns:a16="http://schemas.microsoft.com/office/drawing/2014/main" id="{01F3339D-4298-DFB5-F639-A0C18DA96920}"/>
              </a:ext>
            </a:extLst>
          </p:cNvPr>
          <p:cNvPicPr>
            <a:picLocks noChangeAspect="1"/>
          </p:cNvPicPr>
          <p:nvPr/>
        </p:nvPicPr>
        <p:blipFill>
          <a:blip r:embed="rId4">
            <a:duotone>
              <a:schemeClr val="accent2">
                <a:shade val="45000"/>
                <a:satMod val="135000"/>
              </a:schemeClr>
              <a:prstClr val="white"/>
            </a:duotone>
          </a:blip>
          <a:stretch>
            <a:fillRect/>
          </a:stretch>
        </p:blipFill>
        <p:spPr>
          <a:xfrm>
            <a:off x="240110" y="4010822"/>
            <a:ext cx="551470" cy="551470"/>
          </a:xfrm>
          <a:prstGeom prst="rect">
            <a:avLst/>
          </a:prstGeom>
        </p:spPr>
      </p:pic>
      <p:pic>
        <p:nvPicPr>
          <p:cNvPr id="10" name="Grafik 9">
            <a:extLst>
              <a:ext uri="{FF2B5EF4-FFF2-40B4-BE49-F238E27FC236}">
                <a16:creationId xmlns:a16="http://schemas.microsoft.com/office/drawing/2014/main" id="{2B5F26A6-C95F-3833-94FE-79A064B654F7}"/>
              </a:ext>
            </a:extLst>
          </p:cNvPr>
          <p:cNvPicPr>
            <a:picLocks noChangeAspect="1"/>
          </p:cNvPicPr>
          <p:nvPr/>
        </p:nvPicPr>
        <p:blipFill>
          <a:blip r:embed="rId5">
            <a:duotone>
              <a:schemeClr val="accent1">
                <a:shade val="45000"/>
                <a:satMod val="135000"/>
              </a:schemeClr>
              <a:prstClr val="white"/>
            </a:duotone>
          </a:blip>
          <a:stretch>
            <a:fillRect/>
          </a:stretch>
        </p:blipFill>
        <p:spPr>
          <a:xfrm>
            <a:off x="240110" y="2659463"/>
            <a:ext cx="582384" cy="503364"/>
          </a:xfrm>
          <a:prstGeom prst="rect">
            <a:avLst/>
          </a:prstGeom>
        </p:spPr>
      </p:pic>
      <p:pic>
        <p:nvPicPr>
          <p:cNvPr id="22" name="Picture 21">
            <a:extLst>
              <a:ext uri="{FF2B5EF4-FFF2-40B4-BE49-F238E27FC236}">
                <a16:creationId xmlns:a16="http://schemas.microsoft.com/office/drawing/2014/main" id="{F5F819CF-E511-09D0-8BC8-F53762AA5F5A}"/>
              </a:ext>
            </a:extLst>
          </p:cNvPr>
          <p:cNvPicPr>
            <a:picLocks noChangeAspect="1"/>
          </p:cNvPicPr>
          <p:nvPr/>
        </p:nvPicPr>
        <p:blipFill>
          <a:blip r:embed="rId6">
            <a:duotone>
              <a:schemeClr val="accent1">
                <a:shade val="45000"/>
                <a:satMod val="135000"/>
              </a:schemeClr>
              <a:prstClr val="white"/>
            </a:duotone>
          </a:blip>
          <a:stretch>
            <a:fillRect/>
          </a:stretch>
        </p:blipFill>
        <p:spPr>
          <a:xfrm>
            <a:off x="288083" y="1192697"/>
            <a:ext cx="490892" cy="490892"/>
          </a:xfrm>
          <a:prstGeom prst="rect">
            <a:avLst/>
          </a:prstGeom>
        </p:spPr>
      </p:pic>
      <p:pic>
        <p:nvPicPr>
          <p:cNvPr id="34" name="Picture 33">
            <a:extLst>
              <a:ext uri="{FF2B5EF4-FFF2-40B4-BE49-F238E27FC236}">
                <a16:creationId xmlns:a16="http://schemas.microsoft.com/office/drawing/2014/main" id="{F24B4004-C395-1C07-AD1B-C2D6EC4E002C}"/>
              </a:ext>
            </a:extLst>
          </p:cNvPr>
          <p:cNvPicPr>
            <a:picLocks noChangeAspect="1"/>
          </p:cNvPicPr>
          <p:nvPr/>
        </p:nvPicPr>
        <p:blipFill>
          <a:blip r:embed="rId7">
            <a:duotone>
              <a:schemeClr val="accent1">
                <a:shade val="45000"/>
                <a:satMod val="135000"/>
              </a:schemeClr>
              <a:prstClr val="white"/>
            </a:duotone>
          </a:blip>
          <a:stretch>
            <a:fillRect/>
          </a:stretch>
        </p:blipFill>
        <p:spPr>
          <a:xfrm>
            <a:off x="276171" y="3359782"/>
            <a:ext cx="502804" cy="494184"/>
          </a:xfrm>
          <a:prstGeom prst="rect">
            <a:avLst/>
          </a:prstGeom>
        </p:spPr>
      </p:pic>
      <p:sp>
        <p:nvSpPr>
          <p:cNvPr id="37" name="TextBox 42">
            <a:extLst>
              <a:ext uri="{FF2B5EF4-FFF2-40B4-BE49-F238E27FC236}">
                <a16:creationId xmlns:a16="http://schemas.microsoft.com/office/drawing/2014/main" id="{46F7B408-1BBC-DB59-3CEF-F40FD2BDB415}"/>
              </a:ext>
            </a:extLst>
          </p:cNvPr>
          <p:cNvSpPr txBox="1"/>
          <p:nvPr/>
        </p:nvSpPr>
        <p:spPr>
          <a:xfrm>
            <a:off x="112784" y="4767908"/>
            <a:ext cx="8345832" cy="215444"/>
          </a:xfrm>
          <a:prstGeom prst="rect">
            <a:avLst/>
          </a:prstGeom>
          <a:noFill/>
        </p:spPr>
        <p:txBody>
          <a:bodyPr wrap="square">
            <a:spAutoFit/>
          </a:bodyPr>
          <a:lstStyle/>
          <a:p>
            <a:r>
              <a:rPr lang="de-DE" sz="800" dirty="0"/>
              <a:t>* Das Projekt wird jedes Jahr eine neue Gemeinde in der näheren Umgebung einbeziehen; angestrebt sind drei Gemeinden, wobei jede Gemeinde aus etwa 100 Familien besteht. </a:t>
            </a:r>
            <a:endParaRPr lang="LID4096" sz="800" dirty="0"/>
          </a:p>
        </p:txBody>
      </p:sp>
    </p:spTree>
    <p:extLst>
      <p:ext uri="{BB962C8B-B14F-4D97-AF65-F5344CB8AC3E}">
        <p14:creationId xmlns:p14="http://schemas.microsoft.com/office/powerpoint/2010/main" val="2608182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10" descr="Ein Bild, das Grafiken, Zeichnung, Kunst enthält.&#10;&#10;KI-generierte Inhalte können fehlerhaft sein.">
            <a:extLst>
              <a:ext uri="{FF2B5EF4-FFF2-40B4-BE49-F238E27FC236}">
                <a16:creationId xmlns:a16="http://schemas.microsoft.com/office/drawing/2014/main" id="{302FF01D-B309-9284-29C6-CA010FB61615}"/>
              </a:ext>
            </a:extLst>
          </p:cNvPr>
          <p:cNvPicPr>
            <a:picLocks noChangeAspect="1"/>
          </p:cNvPicPr>
          <p:nvPr/>
        </p:nvPicPr>
        <p:blipFill>
          <a:blip r:embed="rId3"/>
          <a:stretch>
            <a:fillRect/>
          </a:stretch>
        </p:blipFill>
        <p:spPr>
          <a:xfrm>
            <a:off x="3445269" y="1779662"/>
            <a:ext cx="2249684" cy="2317710"/>
          </a:xfrm>
          <a:prstGeom prst="rect">
            <a:avLst/>
          </a:prstGeom>
        </p:spPr>
      </p:pic>
      <p:sp>
        <p:nvSpPr>
          <p:cNvPr id="5" name="Text 1">
            <a:extLst>
              <a:ext uri="{FF2B5EF4-FFF2-40B4-BE49-F238E27FC236}">
                <a16:creationId xmlns:a16="http://schemas.microsoft.com/office/drawing/2014/main" id="{626BE698-0566-7397-5FCB-FFEF8D162258}"/>
              </a:ext>
            </a:extLst>
          </p:cNvPr>
          <p:cNvSpPr/>
          <p:nvPr/>
        </p:nvSpPr>
        <p:spPr>
          <a:xfrm>
            <a:off x="251520" y="1089705"/>
            <a:ext cx="8676964" cy="553998"/>
          </a:xfrm>
          <a:prstGeom prst="rect">
            <a:avLst/>
          </a:prstGeom>
          <a:noFill/>
          <a:ln/>
        </p:spPr>
        <p:txBody>
          <a:bodyPr wrap="square" lIns="0" tIns="0" rIns="0" bIns="0" rtlCol="0" anchor="ctr">
            <a:spAutoFit/>
          </a:bodyPr>
          <a:lstStyle/>
          <a:p>
            <a:pPr algn="ctr"/>
            <a:r>
              <a:rPr lang="de-DE" b="1" spc="-1" dirty="0">
                <a:solidFill>
                  <a:schemeClr val="accent1">
                    <a:lumMod val="75000"/>
                  </a:schemeClr>
                </a:solidFill>
                <a:latin typeface="Arial"/>
              </a:rPr>
              <a:t>Vielen Dank für Ihre Aufmerksamkeit </a:t>
            </a:r>
          </a:p>
          <a:p>
            <a:pPr algn="ctr"/>
            <a:r>
              <a:rPr lang="de-DE" b="1" spc="-1" dirty="0">
                <a:solidFill>
                  <a:schemeClr val="accent1">
                    <a:lumMod val="75000"/>
                  </a:schemeClr>
                </a:solidFill>
                <a:latin typeface="Arial"/>
              </a:rPr>
              <a:t>und Ihr Interesse an unserer Arbeit</a:t>
            </a:r>
          </a:p>
        </p:txBody>
      </p:sp>
      <p:sp>
        <p:nvSpPr>
          <p:cNvPr id="6" name="Text 0">
            <a:extLst>
              <a:ext uri="{FF2B5EF4-FFF2-40B4-BE49-F238E27FC236}">
                <a16:creationId xmlns:a16="http://schemas.microsoft.com/office/drawing/2014/main" id="{2CCEF6CF-D20B-5003-75A1-E5AD76C80934}"/>
              </a:ext>
            </a:extLst>
          </p:cNvPr>
          <p:cNvSpPr/>
          <p:nvPr/>
        </p:nvSpPr>
        <p:spPr>
          <a:xfrm>
            <a:off x="894334" y="4371319"/>
            <a:ext cx="7366504" cy="492443"/>
          </a:xfrm>
          <a:prstGeom prst="rect">
            <a:avLst/>
          </a:prstGeom>
          <a:solidFill>
            <a:srgbClr val="018137"/>
          </a:solidFill>
          <a:ln w="0">
            <a:noFill/>
          </a:ln>
        </p:spPr>
        <p:style>
          <a:lnRef idx="0">
            <a:scrgbClr r="0" g="0" b="0"/>
          </a:lnRef>
          <a:fillRef idx="0">
            <a:scrgbClr r="0" g="0" b="0"/>
          </a:fillRef>
          <a:effectRef idx="0">
            <a:scrgbClr r="0" g="0" b="0"/>
          </a:effectRef>
          <a:fontRef idx="minor"/>
        </p:style>
        <p:txBody>
          <a:bodyPr wrap="none" lIns="0" tIns="0" rIns="0" bIns="0" anchor="ctr">
            <a:spAutoFit/>
          </a:bodyPr>
          <a:lstStyle/>
          <a:p>
            <a:pPr algn="ctr" defTabSz="914400">
              <a:lnSpc>
                <a:spcPct val="100000"/>
              </a:lnSpc>
              <a:tabLst>
                <a:tab pos="0" algn="l"/>
              </a:tabLst>
            </a:pPr>
            <a:r>
              <a:rPr lang="en-US" sz="3200" b="1" strike="noStrike" spc="-1" dirty="0">
                <a:solidFill>
                  <a:srgbClr val="007800"/>
                </a:solidFill>
                <a:latin typeface="Arial"/>
                <a:ea typeface="Noto Sans"/>
              </a:rPr>
              <a:t>_</a:t>
            </a:r>
            <a:r>
              <a:rPr lang="en-US" sz="3200" b="1" strike="noStrike" spc="-1" dirty="0" err="1">
                <a:solidFill>
                  <a:schemeClr val="lt1"/>
                </a:solidFill>
                <a:latin typeface="Arial"/>
                <a:ea typeface="Noto Sans"/>
              </a:rPr>
              <a:t>Unsere</a:t>
            </a:r>
            <a:r>
              <a:rPr lang="en-US" sz="3200" b="1" strike="noStrike" spc="-1" dirty="0">
                <a:solidFill>
                  <a:schemeClr val="lt1"/>
                </a:solidFill>
                <a:latin typeface="Arial"/>
                <a:ea typeface="Noto Sans"/>
              </a:rPr>
              <a:t> Welt, </a:t>
            </a:r>
            <a:r>
              <a:rPr lang="en-US" sz="3200" b="1" strike="noStrike" spc="-1" dirty="0" err="1">
                <a:solidFill>
                  <a:schemeClr val="lt1"/>
                </a:solidFill>
                <a:latin typeface="Arial"/>
                <a:ea typeface="Noto Sans"/>
              </a:rPr>
              <a:t>unsere</a:t>
            </a:r>
            <a:r>
              <a:rPr lang="en-US" sz="3200" b="1" strike="noStrike" spc="-1" dirty="0">
                <a:solidFill>
                  <a:schemeClr val="lt1"/>
                </a:solidFill>
                <a:latin typeface="Arial"/>
                <a:ea typeface="Noto Sans"/>
              </a:rPr>
              <a:t> </a:t>
            </a:r>
            <a:r>
              <a:rPr lang="en-US" sz="3200" b="1" strike="noStrike" spc="-1" dirty="0" err="1">
                <a:solidFill>
                  <a:schemeClr val="lt1"/>
                </a:solidFill>
                <a:latin typeface="Arial"/>
                <a:ea typeface="Noto Sans"/>
              </a:rPr>
              <a:t>Verantwortung</a:t>
            </a:r>
            <a:r>
              <a:rPr lang="en-US" sz="3200" b="1" strike="noStrike" spc="-1" dirty="0">
                <a:solidFill>
                  <a:srgbClr val="007800"/>
                </a:solidFill>
                <a:latin typeface="Arial"/>
                <a:ea typeface="Noto Sans"/>
              </a:rPr>
              <a:t>_</a:t>
            </a:r>
            <a:endParaRPr lang="de-DE" sz="3200" b="0" strike="noStrike" spc="-1" dirty="0">
              <a:solidFill>
                <a:srgbClr val="FFFFFF"/>
              </a:solidFill>
              <a:latin typeface="Calibri"/>
            </a:endParaRPr>
          </a:p>
        </p:txBody>
      </p:sp>
      <p:sp>
        <p:nvSpPr>
          <p:cNvPr id="7" name="Text 0">
            <a:extLst>
              <a:ext uri="{FF2B5EF4-FFF2-40B4-BE49-F238E27FC236}">
                <a16:creationId xmlns:a16="http://schemas.microsoft.com/office/drawing/2014/main" id="{E39259B6-46F4-AB57-7DD8-12498AEBC07E}"/>
              </a:ext>
            </a:extLst>
          </p:cNvPr>
          <p:cNvSpPr/>
          <p:nvPr/>
        </p:nvSpPr>
        <p:spPr>
          <a:xfrm>
            <a:off x="3494669" y="192825"/>
            <a:ext cx="2149627" cy="430887"/>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ctr">
            <a:spAutoFit/>
          </a:bodyPr>
          <a:lstStyle/>
          <a:p>
            <a:pPr algn="ctr" defTabSz="914400">
              <a:lnSpc>
                <a:spcPct val="100000"/>
              </a:lnSpc>
              <a:tabLst>
                <a:tab pos="0" algn="l"/>
              </a:tabLst>
            </a:pPr>
            <a:r>
              <a:rPr lang="en-US" sz="2800" b="1" strike="noStrike" spc="-1" dirty="0">
                <a:solidFill>
                  <a:schemeClr val="dk2">
                    <a:lumMod val="75000"/>
                  </a:schemeClr>
                </a:solidFill>
                <a:latin typeface="Arial"/>
                <a:ea typeface="Noto Sans"/>
              </a:rPr>
              <a:t>Vielen Dank!</a:t>
            </a:r>
            <a:endParaRPr lang="de-DE" sz="2800" b="0" strike="noStrike" spc="-1" dirty="0">
              <a:solidFill>
                <a:srgbClr val="000000"/>
              </a:solidFill>
              <a:latin typeface="Calibri"/>
            </a:endParaRPr>
          </a:p>
        </p:txBody>
      </p:sp>
      <p:pic>
        <p:nvPicPr>
          <p:cNvPr id="8" name="Image 1" descr="preencoded.png">
            <a:extLst>
              <a:ext uri="{FF2B5EF4-FFF2-40B4-BE49-F238E27FC236}">
                <a16:creationId xmlns:a16="http://schemas.microsoft.com/office/drawing/2014/main" id="{AE6E76C3-E1F1-FAAE-827B-766B8D6BCE22}"/>
              </a:ext>
            </a:extLst>
          </p:cNvPr>
          <p:cNvPicPr/>
          <p:nvPr/>
        </p:nvPicPr>
        <p:blipFill>
          <a:blip r:embed="rId4"/>
          <a:srcRect t="24351" r="8980" b="15940"/>
          <a:stretch/>
        </p:blipFill>
        <p:spPr>
          <a:xfrm>
            <a:off x="3355560" y="534628"/>
            <a:ext cx="2183400" cy="371160"/>
          </a:xfrm>
          <a:prstGeom prst="rect">
            <a:avLst/>
          </a:prstGeom>
          <a:ln w="0">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a:extLst>
              <a:ext uri="{FF2B5EF4-FFF2-40B4-BE49-F238E27FC236}">
                <a16:creationId xmlns:a16="http://schemas.microsoft.com/office/drawing/2014/main" id="{FDBB2893-A3AF-CDE2-8475-BEBB3959BB81}"/>
              </a:ext>
            </a:extLst>
          </p:cNvPr>
          <p:cNvSpPr/>
          <p:nvPr/>
        </p:nvSpPr>
        <p:spPr>
          <a:xfrm>
            <a:off x="-180528" y="155641"/>
            <a:ext cx="9144000" cy="677108"/>
          </a:xfrm>
          <a:prstGeom prst="rect">
            <a:avLst/>
          </a:prstGeom>
          <a:noFill/>
          <a:ln/>
        </p:spPr>
        <p:txBody>
          <a:bodyPr wrap="square" lIns="0" tIns="0" rIns="0" bIns="0" rtlCol="0" anchor="ctr">
            <a:spAutoFit/>
          </a:bodyPr>
          <a:lstStyle/>
          <a:p>
            <a:pPr algn="ctr">
              <a:tabLst>
                <a:tab pos="0" algn="l"/>
              </a:tabLst>
            </a:pPr>
            <a:r>
              <a:rPr lang="de-DE" sz="2400" b="1" spc="-1" dirty="0">
                <a:solidFill>
                  <a:schemeClr val="dk2">
                    <a:lumMod val="75000"/>
                  </a:schemeClr>
                </a:solidFill>
                <a:ea typeface="Noto Sans"/>
              </a:rPr>
              <a:t>Werden Sie Teil der Mission von</a:t>
            </a:r>
          </a:p>
          <a:p>
            <a:pPr algn="ctr">
              <a:tabLst>
                <a:tab pos="0" algn="l"/>
              </a:tabLst>
            </a:pPr>
            <a:r>
              <a:rPr lang="de-DE" sz="2000" b="1" spc="-1" dirty="0">
                <a:solidFill>
                  <a:schemeClr val="dk2">
                    <a:lumMod val="75000"/>
                  </a:schemeClr>
                </a:solidFill>
                <a:ea typeface="Noto Sans"/>
              </a:rPr>
              <a:t> Global Development </a:t>
            </a:r>
            <a:r>
              <a:rPr lang="de-DE" sz="2000" b="1" spc="-1" dirty="0" err="1">
                <a:solidFill>
                  <a:schemeClr val="dk2">
                    <a:lumMod val="75000"/>
                  </a:schemeClr>
                </a:solidFill>
                <a:ea typeface="Noto Sans"/>
              </a:rPr>
              <a:t>for</a:t>
            </a:r>
            <a:r>
              <a:rPr lang="de-DE" sz="2000" b="1" spc="-1" dirty="0">
                <a:solidFill>
                  <a:schemeClr val="dk2">
                    <a:lumMod val="75000"/>
                  </a:schemeClr>
                </a:solidFill>
                <a:ea typeface="Noto Sans"/>
              </a:rPr>
              <a:t> Humanity</a:t>
            </a:r>
            <a:endParaRPr lang="en-US" sz="2400" b="1" dirty="0">
              <a:solidFill>
                <a:schemeClr val="tx2">
                  <a:lumMod val="75000"/>
                </a:schemeClr>
              </a:solidFill>
              <a:latin typeface="Aptos Black" panose="020B0004020202020204" pitchFamily="34" charset="0"/>
              <a:ea typeface="Noto Sans" pitchFamily="34" charset="-122"/>
              <a:cs typeface="Arial" panose="020B0604020202020204" pitchFamily="34" charset="0"/>
            </a:endParaRPr>
          </a:p>
        </p:txBody>
      </p:sp>
      <p:sp>
        <p:nvSpPr>
          <p:cNvPr id="3" name="Text 2">
            <a:extLst>
              <a:ext uri="{FF2B5EF4-FFF2-40B4-BE49-F238E27FC236}">
                <a16:creationId xmlns:a16="http://schemas.microsoft.com/office/drawing/2014/main" id="{A4426492-CC2E-ED0C-8530-31C9F5AF5516}"/>
              </a:ext>
            </a:extLst>
          </p:cNvPr>
          <p:cNvSpPr/>
          <p:nvPr/>
        </p:nvSpPr>
        <p:spPr>
          <a:xfrm>
            <a:off x="287338" y="3620078"/>
            <a:ext cx="1608967" cy="215444"/>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ctr">
            <a:spAutoFit/>
          </a:bodyPr>
          <a:lstStyle/>
          <a:p>
            <a:pPr algn="ctr" defTabSz="914400">
              <a:lnSpc>
                <a:spcPct val="100000"/>
              </a:lnSpc>
            </a:pPr>
            <a:r>
              <a:rPr lang="de-DE" sz="1400" b="1" strike="noStrike" spc="-1" noProof="0">
                <a:solidFill>
                  <a:schemeClr val="dk2">
                    <a:lumMod val="75000"/>
                  </a:schemeClr>
                </a:solidFill>
                <a:latin typeface="Aptos"/>
                <a:ea typeface="Noto Sans"/>
              </a:rPr>
              <a:t>Kontakt aufnehmen</a:t>
            </a:r>
            <a:endParaRPr lang="de-DE" sz="1400" b="0" strike="noStrike" spc="-1" noProof="0">
              <a:solidFill>
                <a:srgbClr val="000000"/>
              </a:solidFill>
              <a:latin typeface="Calibri"/>
            </a:endParaRPr>
          </a:p>
        </p:txBody>
      </p:sp>
      <p:pic>
        <p:nvPicPr>
          <p:cNvPr id="4" name="Image 1" descr="preencoded.png">
            <a:extLst>
              <a:ext uri="{FF2B5EF4-FFF2-40B4-BE49-F238E27FC236}">
                <a16:creationId xmlns:a16="http://schemas.microsoft.com/office/drawing/2014/main" id="{C69B2411-70CC-6FC2-B6DB-CCD01F067159}"/>
              </a:ext>
            </a:extLst>
          </p:cNvPr>
          <p:cNvPicPr/>
          <p:nvPr/>
        </p:nvPicPr>
        <p:blipFill>
          <a:blip r:embed="rId3"/>
          <a:stretch/>
        </p:blipFill>
        <p:spPr>
          <a:xfrm>
            <a:off x="2816640" y="4001040"/>
            <a:ext cx="170280" cy="170280"/>
          </a:xfrm>
          <a:prstGeom prst="rect">
            <a:avLst/>
          </a:prstGeom>
          <a:ln w="0">
            <a:solidFill>
              <a:srgbClr val="FFFFFF"/>
            </a:solidFill>
          </a:ln>
        </p:spPr>
      </p:pic>
      <p:sp>
        <p:nvSpPr>
          <p:cNvPr id="13" name="Text 3">
            <a:extLst>
              <a:ext uri="{FF2B5EF4-FFF2-40B4-BE49-F238E27FC236}">
                <a16:creationId xmlns:a16="http://schemas.microsoft.com/office/drawing/2014/main" id="{82CE92D9-9375-831E-C332-48DD81EBB2EB}"/>
              </a:ext>
            </a:extLst>
          </p:cNvPr>
          <p:cNvSpPr/>
          <p:nvPr/>
        </p:nvSpPr>
        <p:spPr>
          <a:xfrm>
            <a:off x="3078000" y="4017600"/>
            <a:ext cx="859320" cy="152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ctr">
            <a:spAutoFit/>
          </a:bodyPr>
          <a:lstStyle/>
          <a:p>
            <a:pPr defTabSz="914400">
              <a:lnSpc>
                <a:spcPct val="100000"/>
              </a:lnSpc>
              <a:tabLst>
                <a:tab pos="0" algn="l"/>
              </a:tabLst>
            </a:pPr>
            <a:r>
              <a:rPr lang="en-US" sz="1000" b="0" strike="noStrike" spc="-1">
                <a:solidFill>
                  <a:srgbClr val="018137"/>
                </a:solidFill>
                <a:latin typeface="Aptos"/>
                <a:ea typeface="Noto Sans"/>
              </a:rPr>
              <a:t>info@gdfh.org</a:t>
            </a:r>
            <a:endParaRPr lang="de-DE" sz="1000" b="0" strike="noStrike" spc="-1">
              <a:solidFill>
                <a:srgbClr val="000000"/>
              </a:solidFill>
              <a:latin typeface="Calibri"/>
            </a:endParaRPr>
          </a:p>
        </p:txBody>
      </p:sp>
      <p:pic>
        <p:nvPicPr>
          <p:cNvPr id="14" name="Image 2" descr="preencoded.png">
            <a:extLst>
              <a:ext uri="{FF2B5EF4-FFF2-40B4-BE49-F238E27FC236}">
                <a16:creationId xmlns:a16="http://schemas.microsoft.com/office/drawing/2014/main" id="{015D07F5-4F1E-D9C2-8471-CE95FC1CF5B4}"/>
              </a:ext>
            </a:extLst>
          </p:cNvPr>
          <p:cNvPicPr/>
          <p:nvPr/>
        </p:nvPicPr>
        <p:blipFill>
          <a:blip r:embed="rId4"/>
          <a:stretch/>
        </p:blipFill>
        <p:spPr>
          <a:xfrm>
            <a:off x="4799880" y="4021920"/>
            <a:ext cx="170280" cy="170280"/>
          </a:xfrm>
          <a:prstGeom prst="rect">
            <a:avLst/>
          </a:prstGeom>
          <a:ln w="0">
            <a:noFill/>
          </a:ln>
        </p:spPr>
      </p:pic>
      <p:sp>
        <p:nvSpPr>
          <p:cNvPr id="15" name="Text 4">
            <a:extLst>
              <a:ext uri="{FF2B5EF4-FFF2-40B4-BE49-F238E27FC236}">
                <a16:creationId xmlns:a16="http://schemas.microsoft.com/office/drawing/2014/main" id="{7D9D6BEA-B400-4914-5C09-877551CB88E9}"/>
              </a:ext>
            </a:extLst>
          </p:cNvPr>
          <p:cNvSpPr/>
          <p:nvPr/>
        </p:nvSpPr>
        <p:spPr>
          <a:xfrm>
            <a:off x="5068440" y="4029936"/>
            <a:ext cx="1014252" cy="153888"/>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ctr">
            <a:spAutoFit/>
          </a:bodyPr>
          <a:lstStyle/>
          <a:p>
            <a:pPr defTabSz="914400">
              <a:lnSpc>
                <a:spcPct val="100000"/>
              </a:lnSpc>
              <a:tabLst>
                <a:tab pos="0" algn="l"/>
              </a:tabLst>
            </a:pPr>
            <a:r>
              <a:rPr lang="en-US" sz="1000" b="0" strike="noStrike" spc="-1" dirty="0">
                <a:solidFill>
                  <a:srgbClr val="018137"/>
                </a:solidFill>
                <a:latin typeface="Aptos"/>
                <a:ea typeface="Noto Sans"/>
              </a:rPr>
              <a:t>+49 211 90997744</a:t>
            </a:r>
            <a:endParaRPr lang="de-DE" sz="1000" b="0" strike="noStrike" spc="-1" dirty="0">
              <a:solidFill>
                <a:srgbClr val="000000"/>
              </a:solidFill>
              <a:latin typeface="Calibri"/>
            </a:endParaRPr>
          </a:p>
        </p:txBody>
      </p:sp>
      <p:pic>
        <p:nvPicPr>
          <p:cNvPr id="16" name="Image 3" descr="preencoded.png">
            <a:extLst>
              <a:ext uri="{FF2B5EF4-FFF2-40B4-BE49-F238E27FC236}">
                <a16:creationId xmlns:a16="http://schemas.microsoft.com/office/drawing/2014/main" id="{DBE6D007-DF84-3831-2C29-F18BA67EBB07}"/>
              </a:ext>
            </a:extLst>
          </p:cNvPr>
          <p:cNvPicPr/>
          <p:nvPr/>
        </p:nvPicPr>
        <p:blipFill>
          <a:blip r:embed="rId5"/>
          <a:stretch/>
        </p:blipFill>
        <p:spPr>
          <a:xfrm>
            <a:off x="363960" y="3992400"/>
            <a:ext cx="170280" cy="170280"/>
          </a:xfrm>
          <a:prstGeom prst="rect">
            <a:avLst/>
          </a:prstGeom>
          <a:ln w="0">
            <a:noFill/>
          </a:ln>
        </p:spPr>
      </p:pic>
      <p:sp>
        <p:nvSpPr>
          <p:cNvPr id="17" name="Text 5">
            <a:extLst>
              <a:ext uri="{FF2B5EF4-FFF2-40B4-BE49-F238E27FC236}">
                <a16:creationId xmlns:a16="http://schemas.microsoft.com/office/drawing/2014/main" id="{CC8D3B56-5365-CDD7-1165-7D037B323017}"/>
              </a:ext>
            </a:extLst>
          </p:cNvPr>
          <p:cNvSpPr/>
          <p:nvPr/>
        </p:nvSpPr>
        <p:spPr>
          <a:xfrm>
            <a:off x="596160" y="4001040"/>
            <a:ext cx="842400" cy="152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ctr">
            <a:spAutoFit/>
          </a:bodyPr>
          <a:lstStyle/>
          <a:p>
            <a:pPr defTabSz="914400">
              <a:lnSpc>
                <a:spcPct val="100000"/>
              </a:lnSpc>
              <a:tabLst>
                <a:tab pos="0" algn="l"/>
              </a:tabLst>
            </a:pPr>
            <a:r>
              <a:rPr lang="en-US" sz="1000" b="0" strike="noStrike" spc="-1" dirty="0">
                <a:solidFill>
                  <a:srgbClr val="018137"/>
                </a:solidFill>
                <a:latin typeface="Aptos"/>
                <a:ea typeface="Noto Sans"/>
              </a:rPr>
              <a:t>www.gdfh.org</a:t>
            </a:r>
            <a:endParaRPr lang="de-DE" sz="1000" b="0" strike="noStrike" spc="-1" dirty="0">
              <a:solidFill>
                <a:srgbClr val="000000"/>
              </a:solidFill>
              <a:latin typeface="Calibri"/>
            </a:endParaRPr>
          </a:p>
        </p:txBody>
      </p:sp>
      <p:pic>
        <p:nvPicPr>
          <p:cNvPr id="18" name="Image 4" descr="preencoded.png">
            <a:extLst>
              <a:ext uri="{FF2B5EF4-FFF2-40B4-BE49-F238E27FC236}">
                <a16:creationId xmlns:a16="http://schemas.microsoft.com/office/drawing/2014/main" id="{A028C717-572D-0147-ACC8-54109E010EB0}"/>
              </a:ext>
            </a:extLst>
          </p:cNvPr>
          <p:cNvPicPr/>
          <p:nvPr/>
        </p:nvPicPr>
        <p:blipFill>
          <a:blip r:embed="rId6"/>
          <a:stretch/>
        </p:blipFill>
        <p:spPr>
          <a:xfrm>
            <a:off x="358560" y="4421160"/>
            <a:ext cx="127440" cy="170280"/>
          </a:xfrm>
          <a:prstGeom prst="rect">
            <a:avLst/>
          </a:prstGeom>
          <a:ln w="0">
            <a:noFill/>
          </a:ln>
        </p:spPr>
      </p:pic>
      <p:sp>
        <p:nvSpPr>
          <p:cNvPr id="19" name="Text 8">
            <a:extLst>
              <a:ext uri="{FF2B5EF4-FFF2-40B4-BE49-F238E27FC236}">
                <a16:creationId xmlns:a16="http://schemas.microsoft.com/office/drawing/2014/main" id="{BCCDEC99-8A4F-6A48-FB88-AFE072E3FFFA}"/>
              </a:ext>
            </a:extLst>
          </p:cNvPr>
          <p:cNvSpPr/>
          <p:nvPr/>
        </p:nvSpPr>
        <p:spPr>
          <a:xfrm>
            <a:off x="571197" y="4387763"/>
            <a:ext cx="1041247" cy="461665"/>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ctr">
            <a:spAutoFit/>
          </a:bodyPr>
          <a:lstStyle/>
          <a:p>
            <a:pPr>
              <a:tabLst>
                <a:tab pos="0" algn="l"/>
              </a:tabLst>
            </a:pPr>
            <a:r>
              <a:rPr lang="de-DE" sz="1000" spc="-1" dirty="0">
                <a:solidFill>
                  <a:srgbClr val="018137"/>
                </a:solidFill>
                <a:latin typeface="Aptos"/>
                <a:ea typeface="Noto Sans"/>
              </a:rPr>
              <a:t>Brehmstraße 3, </a:t>
            </a:r>
          </a:p>
          <a:p>
            <a:pPr>
              <a:tabLst>
                <a:tab pos="0" algn="l"/>
              </a:tabLst>
            </a:pPr>
            <a:r>
              <a:rPr lang="de-DE" sz="1000" spc="-1" dirty="0">
                <a:solidFill>
                  <a:srgbClr val="018137"/>
                </a:solidFill>
                <a:latin typeface="Aptos"/>
                <a:ea typeface="Noto Sans"/>
              </a:rPr>
              <a:t>40239 Düsseldorf, </a:t>
            </a:r>
          </a:p>
          <a:p>
            <a:pPr>
              <a:tabLst>
                <a:tab pos="0" algn="l"/>
              </a:tabLst>
            </a:pPr>
            <a:r>
              <a:rPr lang="de-DE" sz="1000" spc="-1" dirty="0">
                <a:solidFill>
                  <a:srgbClr val="018137"/>
                </a:solidFill>
                <a:latin typeface="Aptos"/>
                <a:ea typeface="Noto Sans"/>
              </a:rPr>
              <a:t>Deutschland</a:t>
            </a:r>
          </a:p>
        </p:txBody>
      </p:sp>
      <p:pic>
        <p:nvPicPr>
          <p:cNvPr id="20" name="Image 5" descr="preencoded.png">
            <a:extLst>
              <a:ext uri="{FF2B5EF4-FFF2-40B4-BE49-F238E27FC236}">
                <a16:creationId xmlns:a16="http://schemas.microsoft.com/office/drawing/2014/main" id="{01AC59F3-187B-FFE0-474F-239074A4BB7A}"/>
              </a:ext>
            </a:extLst>
          </p:cNvPr>
          <p:cNvPicPr/>
          <p:nvPr/>
        </p:nvPicPr>
        <p:blipFill>
          <a:blip r:embed="rId7"/>
          <a:stretch/>
        </p:blipFill>
        <p:spPr>
          <a:xfrm>
            <a:off x="2805120" y="4435200"/>
            <a:ext cx="170280" cy="170280"/>
          </a:xfrm>
          <a:prstGeom prst="rect">
            <a:avLst/>
          </a:prstGeom>
          <a:ln w="0">
            <a:noFill/>
          </a:ln>
        </p:spPr>
      </p:pic>
      <p:sp>
        <p:nvSpPr>
          <p:cNvPr id="21" name="Text 10">
            <a:extLst>
              <a:ext uri="{FF2B5EF4-FFF2-40B4-BE49-F238E27FC236}">
                <a16:creationId xmlns:a16="http://schemas.microsoft.com/office/drawing/2014/main" id="{B72B2162-CA8F-78CC-DE39-021FFF83732D}"/>
              </a:ext>
            </a:extLst>
          </p:cNvPr>
          <p:cNvSpPr/>
          <p:nvPr/>
        </p:nvSpPr>
        <p:spPr>
          <a:xfrm>
            <a:off x="3039840" y="4428648"/>
            <a:ext cx="932243" cy="461665"/>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ctr">
            <a:spAutoFit/>
          </a:bodyPr>
          <a:lstStyle/>
          <a:p>
            <a:pPr defTabSz="914400">
              <a:lnSpc>
                <a:spcPct val="100000"/>
              </a:lnSpc>
              <a:tabLst>
                <a:tab pos="0" algn="l"/>
              </a:tabLst>
            </a:pPr>
            <a:r>
              <a:rPr lang="en-US" sz="1000" b="0" strike="noStrike" spc="-1" dirty="0">
                <a:solidFill>
                  <a:srgbClr val="018137"/>
                </a:solidFill>
                <a:latin typeface="Aptos"/>
                <a:ea typeface="Noto Sans"/>
              </a:rPr>
              <a:t> Montag – Freitag</a:t>
            </a:r>
            <a:endParaRPr lang="de-DE" sz="1000" b="0" strike="noStrike" spc="-1" dirty="0">
              <a:solidFill>
                <a:srgbClr val="000000"/>
              </a:solidFill>
              <a:latin typeface="Calibri"/>
            </a:endParaRPr>
          </a:p>
          <a:p>
            <a:pPr defTabSz="914400">
              <a:lnSpc>
                <a:spcPct val="100000"/>
              </a:lnSpc>
              <a:tabLst>
                <a:tab pos="0" algn="l"/>
              </a:tabLst>
            </a:pPr>
            <a:r>
              <a:rPr lang="en-US" sz="1000" b="0" strike="noStrike" spc="-1" dirty="0">
                <a:solidFill>
                  <a:srgbClr val="018137"/>
                </a:solidFill>
                <a:latin typeface="Aptos"/>
                <a:ea typeface="Noto Sans"/>
              </a:rPr>
              <a:t> 8:00 - 18:00  Uhr</a:t>
            </a:r>
            <a:endParaRPr lang="de-DE" sz="1000" b="0" strike="noStrike" spc="-1" dirty="0">
              <a:solidFill>
                <a:srgbClr val="000000"/>
              </a:solidFill>
              <a:latin typeface="Calibri"/>
            </a:endParaRPr>
          </a:p>
          <a:p>
            <a:pPr defTabSz="914400">
              <a:lnSpc>
                <a:spcPct val="100000"/>
              </a:lnSpc>
              <a:tabLst>
                <a:tab pos="0" algn="l"/>
              </a:tabLst>
            </a:pPr>
            <a:endParaRPr lang="de-DE" sz="1000" b="0" strike="noStrike" spc="-1" dirty="0">
              <a:solidFill>
                <a:srgbClr val="000000"/>
              </a:solidFill>
              <a:latin typeface="Calibri"/>
            </a:endParaRPr>
          </a:p>
        </p:txBody>
      </p:sp>
      <p:sp>
        <p:nvSpPr>
          <p:cNvPr id="22" name="Text 2">
            <a:extLst>
              <a:ext uri="{FF2B5EF4-FFF2-40B4-BE49-F238E27FC236}">
                <a16:creationId xmlns:a16="http://schemas.microsoft.com/office/drawing/2014/main" id="{D2E765E1-90F7-CE39-7F2B-C5B501BAC535}"/>
              </a:ext>
            </a:extLst>
          </p:cNvPr>
          <p:cNvSpPr/>
          <p:nvPr/>
        </p:nvSpPr>
        <p:spPr>
          <a:xfrm>
            <a:off x="1251488" y="2244878"/>
            <a:ext cx="1062471" cy="215444"/>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ctr">
            <a:spAutoFit/>
          </a:bodyPr>
          <a:lstStyle/>
          <a:p>
            <a:pPr algn="ctr" defTabSz="914400">
              <a:lnSpc>
                <a:spcPct val="100000"/>
              </a:lnSpc>
              <a:tabLst>
                <a:tab pos="0" algn="l"/>
              </a:tabLst>
            </a:pPr>
            <a:r>
              <a:rPr lang="de-DE" sz="1400" b="1" strike="noStrike" spc="-1" noProof="0">
                <a:solidFill>
                  <a:srgbClr val="018137"/>
                </a:solidFill>
                <a:latin typeface="Aptos"/>
                <a:ea typeface="Noto Sans"/>
              </a:rPr>
              <a:t>Unterstützen</a:t>
            </a:r>
            <a:endParaRPr lang="de-DE" sz="1400" b="0" strike="noStrike" spc="-1" noProof="0">
              <a:solidFill>
                <a:srgbClr val="000000"/>
              </a:solidFill>
              <a:latin typeface="Calibri"/>
            </a:endParaRPr>
          </a:p>
        </p:txBody>
      </p:sp>
      <p:sp>
        <p:nvSpPr>
          <p:cNvPr id="23" name="Text 3">
            <a:extLst>
              <a:ext uri="{FF2B5EF4-FFF2-40B4-BE49-F238E27FC236}">
                <a16:creationId xmlns:a16="http://schemas.microsoft.com/office/drawing/2014/main" id="{7AB34515-8B91-C06D-491D-648E085ADA92}"/>
              </a:ext>
            </a:extLst>
          </p:cNvPr>
          <p:cNvSpPr/>
          <p:nvPr/>
        </p:nvSpPr>
        <p:spPr>
          <a:xfrm>
            <a:off x="876600" y="2481501"/>
            <a:ext cx="1784880" cy="369332"/>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tabLst>
                <a:tab pos="0" algn="l"/>
              </a:tabLst>
            </a:pPr>
            <a:r>
              <a:rPr lang="de-DE" sz="1200" dirty="0"/>
              <a:t>Helfen Sie uns bei der Umsetzung der Projekte</a:t>
            </a:r>
            <a:endParaRPr lang="de-DE" sz="1200" b="0" strike="noStrike" spc="-1" dirty="0">
              <a:solidFill>
                <a:srgbClr val="000000"/>
              </a:solidFill>
              <a:latin typeface="Calibri"/>
            </a:endParaRPr>
          </a:p>
        </p:txBody>
      </p:sp>
      <p:sp>
        <p:nvSpPr>
          <p:cNvPr id="24" name="Text 4">
            <a:extLst>
              <a:ext uri="{FF2B5EF4-FFF2-40B4-BE49-F238E27FC236}">
                <a16:creationId xmlns:a16="http://schemas.microsoft.com/office/drawing/2014/main" id="{35FE3EB8-FC57-1277-B4FD-6728CD5C7FAE}"/>
              </a:ext>
            </a:extLst>
          </p:cNvPr>
          <p:cNvSpPr/>
          <p:nvPr/>
        </p:nvSpPr>
        <p:spPr>
          <a:xfrm>
            <a:off x="4229306" y="2244878"/>
            <a:ext cx="821828" cy="215444"/>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ctr">
            <a:spAutoFit/>
          </a:bodyPr>
          <a:lstStyle/>
          <a:p>
            <a:pPr algn="ctr" defTabSz="914400">
              <a:lnSpc>
                <a:spcPct val="100000"/>
              </a:lnSpc>
              <a:tabLst>
                <a:tab pos="0" algn="l"/>
              </a:tabLst>
            </a:pPr>
            <a:r>
              <a:rPr lang="en-US" sz="1400" b="1" strike="noStrike" spc="-1" dirty="0">
                <a:solidFill>
                  <a:srgbClr val="018137"/>
                </a:solidFill>
                <a:latin typeface="Aptos"/>
                <a:ea typeface="Noto Sans"/>
              </a:rPr>
              <a:t>Partner/in</a:t>
            </a:r>
            <a:endParaRPr lang="de-DE" sz="1400" b="0" strike="noStrike" spc="-1" dirty="0">
              <a:solidFill>
                <a:srgbClr val="000000"/>
              </a:solidFill>
              <a:latin typeface="Calibri"/>
            </a:endParaRPr>
          </a:p>
        </p:txBody>
      </p:sp>
      <p:sp>
        <p:nvSpPr>
          <p:cNvPr id="25" name="Text 5">
            <a:extLst>
              <a:ext uri="{FF2B5EF4-FFF2-40B4-BE49-F238E27FC236}">
                <a16:creationId xmlns:a16="http://schemas.microsoft.com/office/drawing/2014/main" id="{780804ED-0E5A-E8C6-80C0-9B8FA32E78C6}"/>
              </a:ext>
            </a:extLst>
          </p:cNvPr>
          <p:cNvSpPr/>
          <p:nvPr/>
        </p:nvSpPr>
        <p:spPr>
          <a:xfrm>
            <a:off x="3656160" y="2481501"/>
            <a:ext cx="2019600" cy="369332"/>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tabLst>
                <a:tab pos="0" algn="l"/>
              </a:tabLst>
            </a:pPr>
            <a:r>
              <a:rPr lang="de-DE" sz="1200" dirty="0"/>
              <a:t>Kooperieren Sie mit uns für eine progressive Welt</a:t>
            </a:r>
            <a:endParaRPr lang="de-DE" sz="1200" b="0" strike="noStrike" spc="-1" dirty="0">
              <a:solidFill>
                <a:srgbClr val="000000"/>
              </a:solidFill>
              <a:latin typeface="Calibri"/>
            </a:endParaRPr>
          </a:p>
        </p:txBody>
      </p:sp>
      <p:sp>
        <p:nvSpPr>
          <p:cNvPr id="32" name="Text 6">
            <a:extLst>
              <a:ext uri="{FF2B5EF4-FFF2-40B4-BE49-F238E27FC236}">
                <a16:creationId xmlns:a16="http://schemas.microsoft.com/office/drawing/2014/main" id="{7C1938E9-CBEF-14FB-132B-657A94490C16}"/>
              </a:ext>
            </a:extLst>
          </p:cNvPr>
          <p:cNvSpPr/>
          <p:nvPr/>
        </p:nvSpPr>
        <p:spPr>
          <a:xfrm>
            <a:off x="6907311" y="2244878"/>
            <a:ext cx="1181542" cy="215444"/>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ctr">
            <a:spAutoFit/>
          </a:bodyPr>
          <a:lstStyle/>
          <a:p>
            <a:pPr algn="ctr" defTabSz="914400">
              <a:lnSpc>
                <a:spcPct val="100000"/>
              </a:lnSpc>
              <a:tabLst>
                <a:tab pos="0" algn="l"/>
              </a:tabLst>
            </a:pPr>
            <a:r>
              <a:rPr lang="de-DE" sz="1400" b="1" strike="noStrike" spc="-1" noProof="0">
                <a:solidFill>
                  <a:srgbClr val="018137"/>
                </a:solidFill>
                <a:latin typeface="Aptos"/>
                <a:ea typeface="Noto Sans"/>
              </a:rPr>
              <a:t>Botschafter/in</a:t>
            </a:r>
            <a:endParaRPr lang="de-DE" sz="1400" b="0" strike="noStrike" spc="-1" noProof="0">
              <a:solidFill>
                <a:srgbClr val="000000"/>
              </a:solidFill>
              <a:latin typeface="Calibri"/>
            </a:endParaRPr>
          </a:p>
        </p:txBody>
      </p:sp>
      <p:sp>
        <p:nvSpPr>
          <p:cNvPr id="35" name="Text 7">
            <a:extLst>
              <a:ext uri="{FF2B5EF4-FFF2-40B4-BE49-F238E27FC236}">
                <a16:creationId xmlns:a16="http://schemas.microsoft.com/office/drawing/2014/main" id="{DC0AE3A4-3A2A-117D-39BA-78CBA9ACE7A8}"/>
              </a:ext>
            </a:extLst>
          </p:cNvPr>
          <p:cNvSpPr/>
          <p:nvPr/>
        </p:nvSpPr>
        <p:spPr>
          <a:xfrm>
            <a:off x="6605280" y="2481501"/>
            <a:ext cx="1784880" cy="553998"/>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tabLst>
                <a:tab pos="0" algn="l"/>
              </a:tabLst>
            </a:pPr>
            <a:r>
              <a:rPr lang="de-DE" sz="1200" dirty="0"/>
              <a:t>Teilen Sie unsere Mission, damit mehr Menschen davon erfahren</a:t>
            </a:r>
            <a:endParaRPr lang="de-DE" sz="1200" b="0" strike="noStrike" spc="-1" dirty="0">
              <a:solidFill>
                <a:srgbClr val="000000"/>
              </a:solidFill>
              <a:latin typeface="Calibri"/>
            </a:endParaRPr>
          </a:p>
        </p:txBody>
      </p:sp>
      <p:pic>
        <p:nvPicPr>
          <p:cNvPr id="38" name="Grafik 47">
            <a:extLst>
              <a:ext uri="{FF2B5EF4-FFF2-40B4-BE49-F238E27FC236}">
                <a16:creationId xmlns:a16="http://schemas.microsoft.com/office/drawing/2014/main" id="{16879936-D2B1-D3C0-0894-872E80578A0A}"/>
              </a:ext>
            </a:extLst>
          </p:cNvPr>
          <p:cNvPicPr/>
          <p:nvPr/>
        </p:nvPicPr>
        <p:blipFill>
          <a:blip r:embed="rId8"/>
          <a:srcRect l="59523" t="39789" r="24304" b="44528"/>
          <a:stretch/>
        </p:blipFill>
        <p:spPr>
          <a:xfrm>
            <a:off x="4367520" y="1838700"/>
            <a:ext cx="529200" cy="342000"/>
          </a:xfrm>
          <a:prstGeom prst="rect">
            <a:avLst/>
          </a:prstGeom>
          <a:ln w="0">
            <a:noFill/>
          </a:ln>
        </p:spPr>
      </p:pic>
      <p:pic>
        <p:nvPicPr>
          <p:cNvPr id="41" name="Grafik 49">
            <a:extLst>
              <a:ext uri="{FF2B5EF4-FFF2-40B4-BE49-F238E27FC236}">
                <a16:creationId xmlns:a16="http://schemas.microsoft.com/office/drawing/2014/main" id="{1050BA24-3DB0-5399-1F89-1724832F1B9B}"/>
              </a:ext>
            </a:extLst>
          </p:cNvPr>
          <p:cNvPicPr/>
          <p:nvPr/>
        </p:nvPicPr>
        <p:blipFill>
          <a:blip r:embed="rId8"/>
          <a:srcRect l="27306" t="34507" r="48472" b="40136"/>
          <a:stretch/>
        </p:blipFill>
        <p:spPr>
          <a:xfrm>
            <a:off x="1384200" y="1697220"/>
            <a:ext cx="793800" cy="553680"/>
          </a:xfrm>
          <a:prstGeom prst="rect">
            <a:avLst/>
          </a:prstGeom>
          <a:ln w="0">
            <a:noFill/>
          </a:ln>
        </p:spPr>
      </p:pic>
      <p:grpSp>
        <p:nvGrpSpPr>
          <p:cNvPr id="42" name="Gruppieren 51">
            <a:extLst>
              <a:ext uri="{FF2B5EF4-FFF2-40B4-BE49-F238E27FC236}">
                <a16:creationId xmlns:a16="http://schemas.microsoft.com/office/drawing/2014/main" id="{47698446-02E3-7142-76ED-45DBD480DC11}"/>
              </a:ext>
            </a:extLst>
          </p:cNvPr>
          <p:cNvGrpSpPr/>
          <p:nvPr/>
        </p:nvGrpSpPr>
        <p:grpSpPr>
          <a:xfrm>
            <a:off x="7319160" y="1732860"/>
            <a:ext cx="591840" cy="553680"/>
            <a:chOff x="7319160" y="1527120"/>
            <a:chExt cx="591840" cy="553680"/>
          </a:xfrm>
        </p:grpSpPr>
        <p:pic>
          <p:nvPicPr>
            <p:cNvPr id="43" name="Grafik 48">
              <a:extLst>
                <a:ext uri="{FF2B5EF4-FFF2-40B4-BE49-F238E27FC236}">
                  <a16:creationId xmlns:a16="http://schemas.microsoft.com/office/drawing/2014/main" id="{CE4E4508-A500-6A0D-1055-A2A39847E4E6}"/>
                </a:ext>
              </a:extLst>
            </p:cNvPr>
            <p:cNvPicPr/>
            <p:nvPr/>
          </p:nvPicPr>
          <p:blipFill>
            <a:blip r:embed="rId8"/>
            <a:srcRect l="81919" t="34507" b="40136"/>
            <a:stretch/>
          </p:blipFill>
          <p:spPr>
            <a:xfrm>
              <a:off x="7319160" y="1527120"/>
              <a:ext cx="591840" cy="553680"/>
            </a:xfrm>
            <a:prstGeom prst="rect">
              <a:avLst/>
            </a:prstGeom>
            <a:ln w="0">
              <a:noFill/>
            </a:ln>
          </p:spPr>
        </p:pic>
        <p:sp>
          <p:nvSpPr>
            <p:cNvPr id="44" name="Flussdiagramm: Manuelle Verarbeitung 50">
              <a:extLst>
                <a:ext uri="{FF2B5EF4-FFF2-40B4-BE49-F238E27FC236}">
                  <a16:creationId xmlns:a16="http://schemas.microsoft.com/office/drawing/2014/main" id="{FF51FD55-AF60-F7C9-02AB-A360779E5DFF}"/>
                </a:ext>
              </a:extLst>
            </p:cNvPr>
            <p:cNvSpPr/>
            <p:nvPr/>
          </p:nvSpPr>
          <p:spPr>
            <a:xfrm rot="5400000">
              <a:off x="7571880" y="1742040"/>
              <a:ext cx="111960" cy="111600"/>
            </a:xfrm>
            <a:prstGeom prst="flowChartManualOperation">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strike="noStrike" spc="-1">
                <a:solidFill>
                  <a:schemeClr val="lt1"/>
                </a:solidFill>
                <a:latin typeface="Aptos"/>
              </a:endParaRPr>
            </a:p>
          </p:txBody>
        </p:sp>
      </p:grpSp>
      <p:grpSp>
        <p:nvGrpSpPr>
          <p:cNvPr id="45" name="Gruppieren 62">
            <a:extLst>
              <a:ext uri="{FF2B5EF4-FFF2-40B4-BE49-F238E27FC236}">
                <a16:creationId xmlns:a16="http://schemas.microsoft.com/office/drawing/2014/main" id="{005242F3-7C52-5C01-0C7D-9E9292CC8A7B}"/>
              </a:ext>
            </a:extLst>
          </p:cNvPr>
          <p:cNvGrpSpPr/>
          <p:nvPr/>
        </p:nvGrpSpPr>
        <p:grpSpPr>
          <a:xfrm>
            <a:off x="6827516" y="3932460"/>
            <a:ext cx="2028960" cy="322920"/>
            <a:chOff x="6784920" y="4464000"/>
            <a:chExt cx="2028960" cy="322920"/>
          </a:xfrm>
        </p:grpSpPr>
        <p:pic>
          <p:nvPicPr>
            <p:cNvPr id="46" name="Grafik 59" descr="Ein Bild, das Grafiken, Symbol, Schrift, Grafikdesign enthält.&#10;&#10;KI-generierte Inhalte können fehlerhaft sein.">
              <a:extLst>
                <a:ext uri="{FF2B5EF4-FFF2-40B4-BE49-F238E27FC236}">
                  <a16:creationId xmlns:a16="http://schemas.microsoft.com/office/drawing/2014/main" id="{8DCBEF5F-5109-BA80-70E1-17BD504FB071}"/>
                </a:ext>
              </a:extLst>
            </p:cNvPr>
            <p:cNvPicPr/>
            <p:nvPr/>
          </p:nvPicPr>
          <p:blipFill>
            <a:blip r:embed="rId9"/>
            <a:stretch/>
          </p:blipFill>
          <p:spPr>
            <a:xfrm>
              <a:off x="7109280" y="4464000"/>
              <a:ext cx="408960" cy="322920"/>
            </a:xfrm>
            <a:prstGeom prst="rect">
              <a:avLst/>
            </a:prstGeom>
            <a:ln w="0">
              <a:noFill/>
            </a:ln>
          </p:spPr>
        </p:pic>
        <p:pic>
          <p:nvPicPr>
            <p:cNvPr id="47" name="Grafik 60">
              <a:extLst>
                <a:ext uri="{FF2B5EF4-FFF2-40B4-BE49-F238E27FC236}">
                  <a16:creationId xmlns:a16="http://schemas.microsoft.com/office/drawing/2014/main" id="{CDA251BD-291B-FB22-BF38-B56E5962ABAF}"/>
                </a:ext>
              </a:extLst>
            </p:cNvPr>
            <p:cNvPicPr/>
            <p:nvPr/>
          </p:nvPicPr>
          <p:blipFill>
            <a:blip r:embed="rId10"/>
            <a:srcRect l="39421" t="-2109"/>
            <a:stretch/>
          </p:blipFill>
          <p:spPr>
            <a:xfrm>
              <a:off x="7493040" y="4470120"/>
              <a:ext cx="1320840" cy="275760"/>
            </a:xfrm>
            <a:prstGeom prst="rect">
              <a:avLst/>
            </a:prstGeom>
            <a:ln w="0">
              <a:noFill/>
            </a:ln>
          </p:spPr>
        </p:pic>
        <p:pic>
          <p:nvPicPr>
            <p:cNvPr id="53" name="Grafik 61">
              <a:extLst>
                <a:ext uri="{FF2B5EF4-FFF2-40B4-BE49-F238E27FC236}">
                  <a16:creationId xmlns:a16="http://schemas.microsoft.com/office/drawing/2014/main" id="{39934C3B-702D-B3A9-2898-19E30DC802D1}"/>
                </a:ext>
              </a:extLst>
            </p:cNvPr>
            <p:cNvPicPr/>
            <p:nvPr/>
          </p:nvPicPr>
          <p:blipFill>
            <a:blip r:embed="rId10"/>
            <a:srcRect r="85833"/>
            <a:stretch/>
          </p:blipFill>
          <p:spPr>
            <a:xfrm>
              <a:off x="6784920" y="4495680"/>
              <a:ext cx="307080" cy="270360"/>
            </a:xfrm>
            <a:prstGeom prst="rect">
              <a:avLst/>
            </a:prstGeom>
            <a:ln w="0">
              <a:noFill/>
            </a:ln>
          </p:spPr>
        </p:pic>
      </p:grpSp>
      <p:cxnSp>
        <p:nvCxnSpPr>
          <p:cNvPr id="54" name="Straight Connector 11">
            <a:extLst>
              <a:ext uri="{FF2B5EF4-FFF2-40B4-BE49-F238E27FC236}">
                <a16:creationId xmlns:a16="http://schemas.microsoft.com/office/drawing/2014/main" id="{49B5C9D2-1F9B-D9C9-F006-D27D6BE18313}"/>
              </a:ext>
            </a:extLst>
          </p:cNvPr>
          <p:cNvCxnSpPr>
            <a:cxnSpLocks/>
          </p:cNvCxnSpPr>
          <p:nvPr/>
        </p:nvCxnSpPr>
        <p:spPr>
          <a:xfrm flipV="1">
            <a:off x="287338" y="3818573"/>
            <a:ext cx="8569138" cy="16949"/>
          </a:xfrm>
          <a:prstGeom prst="line">
            <a:avLst/>
          </a:prstGeom>
        </p:spPr>
        <p:style>
          <a:lnRef idx="2">
            <a:schemeClr val="accent1"/>
          </a:lnRef>
          <a:fillRef idx="0">
            <a:schemeClr val="accent1"/>
          </a:fillRef>
          <a:effectRef idx="1">
            <a:schemeClr val="accent1"/>
          </a:effectRef>
          <a:fontRef idx="minor">
            <a:schemeClr val="tx1"/>
          </a:fontRef>
        </p:style>
      </p:cxnSp>
      <p:sp>
        <p:nvSpPr>
          <p:cNvPr id="55" name="Text 1">
            <a:extLst>
              <a:ext uri="{FF2B5EF4-FFF2-40B4-BE49-F238E27FC236}">
                <a16:creationId xmlns:a16="http://schemas.microsoft.com/office/drawing/2014/main" id="{BD1061E7-FC9E-F2CE-6644-502F290F0E55}"/>
              </a:ext>
            </a:extLst>
          </p:cNvPr>
          <p:cNvSpPr/>
          <p:nvPr/>
        </p:nvSpPr>
        <p:spPr>
          <a:xfrm>
            <a:off x="-180360" y="1022365"/>
            <a:ext cx="9142920" cy="492443"/>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r>
              <a:rPr lang="de-DE" sz="1600" dirty="0"/>
              <a:t>Gemeinsam können wir eine progressive Welt schaffen, </a:t>
            </a:r>
          </a:p>
          <a:p>
            <a:pPr algn="ctr"/>
            <a:r>
              <a:rPr lang="de-DE" sz="1600"/>
              <a:t>auf </a:t>
            </a:r>
            <a:r>
              <a:rPr lang="de-DE" sz="1600" dirty="0"/>
              <a:t>die wir stolz sein können</a:t>
            </a:r>
            <a:endParaRPr lang="de-DE" sz="1600" b="0" strike="noStrike" spc="-1" dirty="0">
              <a:solidFill>
                <a:srgbClr val="000000"/>
              </a:solidFill>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4">
            <a:extLst>
              <a:ext uri="{FF2B5EF4-FFF2-40B4-BE49-F238E27FC236}">
                <a16:creationId xmlns:a16="http://schemas.microsoft.com/office/drawing/2014/main" id="{0FA87B8E-E7BE-3309-3657-8DD827FE5744}"/>
              </a:ext>
            </a:extLst>
          </p:cNvPr>
          <p:cNvGraphicFramePr>
            <a:graphicFrameLocks noGrp="1"/>
          </p:cNvGraphicFramePr>
          <p:nvPr>
            <p:ph idx="1"/>
            <p:extLst>
              <p:ext uri="{D42A27DB-BD31-4B8C-83A1-F6EECF244321}">
                <p14:modId xmlns:p14="http://schemas.microsoft.com/office/powerpoint/2010/main" val="2840596398"/>
              </p:ext>
              <p:ext uri="{E7BDC344-281C-4309-B0C6-D0EE65EED2A8}">
                <p202:designPr xmlns:p202="http://schemas.microsoft.com/office/powerpoint/2020/02/main">
                  <p202:designTagLst>
                    <p202:designTag name="ARCH:1:CLS" val="StackedSequentialRowTable"/>
                  </p202:designTagLst>
                </p202:designPr>
              </p:ext>
            </p:extLst>
          </p:nvPr>
        </p:nvGraphicFramePr>
        <p:xfrm>
          <a:off x="280336" y="1023578"/>
          <a:ext cx="7171984" cy="2795505"/>
        </p:xfrm>
        <a:graphic>
          <a:graphicData uri="http://schemas.openxmlformats.org/drawingml/2006/table">
            <a:tbl>
              <a:tblPr bandRow="1">
                <a:noFill/>
                <a:tableStyleId>{5C22544A-7EE6-4342-B048-85BDC9FD1C3A}</a:tableStyleId>
              </a:tblPr>
              <a:tblGrid>
                <a:gridCol w="672440">
                  <a:extLst>
                    <a:ext uri="{9D8B030D-6E8A-4147-A177-3AD203B41FA5}">
                      <a16:colId xmlns:a16="http://schemas.microsoft.com/office/drawing/2014/main" val="3366407070"/>
                    </a:ext>
                  </a:extLst>
                </a:gridCol>
                <a:gridCol w="5954441">
                  <a:extLst>
                    <a:ext uri="{9D8B030D-6E8A-4147-A177-3AD203B41FA5}">
                      <a16:colId xmlns:a16="http://schemas.microsoft.com/office/drawing/2014/main" val="1194789923"/>
                    </a:ext>
                  </a:extLst>
                </a:gridCol>
                <a:gridCol w="545103">
                  <a:extLst>
                    <a:ext uri="{9D8B030D-6E8A-4147-A177-3AD203B41FA5}">
                      <a16:colId xmlns:a16="http://schemas.microsoft.com/office/drawing/2014/main" val="158187205"/>
                    </a:ext>
                  </a:extLst>
                </a:gridCol>
              </a:tblGrid>
              <a:tr h="559101">
                <a:tc>
                  <a:txBody>
                    <a:bodyPr/>
                    <a:lstStyle/>
                    <a:p>
                      <a:pPr marL="0" indent="0" algn="l">
                        <a:buNone/>
                      </a:pPr>
                      <a:r>
                        <a:rPr lang="de-DE" sz="1400" b="1" kern="1200" cap="none" spc="0" dirty="0">
                          <a:solidFill>
                            <a:srgbClr val="018137"/>
                          </a:solidFill>
                          <a:latin typeface="+mn-lt"/>
                          <a:ea typeface="+mn-ea"/>
                          <a:cs typeface="Arial" panose="020B0604020202020204" pitchFamily="34" charset="0"/>
                        </a:rPr>
                        <a:t>01</a:t>
                      </a:r>
                    </a:p>
                  </a:txBody>
                  <a:tcPr marL="112064" marR="112064" marT="112064" marB="112064"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noFill/>
                  </a:tcPr>
                </a:tc>
                <a:tc>
                  <a:txBody>
                    <a:bodyPr/>
                    <a:lstStyle/>
                    <a:p>
                      <a:pPr algn="l">
                        <a:buNone/>
                      </a:pPr>
                      <a:r>
                        <a:rPr lang="de-DE" sz="1400" b="1" cap="none" spc="0" noProof="0" dirty="0">
                          <a:solidFill>
                            <a:srgbClr val="018137"/>
                          </a:solidFill>
                          <a:latin typeface="+mn-lt"/>
                          <a:cs typeface="Arial" panose="020B0604020202020204" pitchFamily="34" charset="0"/>
                        </a:rPr>
                        <a:t>Hintergrund und Zeitplan des Projekts</a:t>
                      </a:r>
                    </a:p>
                  </a:txBody>
                  <a:tcPr marL="149419" marR="149419" marT="149419" marB="149419" anchor="ctr">
                    <a:lnL w="12700" cmpd="sng">
                      <a:noFill/>
                      <a:prstDash val="solid"/>
                    </a:lnL>
                    <a:lnR w="12700" cmpd="sng">
                      <a:noFill/>
                      <a:prstDash val="solid"/>
                    </a:lnR>
                    <a:lnT w="6350" cap="flat" cmpd="sng" algn="ctr">
                      <a:noFill/>
                      <a:prstDash val="solid"/>
                    </a:lnT>
                    <a:lnB w="6350" cap="flat" cmpd="sng" algn="ctr">
                      <a:solidFill>
                        <a:schemeClr val="tx1"/>
                      </a:solidFill>
                      <a:prstDash val="solid"/>
                      <a:round/>
                      <a:headEnd type="none" w="med" len="med"/>
                      <a:tailEnd type="none" w="med" len="med"/>
                    </a:lnB>
                    <a:noFill/>
                  </a:tcPr>
                </a:tc>
                <a:tc>
                  <a:txBody>
                    <a:bodyPr/>
                    <a:lstStyle/>
                    <a:p>
                      <a:pPr algn="l">
                        <a:buNone/>
                      </a:pPr>
                      <a:r>
                        <a:rPr lang="en-US" sz="1400" b="1" cap="none" spc="0" dirty="0">
                          <a:solidFill>
                            <a:srgbClr val="018137"/>
                          </a:solidFill>
                          <a:latin typeface="+mn-lt"/>
                          <a:cs typeface="Arial" panose="020B0604020202020204" pitchFamily="34" charset="0"/>
                        </a:rPr>
                        <a:t>4</a:t>
                      </a:r>
                      <a:endParaRPr lang="de-DE" sz="1400" b="1" cap="none" spc="0" dirty="0">
                        <a:solidFill>
                          <a:srgbClr val="018137"/>
                        </a:solidFill>
                        <a:latin typeface="+mn-lt"/>
                        <a:cs typeface="Arial" panose="020B0604020202020204" pitchFamily="34" charset="0"/>
                      </a:endParaRPr>
                    </a:p>
                  </a:txBody>
                  <a:tcPr marL="149419" marR="149419" marT="149419" marB="149419" anchor="ctr">
                    <a:lnL w="12700" cmpd="sng">
                      <a:noFill/>
                      <a:prstDash val="solid"/>
                    </a:lnL>
                    <a:lnR w="12700" cmpd="sng">
                      <a:noFill/>
                      <a:prstDash val="solid"/>
                    </a:lnR>
                    <a:lnT w="6350" cap="flat" cmpd="sng" algn="ctr">
                      <a:noFill/>
                      <a:prstDash val="soli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1411745"/>
                  </a:ext>
                </a:extLst>
              </a:tr>
              <a:tr h="559101">
                <a:tc>
                  <a:txBody>
                    <a:bodyPr/>
                    <a:lstStyle/>
                    <a:p>
                      <a:pPr algn="l">
                        <a:buNone/>
                      </a:pPr>
                      <a:r>
                        <a:rPr lang="de-DE" sz="1400" b="1" cap="none" spc="0" dirty="0">
                          <a:solidFill>
                            <a:srgbClr val="018137"/>
                          </a:solidFill>
                          <a:latin typeface="+mn-lt"/>
                          <a:cs typeface="Arial" panose="020B0604020202020204" pitchFamily="34" charset="0"/>
                        </a:rPr>
                        <a:t>02</a:t>
                      </a:r>
                    </a:p>
                  </a:txBody>
                  <a:tcPr marL="112064" marR="112064" marT="112064" marB="112064" anchor="ctr">
                    <a:lnL w="12700" cmpd="sng">
                      <a:noFill/>
                      <a:prstDash val="solid"/>
                    </a:lnL>
                    <a:lnR w="12700" cmpd="sng">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lnB>
                    <a:noFill/>
                  </a:tcPr>
                </a:tc>
                <a:tc>
                  <a:txBody>
                    <a:bodyPr/>
                    <a:lstStyle/>
                    <a:p>
                      <a:pPr algn="l">
                        <a:buNone/>
                      </a:pPr>
                      <a:r>
                        <a:rPr lang="en-US" sz="1400" b="1" dirty="0" err="1"/>
                        <a:t>Projektziele</a:t>
                      </a:r>
                      <a:r>
                        <a:rPr lang="en-US" sz="1400" b="1" dirty="0"/>
                        <a:t> und </a:t>
                      </a:r>
                      <a:r>
                        <a:rPr lang="en-US" sz="1400" b="1" dirty="0" err="1"/>
                        <a:t>wirtschaftliche</a:t>
                      </a:r>
                      <a:r>
                        <a:rPr lang="en-US" sz="1400" b="1" dirty="0"/>
                        <a:t> </a:t>
                      </a:r>
                      <a:r>
                        <a:rPr lang="en-US" sz="1400" b="1" dirty="0" err="1"/>
                        <a:t>Auswirkungen</a:t>
                      </a:r>
                      <a:endParaRPr lang="en-US" sz="1400" b="1" dirty="0"/>
                    </a:p>
                  </a:txBody>
                  <a:tcPr marL="149419" marR="149419" marT="149419" marB="149419" anchor="ctr">
                    <a:lnL w="12700" cmpd="sng">
                      <a:noFill/>
                      <a:prstDash val="solid"/>
                    </a:lnL>
                    <a:lnR w="12700" cmpd="sng">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lnB>
                    <a:noFill/>
                  </a:tcPr>
                </a:tc>
                <a:tc>
                  <a:txBody>
                    <a:bodyPr/>
                    <a:lstStyle/>
                    <a:p>
                      <a:pPr algn="l">
                        <a:buNone/>
                      </a:pPr>
                      <a:r>
                        <a:rPr lang="en-US" sz="1400" b="1" cap="none" spc="0" dirty="0">
                          <a:solidFill>
                            <a:srgbClr val="018137"/>
                          </a:solidFill>
                          <a:latin typeface="+mn-lt"/>
                          <a:cs typeface="Arial" panose="020B0604020202020204" pitchFamily="34" charset="0"/>
                        </a:rPr>
                        <a:t>8</a:t>
                      </a:r>
                      <a:endParaRPr lang="de-DE" sz="1400" b="1" cap="none" spc="0" dirty="0">
                        <a:solidFill>
                          <a:srgbClr val="018137"/>
                        </a:solidFill>
                        <a:latin typeface="+mn-lt"/>
                        <a:cs typeface="Arial" panose="020B0604020202020204" pitchFamily="34" charset="0"/>
                      </a:endParaRPr>
                    </a:p>
                  </a:txBody>
                  <a:tcPr marL="149419" marR="149419" marT="149419" marB="149419" anchor="ctr">
                    <a:lnL w="12700" cmpd="sng">
                      <a:noFill/>
                      <a:prstDash val="solid"/>
                    </a:lnL>
                    <a:lnR w="12700" cmpd="sng">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6308033"/>
                  </a:ext>
                </a:extLst>
              </a:tr>
              <a:tr h="559101">
                <a:tc>
                  <a:txBody>
                    <a:bodyPr/>
                    <a:lstStyle/>
                    <a:p>
                      <a:pPr algn="l">
                        <a:buNone/>
                      </a:pPr>
                      <a:r>
                        <a:rPr lang="de-DE" sz="1400" b="1" cap="none" spc="0" dirty="0">
                          <a:solidFill>
                            <a:srgbClr val="018137"/>
                          </a:solidFill>
                          <a:latin typeface="+mn-lt"/>
                          <a:cs typeface="Arial" panose="020B0604020202020204" pitchFamily="34" charset="0"/>
                        </a:rPr>
                        <a:t>03</a:t>
                      </a:r>
                    </a:p>
                  </a:txBody>
                  <a:tcPr marL="112064" marR="112064" marT="112064" marB="112064"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lgn="l"/>
                      <a:r>
                        <a:rPr lang="en-US" sz="1400" b="1" kern="1200" dirty="0" err="1">
                          <a:solidFill>
                            <a:schemeClr val="dk1"/>
                          </a:solidFill>
                          <a:latin typeface="+mn-lt"/>
                          <a:ea typeface="+mn-ea"/>
                          <a:cs typeface="+mn-cs"/>
                        </a:rPr>
                        <a:t>Operativer</a:t>
                      </a:r>
                      <a:r>
                        <a:rPr lang="en-US" sz="1400" b="1" kern="1200" dirty="0">
                          <a:solidFill>
                            <a:schemeClr val="dk1"/>
                          </a:solidFill>
                          <a:latin typeface="+mn-lt"/>
                          <a:ea typeface="+mn-ea"/>
                          <a:cs typeface="+mn-cs"/>
                        </a:rPr>
                        <a:t> Rahmen und </a:t>
                      </a:r>
                      <a:r>
                        <a:rPr lang="en-US" sz="1400" b="1" kern="1200" dirty="0" err="1">
                          <a:solidFill>
                            <a:schemeClr val="dk1"/>
                          </a:solidFill>
                          <a:latin typeface="+mn-lt"/>
                          <a:ea typeface="+mn-ea"/>
                          <a:cs typeface="+mn-cs"/>
                        </a:rPr>
                        <a:t>Umsetzung</a:t>
                      </a:r>
                      <a:endParaRPr lang="en-US" sz="1400" b="1" kern="1200" dirty="0">
                        <a:solidFill>
                          <a:schemeClr val="dk1"/>
                        </a:solidFill>
                        <a:latin typeface="+mn-lt"/>
                        <a:ea typeface="+mn-ea"/>
                        <a:cs typeface="+mn-cs"/>
                      </a:endParaRPr>
                    </a:p>
                  </a:txBody>
                  <a:tcPr marL="149419" marR="149419" marT="149419" marB="149419"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lgn="l">
                        <a:buNone/>
                      </a:pPr>
                      <a:r>
                        <a:rPr lang="en-US" sz="1400" b="1" cap="none" spc="0" dirty="0">
                          <a:solidFill>
                            <a:srgbClr val="018137"/>
                          </a:solidFill>
                          <a:latin typeface="+mn-lt"/>
                          <a:cs typeface="Arial" panose="020B0604020202020204" pitchFamily="34" charset="0"/>
                        </a:rPr>
                        <a:t>12</a:t>
                      </a:r>
                    </a:p>
                  </a:txBody>
                  <a:tcPr marL="149419" marR="149419" marT="149419" marB="149419" anchor="ctr">
                    <a:lnL w="12700" cmpd="sng">
                      <a:noFill/>
                      <a:prstDash val="solid"/>
                    </a:lnL>
                    <a:lnR w="12700" cmpd="sng">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1810311"/>
                  </a:ext>
                </a:extLst>
              </a:tr>
              <a:tr h="559101">
                <a:tc>
                  <a:txBody>
                    <a:bodyPr/>
                    <a:lstStyle/>
                    <a:p>
                      <a:pPr algn="l">
                        <a:buNone/>
                      </a:pPr>
                      <a:r>
                        <a:rPr lang="de-DE" sz="1400" b="1" cap="none" spc="0" dirty="0">
                          <a:solidFill>
                            <a:srgbClr val="018137"/>
                          </a:solidFill>
                          <a:latin typeface="+mn-lt"/>
                          <a:cs typeface="Arial" panose="020B0604020202020204" pitchFamily="34" charset="0"/>
                        </a:rPr>
                        <a:t>04</a:t>
                      </a:r>
                    </a:p>
                  </a:txBody>
                  <a:tcPr marL="112064" marR="112064" marT="112064" marB="112064"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round/>
                      <a:headEnd type="none" w="med" len="med"/>
                      <a:tailEnd type="none" w="med" len="med"/>
                    </a:lnB>
                    <a:noFill/>
                  </a:tcPr>
                </a:tc>
                <a:tc>
                  <a:txBody>
                    <a:bodyPr/>
                    <a:lstStyle/>
                    <a:p>
                      <a:pPr algn="l">
                        <a:buNone/>
                      </a:pPr>
                      <a:r>
                        <a:rPr lang="en-US" sz="1400" b="1" dirty="0" err="1"/>
                        <a:t>Projektfinanzen</a:t>
                      </a:r>
                      <a:r>
                        <a:rPr lang="en-US" sz="1400" b="1" dirty="0"/>
                        <a:t> </a:t>
                      </a:r>
                    </a:p>
                  </a:txBody>
                  <a:tcPr marL="149419" marR="149419" marT="149419" marB="149419"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round/>
                      <a:headEnd type="none" w="med" len="med"/>
                      <a:tailEnd type="none" w="med" len="med"/>
                    </a:lnB>
                    <a:noFill/>
                  </a:tcPr>
                </a:tc>
                <a:tc>
                  <a:txBody>
                    <a:bodyPr/>
                    <a:lstStyle/>
                    <a:p>
                      <a:pPr algn="l">
                        <a:buNone/>
                      </a:pPr>
                      <a:r>
                        <a:rPr lang="en-US" sz="1400" b="1" cap="none" spc="0" dirty="0">
                          <a:solidFill>
                            <a:srgbClr val="018137"/>
                          </a:solidFill>
                          <a:latin typeface="+mn-lt"/>
                          <a:cs typeface="Arial" panose="020B0604020202020204" pitchFamily="34" charset="0"/>
                        </a:rPr>
                        <a:t>15</a:t>
                      </a:r>
                    </a:p>
                  </a:txBody>
                  <a:tcPr marL="149419" marR="149419" marT="149419" marB="149419" anchor="ctr">
                    <a:lnL w="12700" cmpd="sng">
                      <a:noFill/>
                      <a:prstDash val="solid"/>
                    </a:lnL>
                    <a:lnR w="12700" cmpd="sng">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4715542"/>
                  </a:ext>
                </a:extLst>
              </a:tr>
              <a:tr h="559101">
                <a:tc>
                  <a:txBody>
                    <a:bodyPr/>
                    <a:lstStyle/>
                    <a:p>
                      <a:pPr algn="l">
                        <a:buNone/>
                      </a:pPr>
                      <a:r>
                        <a:rPr lang="de-DE" sz="1400" b="1" cap="none" spc="0" dirty="0">
                          <a:solidFill>
                            <a:srgbClr val="018137"/>
                          </a:solidFill>
                          <a:latin typeface="+mn-lt"/>
                          <a:cs typeface="Arial" panose="020B0604020202020204" pitchFamily="34" charset="0"/>
                        </a:rPr>
                        <a:t>05</a:t>
                      </a:r>
                    </a:p>
                  </a:txBody>
                  <a:tcPr marL="112064" marR="112064" marT="112064" marB="112064"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400" b="1" kern="1200" dirty="0" err="1">
                          <a:solidFill>
                            <a:schemeClr val="dk1"/>
                          </a:solidFill>
                          <a:latin typeface="+mn-lt"/>
                          <a:ea typeface="+mn-ea"/>
                          <a:cs typeface="+mn-cs"/>
                        </a:rPr>
                        <a:t>Wichtigste</a:t>
                      </a:r>
                      <a:r>
                        <a:rPr lang="en-US" sz="1400" b="1" kern="1200" dirty="0">
                          <a:solidFill>
                            <a:schemeClr val="dk1"/>
                          </a:solidFill>
                          <a:latin typeface="+mn-lt"/>
                          <a:ea typeface="+mn-ea"/>
                          <a:cs typeface="+mn-cs"/>
                        </a:rPr>
                        <a:t> </a:t>
                      </a:r>
                      <a:r>
                        <a:rPr lang="en-US" sz="1400" b="1" kern="1200" dirty="0" err="1">
                          <a:solidFill>
                            <a:schemeClr val="dk1"/>
                          </a:solidFill>
                          <a:latin typeface="+mn-lt"/>
                          <a:ea typeface="+mn-ea"/>
                          <a:cs typeface="+mn-cs"/>
                        </a:rPr>
                        <a:t>Auswirkungen</a:t>
                      </a:r>
                      <a:endParaRPr lang="en-US" sz="1400" b="1" kern="1200" dirty="0">
                        <a:solidFill>
                          <a:schemeClr val="dk1"/>
                        </a:solidFill>
                        <a:latin typeface="+mn-lt"/>
                        <a:ea typeface="+mn-ea"/>
                        <a:cs typeface="+mn-cs"/>
                      </a:endParaRPr>
                    </a:p>
                  </a:txBody>
                  <a:tcPr marL="149419" marR="149419" marT="149419" marB="149419"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round/>
                      <a:headEnd type="none" w="med" len="med"/>
                      <a:tailEnd type="none" w="med" len="med"/>
                    </a:lnB>
                    <a:noFill/>
                  </a:tcPr>
                </a:tc>
                <a:tc>
                  <a:txBody>
                    <a:bodyPr/>
                    <a:lstStyle/>
                    <a:p>
                      <a:pPr algn="l">
                        <a:buNone/>
                      </a:pPr>
                      <a:r>
                        <a:rPr lang="en-US" sz="1400" b="1" cap="none" spc="0" dirty="0">
                          <a:solidFill>
                            <a:srgbClr val="018137"/>
                          </a:solidFill>
                          <a:latin typeface="+mn-lt"/>
                          <a:cs typeface="Arial" panose="020B0604020202020204" pitchFamily="34" charset="0"/>
                        </a:rPr>
                        <a:t>20</a:t>
                      </a:r>
                    </a:p>
                  </a:txBody>
                  <a:tcPr marL="149419" marR="149419" marT="149419" marB="149419" anchor="ctr">
                    <a:lnL w="12700" cmpd="sng">
                      <a:noFill/>
                      <a:prstDash val="solid"/>
                    </a:lnL>
                    <a:lnR w="12700" cmpd="sng">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6980043"/>
                  </a:ext>
                </a:extLst>
              </a:tr>
            </a:tbl>
          </a:graphicData>
        </a:graphic>
      </p:graphicFrame>
      <p:sp>
        <p:nvSpPr>
          <p:cNvPr id="6" name="Foliennummernplatzhalter 5">
            <a:extLst>
              <a:ext uri="{FF2B5EF4-FFF2-40B4-BE49-F238E27FC236}">
                <a16:creationId xmlns:a16="http://schemas.microsoft.com/office/drawing/2014/main" id="{209603FB-D44F-DF8A-4EDB-20FC579D7E71}"/>
              </a:ext>
            </a:extLst>
          </p:cNvPr>
          <p:cNvSpPr>
            <a:spLocks noGrp="1"/>
          </p:cNvSpPr>
          <p:nvPr>
            <p:ph type="sldNum" sz="quarter" idx="4"/>
          </p:nvPr>
        </p:nvSpPr>
        <p:spPr>
          <a:xfrm>
            <a:off x="8676230" y="4846440"/>
            <a:ext cx="342950" cy="274637"/>
          </a:xfrm>
        </p:spPr>
        <p:txBody>
          <a:bodyPr/>
          <a:lstStyle/>
          <a:p>
            <a:fld id="{A62EE2D1-72E3-4F2B-8A33-8621F02BFDCC}" type="slidenum">
              <a:rPr lang="de-DE" smtClean="0"/>
              <a:t>3</a:t>
            </a:fld>
            <a:endParaRPr lang="de-DE" dirty="0"/>
          </a:p>
        </p:txBody>
      </p:sp>
      <p:sp>
        <p:nvSpPr>
          <p:cNvPr id="4" name="Titel 3">
            <a:extLst>
              <a:ext uri="{FF2B5EF4-FFF2-40B4-BE49-F238E27FC236}">
                <a16:creationId xmlns:a16="http://schemas.microsoft.com/office/drawing/2014/main" id="{82D4273B-2488-42B5-2725-3427D61055C6}"/>
              </a:ext>
            </a:extLst>
          </p:cNvPr>
          <p:cNvSpPr>
            <a:spLocks noGrp="1"/>
          </p:cNvSpPr>
          <p:nvPr>
            <p:ph type="title"/>
          </p:nvPr>
        </p:nvSpPr>
        <p:spPr/>
        <p:txBody>
          <a:bodyPr/>
          <a:lstStyle/>
          <a:p>
            <a:r>
              <a:rPr lang="en-US" dirty="0"/>
              <a:t>Agenda</a:t>
            </a:r>
            <a:endParaRPr lang="de-DE" dirty="0"/>
          </a:p>
        </p:txBody>
      </p:sp>
    </p:spTree>
    <p:extLst>
      <p:ext uri="{BB962C8B-B14F-4D97-AF65-F5344CB8AC3E}">
        <p14:creationId xmlns:p14="http://schemas.microsoft.com/office/powerpoint/2010/main" val="1505697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031A361F-5C60-66F4-27FB-FA3B23CA3BB8}"/>
              </a:ext>
            </a:extLst>
          </p:cNvPr>
          <p:cNvSpPr txBox="1"/>
          <p:nvPr/>
        </p:nvSpPr>
        <p:spPr>
          <a:xfrm>
            <a:off x="0" y="2031846"/>
            <a:ext cx="9144000" cy="584775"/>
          </a:xfrm>
          <a:prstGeom prst="rect">
            <a:avLst/>
          </a:prstGeom>
          <a:noFill/>
        </p:spPr>
        <p:txBody>
          <a:bodyPr wrap="square">
            <a:spAutoFit/>
          </a:bodyPr>
          <a:lstStyle/>
          <a:p>
            <a:pPr algn="ctr">
              <a:buNone/>
            </a:pPr>
            <a:r>
              <a:rPr lang="de-DE" sz="3200" b="1" cap="none" spc="0" noProof="0" dirty="0">
                <a:solidFill>
                  <a:srgbClr val="018137"/>
                </a:solidFill>
                <a:latin typeface="+mn-lt"/>
                <a:cs typeface="Arial" panose="020B0604020202020204" pitchFamily="34" charset="0"/>
              </a:rPr>
              <a:t>Hintergrund und Zeitplan des Projekts</a:t>
            </a:r>
          </a:p>
        </p:txBody>
      </p:sp>
    </p:spTree>
    <p:extLst>
      <p:ext uri="{BB962C8B-B14F-4D97-AF65-F5344CB8AC3E}">
        <p14:creationId xmlns:p14="http://schemas.microsoft.com/office/powerpoint/2010/main" val="2712771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3BD5F-018E-0822-136F-D93BFBF41F26}"/>
            </a:ext>
          </a:extLst>
        </p:cNvPr>
        <p:cNvGrpSpPr/>
        <p:nvPr/>
      </p:nvGrpSpPr>
      <p:grpSpPr>
        <a:xfrm>
          <a:off x="0" y="0"/>
          <a:ext cx="0" cy="0"/>
          <a:chOff x="0" y="0"/>
          <a:chExt cx="0" cy="0"/>
        </a:xfrm>
      </p:grpSpPr>
      <p:sp>
        <p:nvSpPr>
          <p:cNvPr id="18" name="Foliennummernplatzhalter 17">
            <a:extLst>
              <a:ext uri="{FF2B5EF4-FFF2-40B4-BE49-F238E27FC236}">
                <a16:creationId xmlns:a16="http://schemas.microsoft.com/office/drawing/2014/main" id="{9655BCE5-FFC7-DFEC-5C3F-B10A7CED3AA7}"/>
              </a:ext>
            </a:extLst>
          </p:cNvPr>
          <p:cNvSpPr>
            <a:spLocks noGrp="1"/>
          </p:cNvSpPr>
          <p:nvPr>
            <p:ph type="sldNum" sz="quarter" idx="4"/>
          </p:nvPr>
        </p:nvSpPr>
        <p:spPr>
          <a:xfrm>
            <a:off x="8688930" y="4876920"/>
            <a:ext cx="342950" cy="274637"/>
          </a:xfrm>
        </p:spPr>
        <p:txBody>
          <a:bodyPr/>
          <a:lstStyle/>
          <a:p>
            <a:fld id="{A62EE2D1-72E3-4F2B-8A33-8621F02BFDCC}" type="slidenum">
              <a:rPr lang="de-DE" smtClean="0"/>
              <a:t>5</a:t>
            </a:fld>
            <a:endParaRPr lang="de-DE" dirty="0"/>
          </a:p>
        </p:txBody>
      </p:sp>
      <p:grpSp>
        <p:nvGrpSpPr>
          <p:cNvPr id="10" name="Group 9">
            <a:extLst>
              <a:ext uri="{FF2B5EF4-FFF2-40B4-BE49-F238E27FC236}">
                <a16:creationId xmlns:a16="http://schemas.microsoft.com/office/drawing/2014/main" id="{9366FA22-55DD-BD35-8495-CCFF5B33D86B}"/>
              </a:ext>
            </a:extLst>
          </p:cNvPr>
          <p:cNvGrpSpPr/>
          <p:nvPr/>
        </p:nvGrpSpPr>
        <p:grpSpPr>
          <a:xfrm>
            <a:off x="714755" y="1211031"/>
            <a:ext cx="5818671" cy="468000"/>
            <a:chOff x="210442" y="1276350"/>
            <a:chExt cx="8717658" cy="540060"/>
          </a:xfrm>
        </p:grpSpPr>
        <p:sp>
          <p:nvSpPr>
            <p:cNvPr id="5" name="Rechteck 4">
              <a:extLst>
                <a:ext uri="{FF2B5EF4-FFF2-40B4-BE49-F238E27FC236}">
                  <a16:creationId xmlns:a16="http://schemas.microsoft.com/office/drawing/2014/main" id="{407D851D-1B5D-2F54-DBEF-01292C9FF656}"/>
                </a:ext>
              </a:extLst>
            </p:cNvPr>
            <p:cNvSpPr/>
            <p:nvPr/>
          </p:nvSpPr>
          <p:spPr>
            <a:xfrm>
              <a:off x="210442" y="1276350"/>
              <a:ext cx="8717658" cy="540060"/>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de-DE" sz="1300" b="1" dirty="0">
                  <a:solidFill>
                    <a:schemeClr val="tx2">
                      <a:lumMod val="50000"/>
                    </a:schemeClr>
                  </a:solidFill>
                </a:rPr>
                <a:t>Geringer Produktivität: </a:t>
              </a:r>
              <a:r>
                <a:rPr lang="de-DE" sz="1050" dirty="0">
                  <a:solidFill>
                    <a:schemeClr val="tx2">
                      <a:lumMod val="50000"/>
                    </a:schemeClr>
                  </a:solidFill>
                </a:rPr>
                <a:t>Die Geflügelhaltung auf Haushaltsebene ist auf 3–5 Tiere pro Haus-halt beschränkt und erfolgt im Rahmen traditioneller Freilandhaltungssysteme mit minimalem Aufwand, was zu einer sehr geringen Produktivität führt.</a:t>
              </a:r>
            </a:p>
          </p:txBody>
        </p:sp>
        <p:sp>
          <p:nvSpPr>
            <p:cNvPr id="12" name="Rechteck 11">
              <a:extLst>
                <a:ext uri="{FF2B5EF4-FFF2-40B4-BE49-F238E27FC236}">
                  <a16:creationId xmlns:a16="http://schemas.microsoft.com/office/drawing/2014/main" id="{0110421F-94E8-21EA-DFA3-B0D301790E58}"/>
                </a:ext>
              </a:extLst>
            </p:cNvPr>
            <p:cNvSpPr/>
            <p:nvPr/>
          </p:nvSpPr>
          <p:spPr>
            <a:xfrm>
              <a:off x="215900" y="1276410"/>
              <a:ext cx="45719" cy="54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sz="1300" dirty="0"/>
            </a:p>
          </p:txBody>
        </p:sp>
      </p:grpSp>
      <p:grpSp>
        <p:nvGrpSpPr>
          <p:cNvPr id="11" name="Group 10">
            <a:extLst>
              <a:ext uri="{FF2B5EF4-FFF2-40B4-BE49-F238E27FC236}">
                <a16:creationId xmlns:a16="http://schemas.microsoft.com/office/drawing/2014/main" id="{5E348BCE-62DF-BAA4-2F7B-0CD7FB3EF0DE}"/>
              </a:ext>
            </a:extLst>
          </p:cNvPr>
          <p:cNvGrpSpPr/>
          <p:nvPr/>
        </p:nvGrpSpPr>
        <p:grpSpPr>
          <a:xfrm>
            <a:off x="714755" y="2329257"/>
            <a:ext cx="5813857" cy="468000"/>
            <a:chOff x="210442" y="1276350"/>
            <a:chExt cx="8717658" cy="540060"/>
          </a:xfrm>
        </p:grpSpPr>
        <p:sp>
          <p:nvSpPr>
            <p:cNvPr id="13" name="Rechteck 4">
              <a:extLst>
                <a:ext uri="{FF2B5EF4-FFF2-40B4-BE49-F238E27FC236}">
                  <a16:creationId xmlns:a16="http://schemas.microsoft.com/office/drawing/2014/main" id="{376634EF-C2A4-4C8A-F217-9B6B0BB63951}"/>
                </a:ext>
              </a:extLst>
            </p:cNvPr>
            <p:cNvSpPr/>
            <p:nvPr/>
          </p:nvSpPr>
          <p:spPr>
            <a:xfrm>
              <a:off x="210442" y="1276350"/>
              <a:ext cx="8717658" cy="540060"/>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de-DE" sz="1300" b="1" dirty="0">
                  <a:solidFill>
                    <a:schemeClr val="tx2">
                      <a:lumMod val="50000"/>
                    </a:schemeClr>
                  </a:solidFill>
                </a:rPr>
                <a:t>Geringe Eierproduktion: </a:t>
              </a:r>
              <a:r>
                <a:rPr lang="de-DE" sz="1050" dirty="0">
                  <a:solidFill>
                    <a:schemeClr val="tx2">
                      <a:lumMod val="50000"/>
                    </a:schemeClr>
                  </a:solidFill>
                </a:rPr>
                <a:t>Herkömmliche Hühner legen weniger als 80 Eier pro Henne im Jahr, tragen damit kaum zur Proteinversorgung der Haushalte bei und können den wachsenden lokalen Bedarf nicht decken.</a:t>
              </a:r>
            </a:p>
          </p:txBody>
        </p:sp>
        <p:sp>
          <p:nvSpPr>
            <p:cNvPr id="14" name="Rechteck 11">
              <a:extLst>
                <a:ext uri="{FF2B5EF4-FFF2-40B4-BE49-F238E27FC236}">
                  <a16:creationId xmlns:a16="http://schemas.microsoft.com/office/drawing/2014/main" id="{DA7E94FC-B944-89BE-5963-C48CF3776E5F}"/>
                </a:ext>
              </a:extLst>
            </p:cNvPr>
            <p:cNvSpPr/>
            <p:nvPr/>
          </p:nvSpPr>
          <p:spPr>
            <a:xfrm>
              <a:off x="215900" y="1276410"/>
              <a:ext cx="45719" cy="54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sz="1300"/>
            </a:p>
          </p:txBody>
        </p:sp>
      </p:grpSp>
      <p:grpSp>
        <p:nvGrpSpPr>
          <p:cNvPr id="15" name="Group 14">
            <a:extLst>
              <a:ext uri="{FF2B5EF4-FFF2-40B4-BE49-F238E27FC236}">
                <a16:creationId xmlns:a16="http://schemas.microsoft.com/office/drawing/2014/main" id="{99B5033A-9B62-C95E-082E-8FD1DBED1620}"/>
              </a:ext>
            </a:extLst>
          </p:cNvPr>
          <p:cNvGrpSpPr/>
          <p:nvPr/>
        </p:nvGrpSpPr>
        <p:grpSpPr>
          <a:xfrm>
            <a:off x="714755" y="2888370"/>
            <a:ext cx="5818671" cy="468001"/>
            <a:chOff x="210442" y="1276349"/>
            <a:chExt cx="8717658" cy="540061"/>
          </a:xfrm>
        </p:grpSpPr>
        <p:sp>
          <p:nvSpPr>
            <p:cNvPr id="16" name="Rechteck 4">
              <a:extLst>
                <a:ext uri="{FF2B5EF4-FFF2-40B4-BE49-F238E27FC236}">
                  <a16:creationId xmlns:a16="http://schemas.microsoft.com/office/drawing/2014/main" id="{F66BEC53-A134-F4A6-E614-FE6515AE2930}"/>
                </a:ext>
              </a:extLst>
            </p:cNvPr>
            <p:cNvSpPr/>
            <p:nvPr/>
          </p:nvSpPr>
          <p:spPr>
            <a:xfrm>
              <a:off x="210442" y="1276349"/>
              <a:ext cx="8717658" cy="540060"/>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1300" b="1" dirty="0">
                  <a:solidFill>
                    <a:schemeClr val="tx2">
                      <a:lumMod val="50000"/>
                    </a:schemeClr>
                  </a:solidFill>
                </a:rPr>
                <a:t>Mangel an </a:t>
              </a:r>
              <a:r>
                <a:rPr lang="en-US" sz="1300" b="1" dirty="0" err="1">
                  <a:solidFill>
                    <a:schemeClr val="tx2">
                      <a:lumMod val="50000"/>
                    </a:schemeClr>
                  </a:solidFill>
                </a:rPr>
                <a:t>Küken</a:t>
              </a:r>
              <a:r>
                <a:rPr lang="en-US" sz="1300" b="1" dirty="0">
                  <a:solidFill>
                    <a:schemeClr val="tx2">
                      <a:lumMod val="50000"/>
                    </a:schemeClr>
                  </a:solidFill>
                </a:rPr>
                <a:t> &amp; </a:t>
              </a:r>
              <a:r>
                <a:rPr lang="en-US" sz="1300" b="1" dirty="0" err="1">
                  <a:solidFill>
                    <a:schemeClr val="tx2">
                      <a:lumMod val="50000"/>
                    </a:schemeClr>
                  </a:solidFill>
                </a:rPr>
                <a:t>Wiederaufstockungssystemen</a:t>
              </a:r>
              <a:r>
                <a:rPr lang="en-US" sz="1300" b="1" dirty="0">
                  <a:solidFill>
                    <a:schemeClr val="tx2">
                      <a:lumMod val="50000"/>
                    </a:schemeClr>
                  </a:solidFill>
                </a:rPr>
                <a:t>: </a:t>
              </a:r>
              <a:r>
                <a:rPr lang="de-DE" sz="1050" dirty="0">
                  <a:solidFill>
                    <a:schemeClr val="tx2">
                      <a:lumMod val="50000"/>
                    </a:schemeClr>
                  </a:solidFill>
                </a:rPr>
                <a:t>Keine lokale Brüterei oder </a:t>
              </a:r>
              <a:r>
                <a:rPr lang="de-DE" sz="1050" dirty="0" err="1">
                  <a:solidFill>
                    <a:schemeClr val="tx2">
                      <a:lumMod val="50000"/>
                    </a:schemeClr>
                  </a:solidFill>
                </a:rPr>
                <a:t>gere</a:t>
              </a:r>
              <a:r>
                <a:rPr lang="de-DE" sz="1050" dirty="0">
                  <a:solidFill>
                    <a:schemeClr val="tx2">
                      <a:lumMod val="50000"/>
                    </a:schemeClr>
                  </a:solidFill>
                </a:rPr>
                <a:t>-gelte Wiederaufstockung. Haushalte sind auf unregelmäßige, minderwertige Küken angewiesen, was zu schlechter Bestandserneuerung und häufigen Verlusten nach Krankheitsausbrüchen führt.</a:t>
              </a:r>
              <a:endParaRPr lang="en-US" sz="1050" dirty="0">
                <a:solidFill>
                  <a:schemeClr val="tx2">
                    <a:lumMod val="50000"/>
                  </a:schemeClr>
                </a:solidFill>
              </a:endParaRPr>
            </a:p>
          </p:txBody>
        </p:sp>
        <p:sp>
          <p:nvSpPr>
            <p:cNvPr id="17" name="Rechteck 11">
              <a:extLst>
                <a:ext uri="{FF2B5EF4-FFF2-40B4-BE49-F238E27FC236}">
                  <a16:creationId xmlns:a16="http://schemas.microsoft.com/office/drawing/2014/main" id="{C89AF8A2-EFB7-C34C-1707-1C1899F0990D}"/>
                </a:ext>
              </a:extLst>
            </p:cNvPr>
            <p:cNvSpPr/>
            <p:nvPr/>
          </p:nvSpPr>
          <p:spPr>
            <a:xfrm>
              <a:off x="215900" y="1276410"/>
              <a:ext cx="45719" cy="54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sz="1300"/>
            </a:p>
          </p:txBody>
        </p:sp>
      </p:grpSp>
      <p:sp>
        <p:nvSpPr>
          <p:cNvPr id="37" name="TextBox 36">
            <a:extLst>
              <a:ext uri="{FF2B5EF4-FFF2-40B4-BE49-F238E27FC236}">
                <a16:creationId xmlns:a16="http://schemas.microsoft.com/office/drawing/2014/main" id="{3EFA2021-3340-0419-6832-DF414AFF1718}"/>
              </a:ext>
            </a:extLst>
          </p:cNvPr>
          <p:cNvSpPr txBox="1"/>
          <p:nvPr/>
        </p:nvSpPr>
        <p:spPr>
          <a:xfrm>
            <a:off x="1223628" y="4562577"/>
            <a:ext cx="4572508" cy="362433"/>
          </a:xfrm>
          <a:prstGeom prst="roundRect">
            <a:avLst/>
          </a:prstGeom>
          <a:ln>
            <a:noFill/>
          </a:ln>
        </p:spPr>
        <p:style>
          <a:lnRef idx="2">
            <a:schemeClr val="accent1"/>
          </a:lnRef>
          <a:fillRef idx="1">
            <a:schemeClr val="lt1"/>
          </a:fillRef>
          <a:effectRef idx="0">
            <a:schemeClr val="accent1"/>
          </a:effectRef>
          <a:fontRef idx="minor">
            <a:schemeClr val="dk1"/>
          </a:fontRef>
        </p:style>
        <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1400" b="1" dirty="0" err="1">
                <a:latin typeface="Aptos Black" panose="020B0004020202020204" pitchFamily="34" charset="0"/>
              </a:rPr>
              <a:t>Gemeinschaftliche</a:t>
            </a:r>
            <a:r>
              <a:rPr lang="en-US" sz="1400" b="1" dirty="0">
                <a:latin typeface="Aptos Black" panose="020B0004020202020204" pitchFamily="34" charset="0"/>
              </a:rPr>
              <a:t> </a:t>
            </a:r>
            <a:r>
              <a:rPr lang="en-US" sz="1400" b="1" dirty="0" err="1">
                <a:latin typeface="Aptos Black" panose="020B0004020202020204" pitchFamily="34" charset="0"/>
              </a:rPr>
              <a:t>Geflügelzucht</a:t>
            </a:r>
            <a:r>
              <a:rPr lang="en-US" sz="1400" b="1" dirty="0">
                <a:latin typeface="Aptos Black" panose="020B0004020202020204" pitchFamily="34" charset="0"/>
              </a:rPr>
              <a:t> (GGZ)</a:t>
            </a:r>
          </a:p>
          <a:p>
            <a:pPr lvl="0" algn="ctr" defTabSz="400050">
              <a:lnSpc>
                <a:spcPct val="90000"/>
              </a:lnSpc>
              <a:spcBef>
                <a:spcPct val="0"/>
              </a:spcBef>
              <a:spcAft>
                <a:spcPct val="35000"/>
              </a:spcAft>
            </a:pPr>
            <a:r>
              <a:rPr lang="de-DE" sz="1000" dirty="0"/>
              <a:t>Vom Eigenversorgungsmodell zur marktorientierten Geflügelwirtschaft</a:t>
            </a:r>
            <a:endParaRPr lang="en-US" sz="1000" b="1" kern="1200" dirty="0">
              <a:latin typeface="Aptos Black" panose="020B0004020202020204" pitchFamily="34" charset="0"/>
            </a:endParaRPr>
          </a:p>
        </p:txBody>
      </p:sp>
      <p:grpSp>
        <p:nvGrpSpPr>
          <p:cNvPr id="32" name="Group 10">
            <a:extLst>
              <a:ext uri="{FF2B5EF4-FFF2-40B4-BE49-F238E27FC236}">
                <a16:creationId xmlns:a16="http://schemas.microsoft.com/office/drawing/2014/main" id="{84C91610-D1AD-92A8-A7AE-A3CBF7306000}"/>
              </a:ext>
            </a:extLst>
          </p:cNvPr>
          <p:cNvGrpSpPr/>
          <p:nvPr/>
        </p:nvGrpSpPr>
        <p:grpSpPr>
          <a:xfrm>
            <a:off x="714755" y="1770144"/>
            <a:ext cx="5813857" cy="468000"/>
            <a:chOff x="210442" y="1276350"/>
            <a:chExt cx="8717658" cy="540060"/>
          </a:xfrm>
        </p:grpSpPr>
        <p:sp>
          <p:nvSpPr>
            <p:cNvPr id="33" name="Rechteck 4">
              <a:extLst>
                <a:ext uri="{FF2B5EF4-FFF2-40B4-BE49-F238E27FC236}">
                  <a16:creationId xmlns:a16="http://schemas.microsoft.com/office/drawing/2014/main" id="{89659D2C-EB7B-5820-F6B8-9A30ADD7AD55}"/>
                </a:ext>
              </a:extLst>
            </p:cNvPr>
            <p:cNvSpPr/>
            <p:nvPr/>
          </p:nvSpPr>
          <p:spPr>
            <a:xfrm>
              <a:off x="210442" y="1276350"/>
              <a:ext cx="8717658" cy="540060"/>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de-DE" sz="1300" b="1" dirty="0">
                  <a:solidFill>
                    <a:schemeClr val="tx2">
                      <a:lumMod val="50000"/>
                    </a:schemeClr>
                  </a:solidFill>
                </a:rPr>
                <a:t>Hohe Sterblichkeitsraten und Krankheitsausbrüche: </a:t>
              </a:r>
              <a:r>
                <a:rPr lang="de-DE" sz="1050" dirty="0">
                  <a:solidFill>
                    <a:schemeClr val="tx2">
                      <a:lumMod val="50000"/>
                    </a:schemeClr>
                  </a:solidFill>
                </a:rPr>
                <a:t>Unzureichende Haltung, sowie mangelnde Impfungen und Sicherheitsmaßnahmen führen zu einer jährlichen Geflügel-sterblichkeit von 40–60 %, wodurch die Geflügelhaltung  eine riskanten Einkommensquelle wird.</a:t>
              </a:r>
              <a:endParaRPr lang="en-US" sz="1050" dirty="0">
                <a:solidFill>
                  <a:schemeClr val="tx2">
                    <a:lumMod val="50000"/>
                  </a:schemeClr>
                </a:solidFill>
              </a:endParaRPr>
            </a:p>
          </p:txBody>
        </p:sp>
        <p:sp>
          <p:nvSpPr>
            <p:cNvPr id="34" name="Rechteck 11">
              <a:extLst>
                <a:ext uri="{FF2B5EF4-FFF2-40B4-BE49-F238E27FC236}">
                  <a16:creationId xmlns:a16="http://schemas.microsoft.com/office/drawing/2014/main" id="{8B947AD5-8F8B-0769-9B75-F07F9970133B}"/>
                </a:ext>
              </a:extLst>
            </p:cNvPr>
            <p:cNvSpPr/>
            <p:nvPr/>
          </p:nvSpPr>
          <p:spPr>
            <a:xfrm>
              <a:off x="215900" y="1276410"/>
              <a:ext cx="45719" cy="54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sz="1300"/>
            </a:p>
          </p:txBody>
        </p:sp>
      </p:grpSp>
      <p:grpSp>
        <p:nvGrpSpPr>
          <p:cNvPr id="82" name="Group 14">
            <a:extLst>
              <a:ext uri="{FF2B5EF4-FFF2-40B4-BE49-F238E27FC236}">
                <a16:creationId xmlns:a16="http://schemas.microsoft.com/office/drawing/2014/main" id="{DF5BB76E-DCCE-5866-9062-9AE53835602E}"/>
              </a:ext>
            </a:extLst>
          </p:cNvPr>
          <p:cNvGrpSpPr/>
          <p:nvPr/>
        </p:nvGrpSpPr>
        <p:grpSpPr>
          <a:xfrm>
            <a:off x="714755" y="3447483"/>
            <a:ext cx="5818671" cy="468000"/>
            <a:chOff x="210442" y="1276350"/>
            <a:chExt cx="8717658" cy="540060"/>
          </a:xfrm>
        </p:grpSpPr>
        <p:sp>
          <p:nvSpPr>
            <p:cNvPr id="83" name="Rechteck 4">
              <a:extLst>
                <a:ext uri="{FF2B5EF4-FFF2-40B4-BE49-F238E27FC236}">
                  <a16:creationId xmlns:a16="http://schemas.microsoft.com/office/drawing/2014/main" id="{91327E05-DDFD-54A3-50EE-6E3DA7187895}"/>
                </a:ext>
              </a:extLst>
            </p:cNvPr>
            <p:cNvSpPr/>
            <p:nvPr/>
          </p:nvSpPr>
          <p:spPr>
            <a:xfrm>
              <a:off x="210442" y="1276350"/>
              <a:ext cx="8717658" cy="540060"/>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de-DE" sz="1300" b="1" dirty="0">
                  <a:solidFill>
                    <a:schemeClr val="tx2">
                      <a:lumMod val="50000"/>
                    </a:schemeClr>
                  </a:solidFill>
                </a:rPr>
                <a:t>Geringes Einkommen &amp; schwache Marktintegration: </a:t>
              </a:r>
              <a:r>
                <a:rPr lang="de-DE" sz="1050" dirty="0">
                  <a:solidFill>
                    <a:schemeClr val="tx2">
                      <a:lumMod val="50000"/>
                    </a:schemeClr>
                  </a:solidFill>
                </a:rPr>
                <a:t>Die Geflügelhaltung wird selten für den Eierverkauf genutzt. Fehlende Preisstrukturen und regelmäßige Marktversorgung führen zu sehr geringem Einkommen aus Geflügelhaltung.</a:t>
              </a:r>
              <a:endParaRPr lang="en-US" sz="1050" dirty="0">
                <a:solidFill>
                  <a:schemeClr val="tx2">
                    <a:lumMod val="50000"/>
                  </a:schemeClr>
                </a:solidFill>
              </a:endParaRPr>
            </a:p>
          </p:txBody>
        </p:sp>
        <p:sp>
          <p:nvSpPr>
            <p:cNvPr id="84" name="Rechteck 11">
              <a:extLst>
                <a:ext uri="{FF2B5EF4-FFF2-40B4-BE49-F238E27FC236}">
                  <a16:creationId xmlns:a16="http://schemas.microsoft.com/office/drawing/2014/main" id="{6D0D6434-BFB5-D8C5-56CA-5F0D943243FE}"/>
                </a:ext>
              </a:extLst>
            </p:cNvPr>
            <p:cNvSpPr/>
            <p:nvPr/>
          </p:nvSpPr>
          <p:spPr>
            <a:xfrm>
              <a:off x="215900" y="1276410"/>
              <a:ext cx="45719" cy="54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sz="1300"/>
            </a:p>
          </p:txBody>
        </p:sp>
      </p:grpSp>
      <p:sp>
        <p:nvSpPr>
          <p:cNvPr id="90" name="Legende: mit Pfeil nach unten 89">
            <a:extLst>
              <a:ext uri="{FF2B5EF4-FFF2-40B4-BE49-F238E27FC236}">
                <a16:creationId xmlns:a16="http://schemas.microsoft.com/office/drawing/2014/main" id="{C194624B-28D4-96F1-0B83-6B6059CD7138}"/>
              </a:ext>
            </a:extLst>
          </p:cNvPr>
          <p:cNvSpPr/>
          <p:nvPr/>
        </p:nvSpPr>
        <p:spPr>
          <a:xfrm>
            <a:off x="718398" y="4010524"/>
            <a:ext cx="5810214" cy="535256"/>
          </a:xfrm>
          <a:prstGeom prst="downArrowCallout">
            <a:avLst>
              <a:gd name="adj1" fmla="val 35907"/>
              <a:gd name="adj2" fmla="val 41912"/>
              <a:gd name="adj3" fmla="val 25000"/>
              <a:gd name="adj4" fmla="val 64977"/>
            </a:avLst>
          </a:prstGeom>
          <a:solidFill>
            <a:srgbClr val="017F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err="1"/>
              <a:t>Lösung</a:t>
            </a:r>
            <a:endParaRPr lang="de-DE" b="1" dirty="0"/>
          </a:p>
        </p:txBody>
      </p:sp>
      <p:sp>
        <p:nvSpPr>
          <p:cNvPr id="91" name="Rechteck 90">
            <a:extLst>
              <a:ext uri="{FF2B5EF4-FFF2-40B4-BE49-F238E27FC236}">
                <a16:creationId xmlns:a16="http://schemas.microsoft.com/office/drawing/2014/main" id="{5E586007-84A7-A547-5174-15326853FE9C}"/>
              </a:ext>
            </a:extLst>
          </p:cNvPr>
          <p:cNvSpPr/>
          <p:nvPr/>
        </p:nvSpPr>
        <p:spPr>
          <a:xfrm>
            <a:off x="714756" y="4010525"/>
            <a:ext cx="5813856" cy="945802"/>
          </a:xfrm>
          <a:prstGeom prst="rect">
            <a:avLst/>
          </a:prstGeom>
          <a:noFill/>
          <a:ln>
            <a:solidFill>
              <a:srgbClr val="017F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itel 1">
            <a:extLst>
              <a:ext uri="{FF2B5EF4-FFF2-40B4-BE49-F238E27FC236}">
                <a16:creationId xmlns:a16="http://schemas.microsoft.com/office/drawing/2014/main" id="{82A86816-9718-BE74-B8C2-60003D7B0548}"/>
              </a:ext>
            </a:extLst>
          </p:cNvPr>
          <p:cNvSpPr txBox="1">
            <a:spLocks/>
          </p:cNvSpPr>
          <p:nvPr/>
        </p:nvSpPr>
        <p:spPr>
          <a:xfrm>
            <a:off x="104774" y="114618"/>
            <a:ext cx="8067625" cy="993775"/>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sz="2800" b="0" kern="1200">
                <a:solidFill>
                  <a:schemeClr val="accent1">
                    <a:lumMod val="75000"/>
                  </a:schemeClr>
                </a:solidFill>
                <a:latin typeface="+mj-lt"/>
                <a:ea typeface="+mj-ea"/>
                <a:cs typeface="+mj-cs"/>
              </a:defRPr>
            </a:lvl1pPr>
          </a:lstStyle>
          <a:p>
            <a:r>
              <a:rPr lang="de-DE" sz="2900" b="1" dirty="0"/>
              <a:t>Hintergrund des Projekts </a:t>
            </a:r>
            <a:br>
              <a:rPr lang="en-US" dirty="0"/>
            </a:br>
            <a:r>
              <a:rPr lang="en-US" sz="2300" dirty="0" err="1"/>
              <a:t>Zentrale</a:t>
            </a:r>
            <a:r>
              <a:rPr lang="en-US" sz="2300" dirty="0"/>
              <a:t> </a:t>
            </a:r>
            <a:r>
              <a:rPr lang="en-US" sz="2300" dirty="0" err="1"/>
              <a:t>Herausforderungen</a:t>
            </a:r>
            <a:r>
              <a:rPr lang="en-US" sz="2300" dirty="0"/>
              <a:t> in Kowai, </a:t>
            </a:r>
            <a:r>
              <a:rPr lang="en-US" sz="2300" dirty="0" err="1"/>
              <a:t>Bezirk</a:t>
            </a:r>
            <a:r>
              <a:rPr lang="en-US" sz="2300" dirty="0"/>
              <a:t> </a:t>
            </a:r>
            <a:r>
              <a:rPr lang="en-US" sz="2300" dirty="0" err="1"/>
              <a:t>Kpaai</a:t>
            </a:r>
            <a:r>
              <a:rPr lang="en-US" sz="2300" dirty="0"/>
              <a:t>, Bong County, Liberia</a:t>
            </a:r>
            <a:endParaRPr lang="de-DE" sz="2300" dirty="0"/>
          </a:p>
        </p:txBody>
      </p:sp>
      <p:grpSp>
        <p:nvGrpSpPr>
          <p:cNvPr id="24" name="Gruppieren 85">
            <a:extLst>
              <a:ext uri="{FF2B5EF4-FFF2-40B4-BE49-F238E27FC236}">
                <a16:creationId xmlns:a16="http://schemas.microsoft.com/office/drawing/2014/main" id="{44ECF258-1371-659E-5867-B797134B6788}"/>
              </a:ext>
            </a:extLst>
          </p:cNvPr>
          <p:cNvGrpSpPr/>
          <p:nvPr/>
        </p:nvGrpSpPr>
        <p:grpSpPr>
          <a:xfrm>
            <a:off x="193221" y="2877883"/>
            <a:ext cx="486795" cy="485646"/>
            <a:chOff x="217199" y="2350926"/>
            <a:chExt cx="467948" cy="467948"/>
          </a:xfrm>
        </p:grpSpPr>
        <p:pic>
          <p:nvPicPr>
            <p:cNvPr id="27" name="Grafik 73">
              <a:extLst>
                <a:ext uri="{FF2B5EF4-FFF2-40B4-BE49-F238E27FC236}">
                  <a16:creationId xmlns:a16="http://schemas.microsoft.com/office/drawing/2014/main" id="{F349195F-49A2-3CA9-2141-9CD888FEA201}"/>
                </a:ext>
              </a:extLst>
            </p:cNvPr>
            <p:cNvPicPr>
              <a:picLocks noChangeAspect="1"/>
            </p:cNvPicPr>
            <p:nvPr/>
          </p:nvPicPr>
          <p:blipFill>
            <a:blip r:embed="rId3">
              <a:duotone>
                <a:schemeClr val="accent1">
                  <a:shade val="45000"/>
                  <a:satMod val="135000"/>
                </a:schemeClr>
                <a:prstClr val="white"/>
              </a:duotone>
            </a:blip>
            <a:stretch>
              <a:fillRect/>
            </a:stretch>
          </p:blipFill>
          <p:spPr>
            <a:xfrm>
              <a:off x="217199" y="2350926"/>
              <a:ext cx="467948" cy="467948"/>
            </a:xfrm>
            <a:prstGeom prst="rect">
              <a:avLst/>
            </a:prstGeom>
          </p:spPr>
        </p:pic>
        <p:sp>
          <p:nvSpPr>
            <p:cNvPr id="28" name="Ellipse 76">
              <a:extLst>
                <a:ext uri="{FF2B5EF4-FFF2-40B4-BE49-F238E27FC236}">
                  <a16:creationId xmlns:a16="http://schemas.microsoft.com/office/drawing/2014/main" id="{F0FF557E-DE74-9B3B-1F0A-AFC7779E42E4}"/>
                </a:ext>
              </a:extLst>
            </p:cNvPr>
            <p:cNvSpPr/>
            <p:nvPr/>
          </p:nvSpPr>
          <p:spPr>
            <a:xfrm>
              <a:off x="372542" y="2465346"/>
              <a:ext cx="154588" cy="15458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9" name="Grafik 75">
              <a:extLst>
                <a:ext uri="{FF2B5EF4-FFF2-40B4-BE49-F238E27FC236}">
                  <a16:creationId xmlns:a16="http://schemas.microsoft.com/office/drawing/2014/main" id="{19F9959B-8A6A-E002-AC87-13949DAA7024}"/>
                </a:ext>
              </a:extLst>
            </p:cNvPr>
            <p:cNvPicPr>
              <a:picLocks noChangeAspect="1"/>
            </p:cNvPicPr>
            <p:nvPr/>
          </p:nvPicPr>
          <p:blipFill>
            <a:blip r:embed="rId4">
              <a:duotone>
                <a:schemeClr val="accent1">
                  <a:shade val="45000"/>
                  <a:satMod val="135000"/>
                </a:schemeClr>
                <a:prstClr val="white"/>
              </a:duotone>
            </a:blip>
            <a:stretch>
              <a:fillRect/>
            </a:stretch>
          </p:blipFill>
          <p:spPr>
            <a:xfrm>
              <a:off x="380022" y="2480306"/>
              <a:ext cx="139628" cy="139628"/>
            </a:xfrm>
            <a:prstGeom prst="rect">
              <a:avLst/>
            </a:prstGeom>
          </p:spPr>
        </p:pic>
      </p:grpSp>
      <p:sp>
        <p:nvSpPr>
          <p:cNvPr id="42" name="Rechteck 41">
            <a:extLst>
              <a:ext uri="{FF2B5EF4-FFF2-40B4-BE49-F238E27FC236}">
                <a16:creationId xmlns:a16="http://schemas.microsoft.com/office/drawing/2014/main" id="{0CB2DC42-926C-B2D7-34EB-587D3CEA6EFC}"/>
              </a:ext>
            </a:extLst>
          </p:cNvPr>
          <p:cNvSpPr/>
          <p:nvPr/>
        </p:nvSpPr>
        <p:spPr>
          <a:xfrm>
            <a:off x="235266" y="1705270"/>
            <a:ext cx="160270" cy="1976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Picture 3">
            <a:extLst>
              <a:ext uri="{FF2B5EF4-FFF2-40B4-BE49-F238E27FC236}">
                <a16:creationId xmlns:a16="http://schemas.microsoft.com/office/drawing/2014/main" id="{E6D7B1A3-231E-B708-A580-35FEB3F5FDE6}"/>
              </a:ext>
            </a:extLst>
          </p:cNvPr>
          <p:cNvPicPr>
            <a:picLocks noChangeAspect="1"/>
          </p:cNvPicPr>
          <p:nvPr/>
        </p:nvPicPr>
        <p:blipFill>
          <a:blip r:embed="rId5">
            <a:duotone>
              <a:schemeClr val="accent1">
                <a:shade val="45000"/>
                <a:satMod val="135000"/>
              </a:schemeClr>
              <a:prstClr val="white"/>
            </a:duotone>
          </a:blip>
          <a:stretch>
            <a:fillRect/>
          </a:stretch>
        </p:blipFill>
        <p:spPr>
          <a:xfrm>
            <a:off x="230453" y="1228536"/>
            <a:ext cx="443767" cy="443767"/>
          </a:xfrm>
          <a:prstGeom prst="rect">
            <a:avLst/>
          </a:prstGeom>
        </p:spPr>
      </p:pic>
      <p:pic>
        <p:nvPicPr>
          <p:cNvPr id="1026" name="Picture 2">
            <a:extLst>
              <a:ext uri="{FF2B5EF4-FFF2-40B4-BE49-F238E27FC236}">
                <a16:creationId xmlns:a16="http://schemas.microsoft.com/office/drawing/2014/main" id="{F3C8B55C-2887-1804-0BD5-4F23271AD35B}"/>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9921" y="1762267"/>
            <a:ext cx="485646" cy="4856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6CBD574-0251-D8FD-AD8A-5295D16BE508}"/>
              </a:ext>
            </a:extLst>
          </p:cNvPr>
          <p:cNvPicPr>
            <a:picLocks noChangeAspect="1"/>
          </p:cNvPicPr>
          <p:nvPr/>
        </p:nvPicPr>
        <p:blipFill>
          <a:blip r:embed="rId7">
            <a:duotone>
              <a:schemeClr val="accent1">
                <a:shade val="45000"/>
                <a:satMod val="135000"/>
              </a:schemeClr>
              <a:prstClr val="white"/>
            </a:duotone>
          </a:blip>
          <a:stretch>
            <a:fillRect/>
          </a:stretch>
        </p:blipFill>
        <p:spPr>
          <a:xfrm>
            <a:off x="269680" y="2349206"/>
            <a:ext cx="392492" cy="392492"/>
          </a:xfrm>
          <a:prstGeom prst="rect">
            <a:avLst/>
          </a:prstGeom>
        </p:spPr>
      </p:pic>
      <p:pic>
        <p:nvPicPr>
          <p:cNvPr id="1030" name="Picture 6">
            <a:extLst>
              <a:ext uri="{FF2B5EF4-FFF2-40B4-BE49-F238E27FC236}">
                <a16:creationId xmlns:a16="http://schemas.microsoft.com/office/drawing/2014/main" id="{F8A25812-B2BB-13E8-07AC-B3E2AA703051}"/>
              </a:ext>
            </a:extLst>
          </p:cNvPr>
          <p:cNvPicPr>
            <a:picLocks noChangeAspect="1" noChangeArrowheads="1"/>
          </p:cNvPicPr>
          <p:nvPr/>
        </p:nvPicPr>
        <p:blipFill rotWithShape="1">
          <a:blip r:embed="rId8">
            <a:duotone>
              <a:schemeClr val="accent1">
                <a:shade val="45000"/>
                <a:satMod val="135000"/>
              </a:schemeClr>
              <a:prstClr val="white"/>
            </a:duotone>
            <a:extLst>
              <a:ext uri="{28A0092B-C50C-407E-A947-70E740481C1C}">
                <a14:useLocalDpi xmlns:a14="http://schemas.microsoft.com/office/drawing/2010/main" val="0"/>
              </a:ext>
            </a:extLst>
          </a:blip>
          <a:srcRect t="25776" b="1"/>
          <a:stretch>
            <a:fillRect/>
          </a:stretch>
        </p:blipFill>
        <p:spPr bwMode="auto">
          <a:xfrm>
            <a:off x="5791525" y="4371873"/>
            <a:ext cx="724691" cy="583858"/>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6" descr="Ein Bild, das Schwarz, Dunkelheit enthält.&#10;&#10;KI-generierte Inhalte können fehlerhaft sein.">
            <a:extLst>
              <a:ext uri="{FF2B5EF4-FFF2-40B4-BE49-F238E27FC236}">
                <a16:creationId xmlns:a16="http://schemas.microsoft.com/office/drawing/2014/main" id="{B15531E9-C5D0-E40F-9EFE-89162D1E832E}"/>
              </a:ext>
            </a:extLst>
          </p:cNvPr>
          <p:cNvPicPr>
            <a:picLocks noChangeAspect="1"/>
          </p:cNvPicPr>
          <p:nvPr/>
        </p:nvPicPr>
        <p:blipFill>
          <a:blip r:embed="rId9">
            <a:duotone>
              <a:schemeClr val="accent1">
                <a:shade val="45000"/>
                <a:satMod val="135000"/>
              </a:schemeClr>
              <a:prstClr val="white"/>
            </a:duotone>
          </a:blip>
          <a:stretch>
            <a:fillRect/>
          </a:stretch>
        </p:blipFill>
        <p:spPr>
          <a:xfrm>
            <a:off x="210446" y="3434846"/>
            <a:ext cx="449563" cy="449563"/>
          </a:xfrm>
          <a:prstGeom prst="rect">
            <a:avLst/>
          </a:prstGeom>
        </p:spPr>
      </p:pic>
      <p:pic>
        <p:nvPicPr>
          <p:cNvPr id="20" name="Grafik 19" descr="Ein Bild, das Schwarz, Dunkelheit enthält.&#10;&#10;KI-generierte Inhalte können fehlerhaft sein.">
            <a:extLst>
              <a:ext uri="{FF2B5EF4-FFF2-40B4-BE49-F238E27FC236}">
                <a16:creationId xmlns:a16="http://schemas.microsoft.com/office/drawing/2014/main" id="{C6BC09F9-94AA-97D2-8B93-C7C794AC1B68}"/>
              </a:ext>
            </a:extLst>
          </p:cNvPr>
          <p:cNvPicPr>
            <a:picLocks noChangeAspect="1"/>
          </p:cNvPicPr>
          <p:nvPr/>
        </p:nvPicPr>
        <p:blipFill>
          <a:blip r:embed="rId10">
            <a:duotone>
              <a:schemeClr val="accent1">
                <a:shade val="45000"/>
                <a:satMod val="135000"/>
              </a:schemeClr>
              <a:prstClr val="white"/>
            </a:duotone>
          </a:blip>
          <a:stretch>
            <a:fillRect/>
          </a:stretch>
        </p:blipFill>
        <p:spPr>
          <a:xfrm flipH="1">
            <a:off x="788572" y="4371873"/>
            <a:ext cx="543068" cy="537897"/>
          </a:xfrm>
          <a:prstGeom prst="rect">
            <a:avLst/>
          </a:prstGeom>
        </p:spPr>
      </p:pic>
      <p:grpSp>
        <p:nvGrpSpPr>
          <p:cNvPr id="2" name="Group 1">
            <a:extLst>
              <a:ext uri="{FF2B5EF4-FFF2-40B4-BE49-F238E27FC236}">
                <a16:creationId xmlns:a16="http://schemas.microsoft.com/office/drawing/2014/main" id="{7685D966-5997-A711-1424-579995227A68}"/>
              </a:ext>
            </a:extLst>
          </p:cNvPr>
          <p:cNvGrpSpPr/>
          <p:nvPr/>
        </p:nvGrpSpPr>
        <p:grpSpPr>
          <a:xfrm>
            <a:off x="6712088" y="1209884"/>
            <a:ext cx="2186236" cy="3522454"/>
            <a:chOff x="6712088" y="1209884"/>
            <a:chExt cx="2186236" cy="3522454"/>
          </a:xfrm>
        </p:grpSpPr>
        <p:pic>
          <p:nvPicPr>
            <p:cNvPr id="3" name="Grafik 7">
              <a:extLst>
                <a:ext uri="{FF2B5EF4-FFF2-40B4-BE49-F238E27FC236}">
                  <a16:creationId xmlns:a16="http://schemas.microsoft.com/office/drawing/2014/main" id="{D6CE25AB-1D17-77DD-573A-659F56FEB94D}"/>
                </a:ext>
              </a:extLst>
            </p:cNvPr>
            <p:cNvPicPr>
              <a:picLocks noChangeAspect="1"/>
            </p:cNvPicPr>
            <p:nvPr/>
          </p:nvPicPr>
          <p:blipFill>
            <a:blip r:embed="rId11"/>
            <a:srcRect l="4478" t="9541" b="2867"/>
            <a:stretch>
              <a:fillRect/>
            </a:stretch>
          </p:blipFill>
          <p:spPr>
            <a:xfrm>
              <a:off x="6712088" y="1209884"/>
              <a:ext cx="1821574" cy="1721906"/>
            </a:xfrm>
            <a:prstGeom prst="roundRect">
              <a:avLst>
                <a:gd name="adj" fmla="val 12684"/>
              </a:avLst>
            </a:prstGeom>
            <a:ln>
              <a:noFill/>
            </a:ln>
          </p:spPr>
        </p:pic>
        <p:grpSp>
          <p:nvGrpSpPr>
            <p:cNvPr id="6" name="Gruppieren 14">
              <a:extLst>
                <a:ext uri="{FF2B5EF4-FFF2-40B4-BE49-F238E27FC236}">
                  <a16:creationId xmlns:a16="http://schemas.microsoft.com/office/drawing/2014/main" id="{C1394D9E-B3C1-C768-3BFE-1D8382066798}"/>
                </a:ext>
              </a:extLst>
            </p:cNvPr>
            <p:cNvGrpSpPr/>
            <p:nvPr/>
          </p:nvGrpSpPr>
          <p:grpSpPr>
            <a:xfrm>
              <a:off x="7014784" y="3058360"/>
              <a:ext cx="1883540" cy="1673978"/>
              <a:chOff x="7163903" y="1236895"/>
              <a:chExt cx="1764197" cy="1729759"/>
            </a:xfrm>
          </p:grpSpPr>
          <p:pic>
            <p:nvPicPr>
              <p:cNvPr id="21" name="Grafik 9">
                <a:extLst>
                  <a:ext uri="{FF2B5EF4-FFF2-40B4-BE49-F238E27FC236}">
                    <a16:creationId xmlns:a16="http://schemas.microsoft.com/office/drawing/2014/main" id="{A6CDDA51-27B1-5587-5E22-113EF9DBBFC7}"/>
                  </a:ext>
                </a:extLst>
              </p:cNvPr>
              <p:cNvPicPr>
                <a:picLocks noChangeAspect="1"/>
              </p:cNvPicPr>
              <p:nvPr/>
            </p:nvPicPr>
            <p:blipFill>
              <a:blip r:embed="rId12"/>
              <a:srcRect l="10646" t="13054" r="4178" b="6165"/>
              <a:stretch>
                <a:fillRect/>
              </a:stretch>
            </p:blipFill>
            <p:spPr>
              <a:xfrm>
                <a:off x="7163903" y="1236895"/>
                <a:ext cx="1764197" cy="1729759"/>
              </a:xfrm>
              <a:prstGeom prst="roundRect">
                <a:avLst>
                  <a:gd name="adj" fmla="val 9839"/>
                </a:avLst>
              </a:prstGeom>
              <a:ln>
                <a:noFill/>
              </a:ln>
            </p:spPr>
          </p:pic>
          <p:sp>
            <p:nvSpPr>
              <p:cNvPr id="22" name="Ellipse 12">
                <a:extLst>
                  <a:ext uri="{FF2B5EF4-FFF2-40B4-BE49-F238E27FC236}">
                    <a16:creationId xmlns:a16="http://schemas.microsoft.com/office/drawing/2014/main" id="{1717A48F-DA81-E93C-A5B9-A7DB39385913}"/>
                  </a:ext>
                </a:extLst>
              </p:cNvPr>
              <p:cNvSpPr/>
              <p:nvPr/>
            </p:nvSpPr>
            <p:spPr>
              <a:xfrm>
                <a:off x="7845667" y="1620262"/>
                <a:ext cx="209926" cy="223198"/>
              </a:xfrm>
              <a:prstGeom prst="ellipse">
                <a:avLst/>
              </a:prstGeom>
              <a:solidFill>
                <a:srgbClr val="00F70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9" name="Ellipse 12">
              <a:extLst>
                <a:ext uri="{FF2B5EF4-FFF2-40B4-BE49-F238E27FC236}">
                  <a16:creationId xmlns:a16="http://schemas.microsoft.com/office/drawing/2014/main" id="{F97B5518-8958-41ED-0FB2-0061436788B9}"/>
                </a:ext>
              </a:extLst>
            </p:cNvPr>
            <p:cNvSpPr/>
            <p:nvPr/>
          </p:nvSpPr>
          <p:spPr>
            <a:xfrm flipH="1">
              <a:off x="6929224" y="1836830"/>
              <a:ext cx="108000" cy="108000"/>
            </a:xfrm>
            <a:prstGeom prst="ellipse">
              <a:avLst/>
            </a:prstGeom>
            <a:solidFill>
              <a:srgbClr val="00F70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Tree>
    <p:extLst>
      <p:ext uri="{BB962C8B-B14F-4D97-AF65-F5344CB8AC3E}">
        <p14:creationId xmlns:p14="http://schemas.microsoft.com/office/powerpoint/2010/main" val="3242521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48ABA0-2187-6BAF-F0CC-A875E07F3697}"/>
              </a:ext>
            </a:extLst>
          </p:cNvPr>
          <p:cNvSpPr>
            <a:spLocks noGrp="1"/>
          </p:cNvSpPr>
          <p:nvPr>
            <p:ph type="title"/>
          </p:nvPr>
        </p:nvSpPr>
        <p:spPr>
          <a:xfrm>
            <a:off x="104774" y="114618"/>
            <a:ext cx="8067625" cy="993775"/>
          </a:xfrm>
        </p:spPr>
        <p:txBody>
          <a:bodyPr>
            <a:normAutofit/>
          </a:bodyPr>
          <a:lstStyle/>
          <a:p>
            <a:r>
              <a:rPr lang="en-US" sz="3100" b="1" dirty="0" err="1"/>
              <a:t>Hintergrund</a:t>
            </a:r>
            <a:r>
              <a:rPr lang="en-US" sz="3100" b="1" dirty="0"/>
              <a:t> des </a:t>
            </a:r>
            <a:r>
              <a:rPr lang="en-US" sz="3100" b="1" dirty="0" err="1"/>
              <a:t>Projekts</a:t>
            </a:r>
            <a:r>
              <a:rPr lang="en-US" sz="3100" b="1" dirty="0"/>
              <a:t> </a:t>
            </a:r>
            <a:br>
              <a:rPr lang="en-US" dirty="0"/>
            </a:br>
            <a:r>
              <a:rPr lang="en-US" sz="2400" b="0" dirty="0" err="1"/>
              <a:t>Strategische</a:t>
            </a:r>
            <a:r>
              <a:rPr lang="en-US" sz="2400" b="0" dirty="0"/>
              <a:t> </a:t>
            </a:r>
            <a:r>
              <a:rPr lang="en-US" sz="2400" b="0" dirty="0" err="1"/>
              <a:t>Lösung</a:t>
            </a:r>
            <a:r>
              <a:rPr lang="en-US" sz="2400" b="0" dirty="0"/>
              <a:t> </a:t>
            </a:r>
            <a:r>
              <a:rPr lang="en-DE" sz="2400" b="0" dirty="0"/>
              <a:t>–</a:t>
            </a:r>
            <a:r>
              <a:rPr lang="en-US" sz="2400" b="0" dirty="0"/>
              <a:t> GGZ </a:t>
            </a:r>
            <a:r>
              <a:rPr lang="en-US" sz="2400" b="0" dirty="0" err="1"/>
              <a:t>Übersicht</a:t>
            </a:r>
            <a:endParaRPr lang="de-DE" sz="2400" b="0" dirty="0"/>
          </a:p>
        </p:txBody>
      </p:sp>
      <p:sp>
        <p:nvSpPr>
          <p:cNvPr id="4" name="Foliennummernplatzhalter 3">
            <a:extLst>
              <a:ext uri="{FF2B5EF4-FFF2-40B4-BE49-F238E27FC236}">
                <a16:creationId xmlns:a16="http://schemas.microsoft.com/office/drawing/2014/main" id="{B2FEAD4D-5DCC-F15A-020A-091466ABA2E0}"/>
              </a:ext>
            </a:extLst>
          </p:cNvPr>
          <p:cNvSpPr>
            <a:spLocks noGrp="1"/>
          </p:cNvSpPr>
          <p:nvPr>
            <p:ph type="sldNum" sz="quarter" idx="4"/>
          </p:nvPr>
        </p:nvSpPr>
        <p:spPr/>
        <p:txBody>
          <a:bodyPr/>
          <a:lstStyle/>
          <a:p>
            <a:fld id="{A62EE2D1-72E3-4F2B-8A33-8621F02BFDCC}" type="slidenum">
              <a:rPr lang="de-DE" smtClean="0"/>
              <a:pPr/>
              <a:t>6</a:t>
            </a:fld>
            <a:endParaRPr lang="de-DE" dirty="0"/>
          </a:p>
        </p:txBody>
      </p:sp>
      <p:pic>
        <p:nvPicPr>
          <p:cNvPr id="5" name="Grafik 4">
            <a:extLst>
              <a:ext uri="{FF2B5EF4-FFF2-40B4-BE49-F238E27FC236}">
                <a16:creationId xmlns:a16="http://schemas.microsoft.com/office/drawing/2014/main" id="{5F55ADEE-479D-10C6-E6B5-7D4FA4F41904}"/>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hotocopy/>
                    </a14:imgEffect>
                    <a14:imgEffect>
                      <a14:brightnessContrast bright="20000" contrast="-40000"/>
                    </a14:imgEffect>
                  </a14:imgLayer>
                </a14:imgProps>
              </a:ext>
            </a:extLst>
          </a:blip>
          <a:srcRect l="11248" t="8606" r="4285" b="3814"/>
          <a:stretch>
            <a:fillRect/>
          </a:stretch>
        </p:blipFill>
        <p:spPr>
          <a:xfrm>
            <a:off x="5727859" y="2963406"/>
            <a:ext cx="854615" cy="738532"/>
          </a:xfrm>
          <a:prstGeom prst="rect">
            <a:avLst/>
          </a:prstGeom>
          <a:solidFill>
            <a:schemeClr val="accent6">
              <a:lumMod val="40000"/>
              <a:lumOff val="60000"/>
            </a:schemeClr>
          </a:solidFill>
        </p:spPr>
      </p:pic>
      <p:grpSp>
        <p:nvGrpSpPr>
          <p:cNvPr id="7" name="Gruppieren 6">
            <a:extLst>
              <a:ext uri="{FF2B5EF4-FFF2-40B4-BE49-F238E27FC236}">
                <a16:creationId xmlns:a16="http://schemas.microsoft.com/office/drawing/2014/main" id="{E91D6024-3005-0895-A8F0-1BB882939D64}"/>
              </a:ext>
            </a:extLst>
          </p:cNvPr>
          <p:cNvGrpSpPr/>
          <p:nvPr/>
        </p:nvGrpSpPr>
        <p:grpSpPr>
          <a:xfrm>
            <a:off x="230312" y="3847716"/>
            <a:ext cx="5432820" cy="741170"/>
            <a:chOff x="230312" y="3847716"/>
            <a:chExt cx="5432820" cy="741170"/>
          </a:xfrm>
        </p:grpSpPr>
        <p:sp>
          <p:nvSpPr>
            <p:cNvPr id="8" name="Pfeil: Fünfeck 7">
              <a:extLst>
                <a:ext uri="{FF2B5EF4-FFF2-40B4-BE49-F238E27FC236}">
                  <a16:creationId xmlns:a16="http://schemas.microsoft.com/office/drawing/2014/main" id="{F27F2B36-A961-02C5-8037-C375C00D319D}"/>
                </a:ext>
              </a:extLst>
            </p:cNvPr>
            <p:cNvSpPr/>
            <p:nvPr/>
          </p:nvSpPr>
          <p:spPr>
            <a:xfrm>
              <a:off x="276919" y="3847716"/>
              <a:ext cx="5386213" cy="741170"/>
            </a:xfrm>
            <a:prstGeom prst="homePlat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err="1">
                  <a:solidFill>
                    <a:srgbClr val="004815"/>
                  </a:solidFill>
                </a:rPr>
                <a:t>Optimale</a:t>
              </a:r>
              <a:r>
                <a:rPr lang="en-US" b="1" dirty="0">
                  <a:solidFill>
                    <a:srgbClr val="004815"/>
                  </a:solidFill>
                </a:rPr>
                <a:t> Lage: </a:t>
              </a:r>
              <a:r>
                <a:rPr lang="de-DE" sz="1100" dirty="0">
                  <a:solidFill>
                    <a:srgbClr val="004815"/>
                  </a:solidFill>
                </a:rPr>
                <a:t>Strategisch günstig gelegen in Kowai Town im </a:t>
              </a:r>
              <a:r>
                <a:rPr lang="de-DE" sz="1100" dirty="0" err="1">
                  <a:solidFill>
                    <a:srgbClr val="004815"/>
                  </a:solidFill>
                </a:rPr>
                <a:t>Kpaai</a:t>
              </a:r>
              <a:r>
                <a:rPr lang="de-DE" sz="1100" dirty="0">
                  <a:solidFill>
                    <a:srgbClr val="004815"/>
                  </a:solidFill>
                </a:rPr>
                <a:t> </a:t>
              </a:r>
              <a:r>
                <a:rPr lang="de-DE" sz="1100" dirty="0" err="1">
                  <a:solidFill>
                    <a:srgbClr val="004815"/>
                  </a:solidFill>
                </a:rPr>
                <a:t>District</a:t>
              </a:r>
              <a:r>
                <a:rPr lang="de-DE" sz="1100" dirty="0">
                  <a:solidFill>
                    <a:srgbClr val="004815"/>
                  </a:solidFill>
                </a:rPr>
                <a:t> (Bong County) auf Gemeindeland, mit Nähe zu den begünstigten Haushalten und Zugang zu lokalen Märkten, wodurch eine effiziente Verteilung innerhalb von Bong County und den umliegenden Gebieten gewährleistet wird</a:t>
              </a:r>
              <a:endParaRPr lang="en-US" sz="1100" dirty="0">
                <a:solidFill>
                  <a:srgbClr val="004815"/>
                </a:solidFill>
              </a:endParaRPr>
            </a:p>
          </p:txBody>
        </p:sp>
        <p:sp>
          <p:nvSpPr>
            <p:cNvPr id="9" name="Rectangle: Rounded Corners 17">
              <a:extLst>
                <a:ext uri="{FF2B5EF4-FFF2-40B4-BE49-F238E27FC236}">
                  <a16:creationId xmlns:a16="http://schemas.microsoft.com/office/drawing/2014/main" id="{97E26DDB-C2E8-5348-F54E-E67E3E7D2167}"/>
                </a:ext>
              </a:extLst>
            </p:cNvPr>
            <p:cNvSpPr/>
            <p:nvPr/>
          </p:nvSpPr>
          <p:spPr>
            <a:xfrm>
              <a:off x="230312" y="3849745"/>
              <a:ext cx="72000" cy="737111"/>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grpSp>
      <p:sp>
        <p:nvSpPr>
          <p:cNvPr id="10" name="Pfeil: Fünfeck 2">
            <a:extLst>
              <a:ext uri="{FF2B5EF4-FFF2-40B4-BE49-F238E27FC236}">
                <a16:creationId xmlns:a16="http://schemas.microsoft.com/office/drawing/2014/main" id="{E37BD0BA-CD42-0E16-BF7F-BFEA9B696068}"/>
              </a:ext>
            </a:extLst>
          </p:cNvPr>
          <p:cNvSpPr/>
          <p:nvPr/>
        </p:nvSpPr>
        <p:spPr>
          <a:xfrm>
            <a:off x="276919" y="2959348"/>
            <a:ext cx="5386213" cy="741170"/>
          </a:xfrm>
          <a:prstGeom prst="homePlat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just"/>
            <a:r>
              <a:rPr lang="en-US" b="1" dirty="0" err="1">
                <a:solidFill>
                  <a:srgbClr val="004815"/>
                </a:solidFill>
              </a:rPr>
              <a:t>Begünstigte</a:t>
            </a:r>
            <a:r>
              <a:rPr lang="en-US" b="1" dirty="0">
                <a:solidFill>
                  <a:srgbClr val="004815"/>
                </a:solidFill>
              </a:rPr>
              <a:t>: </a:t>
            </a:r>
            <a:r>
              <a:rPr lang="de-DE" sz="1100" dirty="0">
                <a:solidFill>
                  <a:srgbClr val="004815"/>
                </a:solidFill>
              </a:rPr>
              <a:t>Das Projekt kommt mindestens 300 Haushalten (≈1.800–2.100 Menschen) zugute, indem es Geflügelbestände (Hühner/Eier) an die Haus-halte verteilt und zugleich die Märkte kontinuierlich mit Eiern und Geflügel versorgt.</a:t>
            </a:r>
          </a:p>
        </p:txBody>
      </p:sp>
      <p:sp>
        <p:nvSpPr>
          <p:cNvPr id="11" name="Pfeil: Fünfeck 11">
            <a:extLst>
              <a:ext uri="{FF2B5EF4-FFF2-40B4-BE49-F238E27FC236}">
                <a16:creationId xmlns:a16="http://schemas.microsoft.com/office/drawing/2014/main" id="{F9E393E0-8D97-4DD8-D373-402A5181F9DA}"/>
              </a:ext>
            </a:extLst>
          </p:cNvPr>
          <p:cNvSpPr/>
          <p:nvPr/>
        </p:nvSpPr>
        <p:spPr>
          <a:xfrm>
            <a:off x="276919" y="2077467"/>
            <a:ext cx="5386213" cy="741170"/>
          </a:xfrm>
          <a:prstGeom prst="homePlat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b="1" dirty="0" err="1">
                <a:solidFill>
                  <a:srgbClr val="004815"/>
                </a:solidFill>
              </a:rPr>
              <a:t>Integrierte</a:t>
            </a:r>
            <a:r>
              <a:rPr lang="en-US" b="1" dirty="0">
                <a:solidFill>
                  <a:srgbClr val="004815"/>
                </a:solidFill>
              </a:rPr>
              <a:t> </a:t>
            </a:r>
            <a:r>
              <a:rPr lang="en-US" b="1" dirty="0" err="1">
                <a:solidFill>
                  <a:srgbClr val="004815"/>
                </a:solidFill>
              </a:rPr>
              <a:t>Produktionsfunktion</a:t>
            </a:r>
            <a:r>
              <a:rPr lang="en-US" b="1" dirty="0">
                <a:solidFill>
                  <a:srgbClr val="004815"/>
                </a:solidFill>
              </a:rPr>
              <a:t>: </a:t>
            </a:r>
            <a:r>
              <a:rPr lang="de-DE" sz="1100" dirty="0">
                <a:solidFill>
                  <a:srgbClr val="004815"/>
                </a:solidFill>
              </a:rPr>
              <a:t>Die GGZ ermöglicht eine kontrollierte Produktion mit Haltung, Fütterung, Impfung und strengen Hygiene-</a:t>
            </a:r>
            <a:r>
              <a:rPr lang="de-DE" sz="1100" dirty="0" err="1">
                <a:solidFill>
                  <a:srgbClr val="004815"/>
                </a:solidFill>
              </a:rPr>
              <a:t>maßnahmen</a:t>
            </a:r>
            <a:r>
              <a:rPr lang="de-DE" sz="1100" dirty="0">
                <a:solidFill>
                  <a:srgbClr val="004815"/>
                </a:solidFill>
              </a:rPr>
              <a:t>. Eigene Brut sichert kontinuierliche Bestände, während Eier und überschüssige Tiere gebündelt lokal und regional vermarktet werden.</a:t>
            </a:r>
            <a:endParaRPr lang="en-US" sz="1100" dirty="0">
              <a:solidFill>
                <a:srgbClr val="004815"/>
              </a:solidFill>
            </a:endParaRPr>
          </a:p>
        </p:txBody>
      </p:sp>
      <p:sp>
        <p:nvSpPr>
          <p:cNvPr id="12" name="Pfeil: Fünfeck 12">
            <a:extLst>
              <a:ext uri="{FF2B5EF4-FFF2-40B4-BE49-F238E27FC236}">
                <a16:creationId xmlns:a16="http://schemas.microsoft.com/office/drawing/2014/main" id="{1CC14C8E-DAA1-7F0A-E185-EC2E6A548955}"/>
              </a:ext>
            </a:extLst>
          </p:cNvPr>
          <p:cNvSpPr/>
          <p:nvPr/>
        </p:nvSpPr>
        <p:spPr>
          <a:xfrm>
            <a:off x="276919" y="1210066"/>
            <a:ext cx="5386213" cy="741170"/>
          </a:xfrm>
          <a:prstGeom prst="homePlat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b="1" dirty="0" err="1">
                <a:solidFill>
                  <a:srgbClr val="004815"/>
                </a:solidFill>
              </a:rPr>
              <a:t>Kapazität</a:t>
            </a:r>
            <a:r>
              <a:rPr lang="en-US" b="1" dirty="0">
                <a:solidFill>
                  <a:srgbClr val="004815"/>
                </a:solidFill>
              </a:rPr>
              <a:t>/</a:t>
            </a:r>
            <a:r>
              <a:rPr lang="en-US" b="1" dirty="0" err="1">
                <a:solidFill>
                  <a:srgbClr val="004815"/>
                </a:solidFill>
              </a:rPr>
              <a:t>Größe</a:t>
            </a:r>
            <a:r>
              <a:rPr lang="en-US" b="1" dirty="0">
                <a:solidFill>
                  <a:srgbClr val="004815"/>
                </a:solidFill>
              </a:rPr>
              <a:t>: </a:t>
            </a:r>
            <a:r>
              <a:rPr lang="de-DE" sz="1100" dirty="0">
                <a:solidFill>
                  <a:srgbClr val="004815"/>
                </a:solidFill>
              </a:rPr>
              <a:t>GGZ-Anlage mit Geflügelstall (400 m²), Aufzucht-bereich (70 m²), Freifläche und Auslauf, Brutmaschine (1.500 Eier), Solarsystem (6,6 kW) sowie Brunnen mit Tank auf 4000 m² Land.</a:t>
            </a:r>
            <a:endParaRPr lang="LID4096" sz="1100" dirty="0">
              <a:solidFill>
                <a:srgbClr val="004815"/>
              </a:solidFill>
            </a:endParaRPr>
          </a:p>
        </p:txBody>
      </p:sp>
      <p:pic>
        <p:nvPicPr>
          <p:cNvPr id="19" name="Grafik 18">
            <a:extLst>
              <a:ext uri="{FF2B5EF4-FFF2-40B4-BE49-F238E27FC236}">
                <a16:creationId xmlns:a16="http://schemas.microsoft.com/office/drawing/2014/main" id="{6B68CB4A-DA64-77F5-12D2-FAB9DE4133CF}"/>
              </a:ext>
            </a:extLst>
          </p:cNvPr>
          <p:cNvPicPr>
            <a:picLocks noChangeAspect="1"/>
          </p:cNvPicPr>
          <p:nvPr/>
        </p:nvPicPr>
        <p:blipFill>
          <a:blip r:embed="rId5">
            <a:duotone>
              <a:schemeClr val="accent1">
                <a:shade val="45000"/>
                <a:satMod val="135000"/>
              </a:schemeClr>
              <a:prstClr val="white"/>
            </a:duotone>
          </a:blip>
          <a:stretch>
            <a:fillRect/>
          </a:stretch>
        </p:blipFill>
        <p:spPr>
          <a:xfrm>
            <a:off x="5731770" y="3851775"/>
            <a:ext cx="850704" cy="737111"/>
          </a:xfrm>
          <a:prstGeom prst="rect">
            <a:avLst/>
          </a:prstGeom>
        </p:spPr>
      </p:pic>
      <p:sp>
        <p:nvSpPr>
          <p:cNvPr id="20" name="Rectangle: Rounded Corners 2">
            <a:extLst>
              <a:ext uri="{FF2B5EF4-FFF2-40B4-BE49-F238E27FC236}">
                <a16:creationId xmlns:a16="http://schemas.microsoft.com/office/drawing/2014/main" id="{CA9BBEDB-660F-FDC9-D953-947219E22C6C}"/>
              </a:ext>
            </a:extLst>
          </p:cNvPr>
          <p:cNvSpPr/>
          <p:nvPr/>
        </p:nvSpPr>
        <p:spPr>
          <a:xfrm>
            <a:off x="230312" y="2963406"/>
            <a:ext cx="72000" cy="737111"/>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1" name="Rectangle: Rounded Corners 11">
            <a:extLst>
              <a:ext uri="{FF2B5EF4-FFF2-40B4-BE49-F238E27FC236}">
                <a16:creationId xmlns:a16="http://schemas.microsoft.com/office/drawing/2014/main" id="{0DF9D66C-73D1-A578-2B33-3B9F03EE32AB}"/>
              </a:ext>
            </a:extLst>
          </p:cNvPr>
          <p:cNvSpPr/>
          <p:nvPr/>
        </p:nvSpPr>
        <p:spPr>
          <a:xfrm>
            <a:off x="230312" y="2078221"/>
            <a:ext cx="72000" cy="737111"/>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2" name="Rectangle: Rounded Corners 12">
            <a:extLst>
              <a:ext uri="{FF2B5EF4-FFF2-40B4-BE49-F238E27FC236}">
                <a16:creationId xmlns:a16="http://schemas.microsoft.com/office/drawing/2014/main" id="{68D0784E-7F7A-5866-B6E4-E88C921FF408}"/>
              </a:ext>
            </a:extLst>
          </p:cNvPr>
          <p:cNvSpPr/>
          <p:nvPr/>
        </p:nvSpPr>
        <p:spPr>
          <a:xfrm>
            <a:off x="230312" y="1214125"/>
            <a:ext cx="72000" cy="737111"/>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23" name="Picture 22">
            <a:extLst>
              <a:ext uri="{FF2B5EF4-FFF2-40B4-BE49-F238E27FC236}">
                <a16:creationId xmlns:a16="http://schemas.microsoft.com/office/drawing/2014/main" id="{7FD70787-8995-6A8F-19EE-8424CF166158}"/>
              </a:ext>
            </a:extLst>
          </p:cNvPr>
          <p:cNvPicPr>
            <a:picLocks noChangeAspect="1"/>
          </p:cNvPicPr>
          <p:nvPr/>
        </p:nvPicPr>
        <p:blipFill>
          <a:blip r:embed="rId6">
            <a:duotone>
              <a:schemeClr val="accent1">
                <a:shade val="45000"/>
                <a:satMod val="135000"/>
              </a:schemeClr>
              <a:prstClr val="white"/>
            </a:duotone>
          </a:blip>
          <a:stretch>
            <a:fillRect/>
          </a:stretch>
        </p:blipFill>
        <p:spPr>
          <a:xfrm>
            <a:off x="5731770" y="2067829"/>
            <a:ext cx="820450" cy="820450"/>
          </a:xfrm>
          <a:prstGeom prst="rect">
            <a:avLst/>
          </a:prstGeom>
        </p:spPr>
      </p:pic>
      <p:pic>
        <p:nvPicPr>
          <p:cNvPr id="25" name="Picture 24">
            <a:extLst>
              <a:ext uri="{FF2B5EF4-FFF2-40B4-BE49-F238E27FC236}">
                <a16:creationId xmlns:a16="http://schemas.microsoft.com/office/drawing/2014/main" id="{30C34084-81CA-4D44-1A9E-B22F3B5D3306}"/>
              </a:ext>
            </a:extLst>
          </p:cNvPr>
          <p:cNvPicPr>
            <a:picLocks noChangeAspect="1"/>
          </p:cNvPicPr>
          <p:nvPr/>
        </p:nvPicPr>
        <p:blipFill>
          <a:blip r:embed="rId7">
            <a:duotone>
              <a:schemeClr val="accent1">
                <a:shade val="45000"/>
                <a:satMod val="135000"/>
              </a:schemeClr>
              <a:prstClr val="white"/>
            </a:duotone>
          </a:blip>
          <a:stretch>
            <a:fillRect/>
          </a:stretch>
        </p:blipFill>
        <p:spPr>
          <a:xfrm>
            <a:off x="5727859" y="1153343"/>
            <a:ext cx="854615" cy="854615"/>
          </a:xfrm>
          <a:prstGeom prst="rect">
            <a:avLst/>
          </a:prstGeom>
        </p:spPr>
      </p:pic>
      <p:sp>
        <p:nvSpPr>
          <p:cNvPr id="13" name="TextBox 12">
            <a:extLst>
              <a:ext uri="{FF2B5EF4-FFF2-40B4-BE49-F238E27FC236}">
                <a16:creationId xmlns:a16="http://schemas.microsoft.com/office/drawing/2014/main" id="{6609DA55-411B-04F7-2E36-4DC94C08E8E6}"/>
              </a:ext>
            </a:extLst>
          </p:cNvPr>
          <p:cNvSpPr txBox="1"/>
          <p:nvPr/>
        </p:nvSpPr>
        <p:spPr>
          <a:xfrm>
            <a:off x="153958" y="4734886"/>
            <a:ext cx="8990042" cy="338554"/>
          </a:xfrm>
          <a:prstGeom prst="rect">
            <a:avLst/>
          </a:prstGeom>
          <a:noFill/>
        </p:spPr>
        <p:txBody>
          <a:bodyPr wrap="square">
            <a:spAutoFit/>
          </a:bodyPr>
          <a:lstStyle/>
          <a:p>
            <a:r>
              <a:rPr lang="en-US" sz="800" b="1" dirty="0"/>
              <a:t>*</a:t>
            </a:r>
            <a:r>
              <a:rPr lang="de-DE" sz="800" dirty="0"/>
              <a:t> Die GGZ wird zunächst mit einem Bestand von 800 Legehennen und 200 Zuchthähnen starten und durch interne Bestandsauffüllung sowie die Reinvestition von Betriebsüberschüssen schrittweise auf eine Gesamtkapazität von etwa 3.000 Tieren ausgebaut werden.</a:t>
            </a:r>
          </a:p>
        </p:txBody>
      </p:sp>
      <p:grpSp>
        <p:nvGrpSpPr>
          <p:cNvPr id="3" name="Group 2">
            <a:extLst>
              <a:ext uri="{FF2B5EF4-FFF2-40B4-BE49-F238E27FC236}">
                <a16:creationId xmlns:a16="http://schemas.microsoft.com/office/drawing/2014/main" id="{6B0CB5BE-24C3-01AD-8C08-AE7B08533479}"/>
              </a:ext>
            </a:extLst>
          </p:cNvPr>
          <p:cNvGrpSpPr/>
          <p:nvPr/>
        </p:nvGrpSpPr>
        <p:grpSpPr>
          <a:xfrm>
            <a:off x="6712088" y="1209884"/>
            <a:ext cx="2186236" cy="3522454"/>
            <a:chOff x="6712088" y="1209884"/>
            <a:chExt cx="2186236" cy="3522454"/>
          </a:xfrm>
        </p:grpSpPr>
        <p:pic>
          <p:nvPicPr>
            <p:cNvPr id="14" name="Grafik 7">
              <a:extLst>
                <a:ext uri="{FF2B5EF4-FFF2-40B4-BE49-F238E27FC236}">
                  <a16:creationId xmlns:a16="http://schemas.microsoft.com/office/drawing/2014/main" id="{F739061D-5E1B-7579-B37A-4EECDD2A3064}"/>
                </a:ext>
              </a:extLst>
            </p:cNvPr>
            <p:cNvPicPr>
              <a:picLocks noChangeAspect="1"/>
            </p:cNvPicPr>
            <p:nvPr/>
          </p:nvPicPr>
          <p:blipFill>
            <a:blip r:embed="rId8"/>
            <a:srcRect l="4478" t="9541" b="2867"/>
            <a:stretch>
              <a:fillRect/>
            </a:stretch>
          </p:blipFill>
          <p:spPr>
            <a:xfrm>
              <a:off x="6712088" y="1209884"/>
              <a:ext cx="1821574" cy="1721906"/>
            </a:xfrm>
            <a:prstGeom prst="roundRect">
              <a:avLst>
                <a:gd name="adj" fmla="val 12684"/>
              </a:avLst>
            </a:prstGeom>
            <a:ln>
              <a:noFill/>
            </a:ln>
          </p:spPr>
        </p:pic>
        <p:grpSp>
          <p:nvGrpSpPr>
            <p:cNvPr id="15" name="Gruppieren 14">
              <a:extLst>
                <a:ext uri="{FF2B5EF4-FFF2-40B4-BE49-F238E27FC236}">
                  <a16:creationId xmlns:a16="http://schemas.microsoft.com/office/drawing/2014/main" id="{F75DFA79-D121-538B-CCC8-BF59880FD7FF}"/>
                </a:ext>
              </a:extLst>
            </p:cNvPr>
            <p:cNvGrpSpPr/>
            <p:nvPr/>
          </p:nvGrpSpPr>
          <p:grpSpPr>
            <a:xfrm>
              <a:off x="7014784" y="3058360"/>
              <a:ext cx="1883540" cy="1673978"/>
              <a:chOff x="7163903" y="1236895"/>
              <a:chExt cx="1764197" cy="1729759"/>
            </a:xfrm>
          </p:grpSpPr>
          <p:pic>
            <p:nvPicPr>
              <p:cNvPr id="17" name="Grafik 9">
                <a:extLst>
                  <a:ext uri="{FF2B5EF4-FFF2-40B4-BE49-F238E27FC236}">
                    <a16:creationId xmlns:a16="http://schemas.microsoft.com/office/drawing/2014/main" id="{724A4437-1DB1-6AA0-A4D4-E0D82C4EF494}"/>
                  </a:ext>
                </a:extLst>
              </p:cNvPr>
              <p:cNvPicPr>
                <a:picLocks noChangeAspect="1"/>
              </p:cNvPicPr>
              <p:nvPr/>
            </p:nvPicPr>
            <p:blipFill>
              <a:blip r:embed="rId9"/>
              <a:srcRect l="10646" t="13054" r="4178" b="6165"/>
              <a:stretch>
                <a:fillRect/>
              </a:stretch>
            </p:blipFill>
            <p:spPr>
              <a:xfrm>
                <a:off x="7163903" y="1236895"/>
                <a:ext cx="1764197" cy="1729759"/>
              </a:xfrm>
              <a:prstGeom prst="roundRect">
                <a:avLst>
                  <a:gd name="adj" fmla="val 9839"/>
                </a:avLst>
              </a:prstGeom>
              <a:ln>
                <a:noFill/>
              </a:ln>
            </p:spPr>
          </p:pic>
          <p:sp>
            <p:nvSpPr>
              <p:cNvPr id="35" name="Ellipse 12">
                <a:extLst>
                  <a:ext uri="{FF2B5EF4-FFF2-40B4-BE49-F238E27FC236}">
                    <a16:creationId xmlns:a16="http://schemas.microsoft.com/office/drawing/2014/main" id="{1F60286D-9E41-6005-A204-7D0C4A8F314B}"/>
                  </a:ext>
                </a:extLst>
              </p:cNvPr>
              <p:cNvSpPr/>
              <p:nvPr/>
            </p:nvSpPr>
            <p:spPr>
              <a:xfrm>
                <a:off x="7845667" y="1620262"/>
                <a:ext cx="209926" cy="223198"/>
              </a:xfrm>
              <a:prstGeom prst="ellipse">
                <a:avLst/>
              </a:prstGeom>
              <a:solidFill>
                <a:srgbClr val="00F70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6" name="Ellipse 12">
              <a:extLst>
                <a:ext uri="{FF2B5EF4-FFF2-40B4-BE49-F238E27FC236}">
                  <a16:creationId xmlns:a16="http://schemas.microsoft.com/office/drawing/2014/main" id="{8630D196-7BFC-2995-726D-881FD1E3E9FA}"/>
                </a:ext>
              </a:extLst>
            </p:cNvPr>
            <p:cNvSpPr/>
            <p:nvPr/>
          </p:nvSpPr>
          <p:spPr>
            <a:xfrm flipH="1">
              <a:off x="6929224" y="1836830"/>
              <a:ext cx="108000" cy="108000"/>
            </a:xfrm>
            <a:prstGeom prst="ellipse">
              <a:avLst/>
            </a:prstGeom>
            <a:solidFill>
              <a:srgbClr val="00F70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Tree>
    <p:extLst>
      <p:ext uri="{BB962C8B-B14F-4D97-AF65-F5344CB8AC3E}">
        <p14:creationId xmlns:p14="http://schemas.microsoft.com/office/powerpoint/2010/main" val="2258515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F46DF-1D4B-F37B-AB9A-F0F528F9276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49A9921-9C62-3250-E3E6-9EB480ADCAF2}"/>
              </a:ext>
            </a:extLst>
          </p:cNvPr>
          <p:cNvSpPr>
            <a:spLocks noGrp="1"/>
          </p:cNvSpPr>
          <p:nvPr>
            <p:ph type="title"/>
          </p:nvPr>
        </p:nvSpPr>
        <p:spPr>
          <a:xfrm>
            <a:off x="104775" y="114618"/>
            <a:ext cx="7652250" cy="993775"/>
          </a:xfrm>
        </p:spPr>
        <p:txBody>
          <a:bodyPr anchor="t">
            <a:normAutofit/>
          </a:bodyPr>
          <a:lstStyle/>
          <a:p>
            <a:r>
              <a:rPr lang="de-DE" dirty="0"/>
              <a:t>Projektzeitplan</a:t>
            </a:r>
          </a:p>
        </p:txBody>
      </p:sp>
      <p:sp>
        <p:nvSpPr>
          <p:cNvPr id="4" name="Foliennummernplatzhalter 3">
            <a:extLst>
              <a:ext uri="{FF2B5EF4-FFF2-40B4-BE49-F238E27FC236}">
                <a16:creationId xmlns:a16="http://schemas.microsoft.com/office/drawing/2014/main" id="{FB9766C3-B40B-9DBA-AF1D-942291B4BE66}"/>
              </a:ext>
            </a:extLst>
          </p:cNvPr>
          <p:cNvSpPr>
            <a:spLocks noGrp="1"/>
          </p:cNvSpPr>
          <p:nvPr>
            <p:ph type="sldNum" sz="quarter" idx="4"/>
          </p:nvPr>
        </p:nvSpPr>
        <p:spPr>
          <a:xfrm>
            <a:off x="8607650" y="4846440"/>
            <a:ext cx="342950" cy="274637"/>
          </a:xfrm>
        </p:spPr>
        <p:txBody>
          <a:bodyPr anchor="ctr">
            <a:normAutofit/>
          </a:bodyPr>
          <a:lstStyle/>
          <a:p>
            <a:pPr>
              <a:spcAft>
                <a:spcPts val="600"/>
              </a:spcAft>
            </a:pPr>
            <a:fld id="{A62EE2D1-72E3-4F2B-8A33-8621F02BFDCC}" type="slidenum">
              <a:rPr lang="de-DE" smtClean="0"/>
              <a:pPr>
                <a:spcAft>
                  <a:spcPts val="600"/>
                </a:spcAft>
              </a:pPr>
              <a:t>7</a:t>
            </a:fld>
            <a:endParaRPr lang="de-DE"/>
          </a:p>
        </p:txBody>
      </p:sp>
      <p:graphicFrame>
        <p:nvGraphicFramePr>
          <p:cNvPr id="6" name="Object 5">
            <a:extLst>
              <a:ext uri="{FF2B5EF4-FFF2-40B4-BE49-F238E27FC236}">
                <a16:creationId xmlns:a16="http://schemas.microsoft.com/office/drawing/2014/main" id="{C1A43B99-41E3-455A-6508-773EEB8F5F12}"/>
              </a:ext>
            </a:extLst>
          </p:cNvPr>
          <p:cNvGraphicFramePr>
            <a:graphicFrameLocks noChangeAspect="1"/>
          </p:cNvGraphicFramePr>
          <p:nvPr>
            <p:extLst>
              <p:ext uri="{D42A27DB-BD31-4B8C-83A1-F6EECF244321}">
                <p14:modId xmlns:p14="http://schemas.microsoft.com/office/powerpoint/2010/main" val="1971055256"/>
              </p:ext>
            </p:extLst>
          </p:nvPr>
        </p:nvGraphicFramePr>
        <p:xfrm>
          <a:off x="310917" y="1120074"/>
          <a:ext cx="8149515" cy="3788251"/>
        </p:xfrm>
        <a:graphic>
          <a:graphicData uri="http://schemas.openxmlformats.org/presentationml/2006/ole">
            <mc:AlternateContent xmlns:mc="http://schemas.openxmlformats.org/markup-compatibility/2006">
              <mc:Choice xmlns:v="urn:schemas-microsoft-com:vml" Requires="v">
                <p:oleObj name="Worksheet" r:id="rId2" imgW="11437655" imgH="5311061" progId="Excel.Sheet.12">
                  <p:embed/>
                </p:oleObj>
              </mc:Choice>
              <mc:Fallback>
                <p:oleObj name="Worksheet" r:id="rId2" imgW="11437655" imgH="5311061" progId="Excel.Sheet.12">
                  <p:embed/>
                  <p:pic>
                    <p:nvPicPr>
                      <p:cNvPr id="6" name="Object 5">
                        <a:extLst>
                          <a:ext uri="{FF2B5EF4-FFF2-40B4-BE49-F238E27FC236}">
                            <a16:creationId xmlns:a16="http://schemas.microsoft.com/office/drawing/2014/main" id="{C1A43B99-41E3-455A-6508-773EEB8F5F12}"/>
                          </a:ext>
                        </a:extLst>
                      </p:cNvPr>
                      <p:cNvPicPr/>
                      <p:nvPr/>
                    </p:nvPicPr>
                    <p:blipFill>
                      <a:blip r:embed="rId3"/>
                      <a:stretch>
                        <a:fillRect/>
                      </a:stretch>
                    </p:blipFill>
                    <p:spPr>
                      <a:xfrm>
                        <a:off x="310917" y="1120074"/>
                        <a:ext cx="8149515" cy="3788251"/>
                      </a:xfrm>
                      <a:prstGeom prst="rect">
                        <a:avLst/>
                      </a:prstGeom>
                    </p:spPr>
                  </p:pic>
                </p:oleObj>
              </mc:Fallback>
            </mc:AlternateContent>
          </a:graphicData>
        </a:graphic>
      </p:graphicFrame>
    </p:spTree>
    <p:extLst>
      <p:ext uri="{BB962C8B-B14F-4D97-AF65-F5344CB8AC3E}">
        <p14:creationId xmlns:p14="http://schemas.microsoft.com/office/powerpoint/2010/main" val="2248641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395DB-48D4-F039-343C-5363B0758579}"/>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F5CA50EC-7E06-9E6D-D611-96A40AB88EE4}"/>
              </a:ext>
            </a:extLst>
          </p:cNvPr>
          <p:cNvSpPr txBox="1"/>
          <p:nvPr/>
        </p:nvSpPr>
        <p:spPr>
          <a:xfrm>
            <a:off x="0" y="2031846"/>
            <a:ext cx="9144000" cy="1077218"/>
          </a:xfrm>
          <a:prstGeom prst="rect">
            <a:avLst/>
          </a:prstGeom>
          <a:noFill/>
        </p:spPr>
        <p:txBody>
          <a:bodyPr wrap="square">
            <a:spAutoFit/>
          </a:bodyPr>
          <a:lstStyle/>
          <a:p>
            <a:pPr algn="ctr"/>
            <a:r>
              <a:rPr lang="en-US" sz="3200" b="1" dirty="0" err="1"/>
              <a:t>Projektziele</a:t>
            </a:r>
            <a:r>
              <a:rPr lang="en-US" sz="3200" b="1" dirty="0"/>
              <a:t> und </a:t>
            </a:r>
            <a:r>
              <a:rPr lang="en-US" sz="3200" b="1" dirty="0" err="1"/>
              <a:t>wirtschaftliche</a:t>
            </a:r>
            <a:r>
              <a:rPr lang="en-US" sz="3200" b="1" dirty="0"/>
              <a:t> </a:t>
            </a:r>
            <a:r>
              <a:rPr lang="en-US" sz="3200" b="1" dirty="0" err="1"/>
              <a:t>Auswirkungen</a:t>
            </a:r>
            <a:endParaRPr lang="en-US" sz="3200" b="1" dirty="0"/>
          </a:p>
          <a:p>
            <a:pPr algn="ctr"/>
            <a:endParaRPr lang="en-US" sz="3200" b="1" dirty="0">
              <a:solidFill>
                <a:srgbClr val="018137"/>
              </a:solidFill>
              <a:cs typeface="Arial" panose="020B0604020202020204" pitchFamily="34" charset="0"/>
            </a:endParaRPr>
          </a:p>
        </p:txBody>
      </p:sp>
    </p:spTree>
    <p:extLst>
      <p:ext uri="{BB962C8B-B14F-4D97-AF65-F5344CB8AC3E}">
        <p14:creationId xmlns:p14="http://schemas.microsoft.com/office/powerpoint/2010/main" val="1697246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B0DA1-E772-54BD-0BD9-D4A5AEFD1DF5}"/>
            </a:ext>
          </a:extLst>
        </p:cNvPr>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DEBFD1A6-BF76-A0E3-623D-4E2E8A8FAADB}"/>
              </a:ext>
            </a:extLst>
          </p:cNvPr>
          <p:cNvSpPr>
            <a:spLocks noGrp="1"/>
          </p:cNvSpPr>
          <p:nvPr>
            <p:ph type="sldNum" sz="quarter" idx="4"/>
          </p:nvPr>
        </p:nvSpPr>
        <p:spPr>
          <a:xfrm>
            <a:off x="8607650" y="4868863"/>
            <a:ext cx="342950" cy="274637"/>
          </a:xfrm>
        </p:spPr>
        <p:txBody>
          <a:bodyPr anchor="ctr">
            <a:normAutofit/>
          </a:bodyPr>
          <a:lstStyle/>
          <a:p>
            <a:pPr>
              <a:spcAft>
                <a:spcPts val="600"/>
              </a:spcAft>
            </a:pPr>
            <a:fld id="{A62EE2D1-72E3-4F2B-8A33-8621F02BFDCC}" type="slidenum">
              <a:rPr lang="de-DE" smtClean="0"/>
              <a:pPr>
                <a:spcAft>
                  <a:spcPts val="600"/>
                </a:spcAft>
              </a:pPr>
              <a:t>9</a:t>
            </a:fld>
            <a:endParaRPr lang="de-DE" dirty="0"/>
          </a:p>
        </p:txBody>
      </p:sp>
      <p:sp>
        <p:nvSpPr>
          <p:cNvPr id="17" name="Titel 16">
            <a:extLst>
              <a:ext uri="{FF2B5EF4-FFF2-40B4-BE49-F238E27FC236}">
                <a16:creationId xmlns:a16="http://schemas.microsoft.com/office/drawing/2014/main" id="{26B5A817-26F2-19EE-A253-39B7F0F2320B}"/>
              </a:ext>
            </a:extLst>
          </p:cNvPr>
          <p:cNvSpPr>
            <a:spLocks noGrp="1"/>
          </p:cNvSpPr>
          <p:nvPr>
            <p:ph type="title"/>
          </p:nvPr>
        </p:nvSpPr>
        <p:spPr>
          <a:xfrm>
            <a:off x="108908" y="76518"/>
            <a:ext cx="8153309" cy="815479"/>
          </a:xfrm>
        </p:spPr>
        <p:txBody>
          <a:bodyPr>
            <a:noAutofit/>
          </a:bodyPr>
          <a:lstStyle/>
          <a:p>
            <a:r>
              <a:rPr lang="en-US" b="1" dirty="0" err="1"/>
              <a:t>Wichtigste</a:t>
            </a:r>
            <a:r>
              <a:rPr lang="en-US" b="1" dirty="0"/>
              <a:t> </a:t>
            </a:r>
            <a:r>
              <a:rPr lang="en-US" b="1" dirty="0" err="1"/>
              <a:t>Projektziele</a:t>
            </a:r>
            <a:endParaRPr lang="de-DE" b="1" dirty="0"/>
          </a:p>
        </p:txBody>
      </p:sp>
      <p:grpSp>
        <p:nvGrpSpPr>
          <p:cNvPr id="50" name="Group 49">
            <a:extLst>
              <a:ext uri="{FF2B5EF4-FFF2-40B4-BE49-F238E27FC236}">
                <a16:creationId xmlns:a16="http://schemas.microsoft.com/office/drawing/2014/main" id="{F5AF70E0-EB42-55EA-F813-FC6EE1C65FC4}"/>
              </a:ext>
            </a:extLst>
          </p:cNvPr>
          <p:cNvGrpSpPr/>
          <p:nvPr/>
        </p:nvGrpSpPr>
        <p:grpSpPr>
          <a:xfrm>
            <a:off x="320566" y="1372073"/>
            <a:ext cx="3924952" cy="898181"/>
            <a:chOff x="323012" y="1563637"/>
            <a:chExt cx="3924952" cy="707232"/>
          </a:xfrm>
        </p:grpSpPr>
        <p:sp>
          <p:nvSpPr>
            <p:cNvPr id="3" name="Shape 2">
              <a:extLst>
                <a:ext uri="{FF2B5EF4-FFF2-40B4-BE49-F238E27FC236}">
                  <a16:creationId xmlns:a16="http://schemas.microsoft.com/office/drawing/2014/main" id="{4726C07A-502F-9DED-58AF-2C3F6B6ED7E6}"/>
                </a:ext>
              </a:extLst>
            </p:cNvPr>
            <p:cNvSpPr/>
            <p:nvPr/>
          </p:nvSpPr>
          <p:spPr>
            <a:xfrm>
              <a:off x="323012" y="1563638"/>
              <a:ext cx="428625" cy="707231"/>
            </a:xfrm>
            <a:prstGeom prst="roundRect">
              <a:avLst/>
            </a:prstGeom>
            <a:solidFill>
              <a:srgbClr val="008000"/>
            </a:solidFill>
            <a:ln/>
          </p:spPr>
          <p:txBody>
            <a:bodyPr/>
            <a:lstStyle/>
            <a:p>
              <a:endParaRPr lang="LID4096" dirty="0">
                <a:solidFill>
                  <a:schemeClr val="bg1"/>
                </a:solidFill>
              </a:endParaRPr>
            </a:p>
          </p:txBody>
        </p:sp>
        <p:sp>
          <p:nvSpPr>
            <p:cNvPr id="4" name="Text 3">
              <a:extLst>
                <a:ext uri="{FF2B5EF4-FFF2-40B4-BE49-F238E27FC236}">
                  <a16:creationId xmlns:a16="http://schemas.microsoft.com/office/drawing/2014/main" id="{19D9EEBF-E422-DDAB-4CDE-E80031FF69FA}"/>
                </a:ext>
              </a:extLst>
            </p:cNvPr>
            <p:cNvSpPr/>
            <p:nvPr/>
          </p:nvSpPr>
          <p:spPr>
            <a:xfrm>
              <a:off x="994065" y="1907297"/>
              <a:ext cx="96180" cy="280461"/>
            </a:xfrm>
            <a:prstGeom prst="rect">
              <a:avLst/>
            </a:prstGeom>
            <a:noFill/>
            <a:ln/>
          </p:spPr>
          <p:txBody>
            <a:bodyPr wrap="none" lIns="0" tIns="0" rIns="0" bIns="0" rtlCol="0" anchor="ctr">
              <a:spAutoFit/>
            </a:bodyPr>
            <a:lstStyle/>
            <a:p>
              <a:pPr marL="0" indent="0" algn="ctr">
                <a:lnSpc>
                  <a:spcPts val="2400"/>
                </a:lnSpc>
                <a:buNone/>
              </a:pPr>
              <a:r>
                <a:rPr lang="en-US" sz="1397" b="1" dirty="0">
                  <a:solidFill>
                    <a:srgbClr val="121610"/>
                  </a:solidFill>
                </a:rPr>
                <a:t>1</a:t>
              </a:r>
              <a:endParaRPr lang="en-US" sz="1397" dirty="0">
                <a:solidFill>
                  <a:srgbClr val="121610"/>
                </a:solidFill>
              </a:endParaRPr>
            </a:p>
          </p:txBody>
        </p:sp>
        <p:sp>
          <p:nvSpPr>
            <p:cNvPr id="5" name="Shape 4">
              <a:extLst>
                <a:ext uri="{FF2B5EF4-FFF2-40B4-BE49-F238E27FC236}">
                  <a16:creationId xmlns:a16="http://schemas.microsoft.com/office/drawing/2014/main" id="{EBF83F39-095C-3105-91E4-5FB5A842E260}"/>
                </a:ext>
              </a:extLst>
            </p:cNvPr>
            <p:cNvSpPr/>
            <p:nvPr/>
          </p:nvSpPr>
          <p:spPr>
            <a:xfrm>
              <a:off x="801105" y="1563637"/>
              <a:ext cx="3446859" cy="707231"/>
            </a:xfrm>
            <a:prstGeom prst="roundRect">
              <a:avLst>
                <a:gd name="adj" fmla="val 7283"/>
              </a:avLst>
            </a:prstGeom>
            <a:solidFill>
              <a:schemeClr val="accent6">
                <a:lumMod val="60000"/>
                <a:lumOff val="40000"/>
              </a:schemeClr>
            </a:solidFill>
            <a:ln/>
          </p:spPr>
          <p:txBody>
            <a:bodyPr/>
            <a:lstStyle/>
            <a:p>
              <a:endParaRPr lang="LID4096"/>
            </a:p>
          </p:txBody>
        </p:sp>
        <p:sp>
          <p:nvSpPr>
            <p:cNvPr id="7" name="Text 5">
              <a:extLst>
                <a:ext uri="{FF2B5EF4-FFF2-40B4-BE49-F238E27FC236}">
                  <a16:creationId xmlns:a16="http://schemas.microsoft.com/office/drawing/2014/main" id="{543DB76D-4F79-D9CA-312A-AEBB16C794BA}"/>
                </a:ext>
              </a:extLst>
            </p:cNvPr>
            <p:cNvSpPr/>
            <p:nvPr/>
          </p:nvSpPr>
          <p:spPr>
            <a:xfrm>
              <a:off x="842469" y="1617525"/>
              <a:ext cx="3345540" cy="141367"/>
            </a:xfrm>
            <a:prstGeom prst="rect">
              <a:avLst/>
            </a:prstGeom>
            <a:noFill/>
            <a:ln/>
          </p:spPr>
          <p:txBody>
            <a:bodyPr wrap="square" lIns="0" tIns="0" rIns="0" bIns="0" rtlCol="0" anchor="t">
              <a:spAutoFit/>
            </a:bodyPr>
            <a:lstStyle/>
            <a:p>
              <a:pPr>
                <a:lnSpc>
                  <a:spcPts val="1400"/>
                </a:lnSpc>
              </a:pPr>
              <a:r>
                <a:rPr lang="de-DE" sz="1200" b="1" dirty="0">
                  <a:solidFill>
                    <a:srgbClr val="008000"/>
                  </a:solidFill>
                </a:rPr>
                <a:t>Steigerung der Produktivität und Überlebensrate</a:t>
              </a:r>
            </a:p>
          </p:txBody>
        </p:sp>
        <p:sp>
          <p:nvSpPr>
            <p:cNvPr id="13" name="Text 6">
              <a:extLst>
                <a:ext uri="{FF2B5EF4-FFF2-40B4-BE49-F238E27FC236}">
                  <a16:creationId xmlns:a16="http://schemas.microsoft.com/office/drawing/2014/main" id="{A03D1630-2515-B5FA-A016-A91E613CEA6D}"/>
                </a:ext>
              </a:extLst>
            </p:cNvPr>
            <p:cNvSpPr/>
            <p:nvPr/>
          </p:nvSpPr>
          <p:spPr>
            <a:xfrm>
              <a:off x="842469" y="1796185"/>
              <a:ext cx="3345540" cy="441673"/>
            </a:xfrm>
            <a:prstGeom prst="rect">
              <a:avLst/>
            </a:prstGeom>
            <a:noFill/>
            <a:ln/>
          </p:spPr>
          <p:txBody>
            <a:bodyPr wrap="square" lIns="0" tIns="0" rIns="0" bIns="0" rtlCol="0" anchor="t">
              <a:spAutoFit/>
            </a:bodyPr>
            <a:lstStyle/>
            <a:p>
              <a:pPr algn="just">
                <a:lnSpc>
                  <a:spcPts val="1100"/>
                </a:lnSpc>
              </a:pPr>
              <a:r>
                <a:rPr lang="de-DE" sz="900" dirty="0">
                  <a:solidFill>
                    <a:srgbClr val="212121"/>
                  </a:solidFill>
                </a:rPr>
                <a:t>Steigerung der Eierproduktion von unter 80 Eiern auf mindestens 250 Eier pro Henne im Jahr sowie Senkung der Geflügelsterblichkeit von 40–60 % auf unter 10 % durch verbesserte Haltungsbeding-</a:t>
              </a:r>
              <a:r>
                <a:rPr lang="de-DE" sz="900" dirty="0" err="1">
                  <a:solidFill>
                    <a:srgbClr val="212121"/>
                  </a:solidFill>
                </a:rPr>
                <a:t>ungen</a:t>
              </a:r>
              <a:r>
                <a:rPr lang="de-DE" sz="900" dirty="0">
                  <a:solidFill>
                    <a:srgbClr val="212121"/>
                  </a:solidFill>
                </a:rPr>
                <a:t>, Fütterung, Impfung und Biosicherheit.</a:t>
              </a:r>
            </a:p>
          </p:txBody>
        </p:sp>
        <p:sp>
          <p:nvSpPr>
            <p:cNvPr id="48" name="Text 8">
              <a:extLst>
                <a:ext uri="{FF2B5EF4-FFF2-40B4-BE49-F238E27FC236}">
                  <a16:creationId xmlns:a16="http://schemas.microsoft.com/office/drawing/2014/main" id="{9564EDA8-9FBD-84F7-743A-0CC6F76832DD}"/>
                </a:ext>
              </a:extLst>
            </p:cNvPr>
            <p:cNvSpPr/>
            <p:nvPr/>
          </p:nvSpPr>
          <p:spPr>
            <a:xfrm>
              <a:off x="358612" y="1677861"/>
              <a:ext cx="382216" cy="414489"/>
            </a:xfrm>
            <a:prstGeom prst="flowChartConnector">
              <a:avLst/>
            </a:prstGeom>
            <a:noFill/>
            <a:ln>
              <a:noFill/>
            </a:ln>
          </p:spPr>
          <p:txBody>
            <a:bodyPr wrap="square" lIns="0" tIns="0" rIns="0" bIns="0" rtlCol="0" anchor="ctr">
              <a:spAutoFit/>
            </a:bodyPr>
            <a:lstStyle/>
            <a:p>
              <a:pPr marL="0" indent="0" algn="ctr">
                <a:lnSpc>
                  <a:spcPts val="2400"/>
                </a:lnSpc>
                <a:buNone/>
              </a:pPr>
              <a:r>
                <a:rPr lang="en-US" b="1" dirty="0">
                  <a:solidFill>
                    <a:srgbClr val="FFFFFF"/>
                  </a:solidFill>
                </a:rPr>
                <a:t>1</a:t>
              </a:r>
              <a:endParaRPr lang="en-US" dirty="0"/>
            </a:p>
          </p:txBody>
        </p:sp>
      </p:grpSp>
      <p:grpSp>
        <p:nvGrpSpPr>
          <p:cNvPr id="51" name="Group 50">
            <a:extLst>
              <a:ext uri="{FF2B5EF4-FFF2-40B4-BE49-F238E27FC236}">
                <a16:creationId xmlns:a16="http://schemas.microsoft.com/office/drawing/2014/main" id="{DE186E51-C2DE-D449-5B11-0E871359140F}"/>
              </a:ext>
            </a:extLst>
          </p:cNvPr>
          <p:cNvGrpSpPr/>
          <p:nvPr/>
        </p:nvGrpSpPr>
        <p:grpSpPr>
          <a:xfrm>
            <a:off x="4713054" y="1371898"/>
            <a:ext cx="3924952" cy="898184"/>
            <a:chOff x="323012" y="1563636"/>
            <a:chExt cx="3924952" cy="707233"/>
          </a:xfrm>
        </p:grpSpPr>
        <p:sp>
          <p:nvSpPr>
            <p:cNvPr id="52" name="Shape 2">
              <a:extLst>
                <a:ext uri="{FF2B5EF4-FFF2-40B4-BE49-F238E27FC236}">
                  <a16:creationId xmlns:a16="http://schemas.microsoft.com/office/drawing/2014/main" id="{C02982ED-416A-50D4-CDAA-05BF924223F2}"/>
                </a:ext>
              </a:extLst>
            </p:cNvPr>
            <p:cNvSpPr/>
            <p:nvPr/>
          </p:nvSpPr>
          <p:spPr>
            <a:xfrm>
              <a:off x="323012" y="1563638"/>
              <a:ext cx="428625" cy="707231"/>
            </a:xfrm>
            <a:prstGeom prst="roundRect">
              <a:avLst/>
            </a:prstGeom>
            <a:solidFill>
              <a:srgbClr val="008000"/>
            </a:solidFill>
            <a:ln/>
          </p:spPr>
          <p:txBody>
            <a:bodyPr/>
            <a:lstStyle/>
            <a:p>
              <a:endParaRPr lang="LID4096" dirty="0">
                <a:solidFill>
                  <a:schemeClr val="bg1"/>
                </a:solidFill>
              </a:endParaRPr>
            </a:p>
          </p:txBody>
        </p:sp>
        <p:sp>
          <p:nvSpPr>
            <p:cNvPr id="53" name="Text 3">
              <a:extLst>
                <a:ext uri="{FF2B5EF4-FFF2-40B4-BE49-F238E27FC236}">
                  <a16:creationId xmlns:a16="http://schemas.microsoft.com/office/drawing/2014/main" id="{7C872759-4DFB-1064-2E67-1205F862FCB4}"/>
                </a:ext>
              </a:extLst>
            </p:cNvPr>
            <p:cNvSpPr/>
            <p:nvPr/>
          </p:nvSpPr>
          <p:spPr>
            <a:xfrm>
              <a:off x="994065" y="1907297"/>
              <a:ext cx="96180" cy="280461"/>
            </a:xfrm>
            <a:prstGeom prst="rect">
              <a:avLst/>
            </a:prstGeom>
            <a:noFill/>
            <a:ln/>
          </p:spPr>
          <p:txBody>
            <a:bodyPr wrap="none" lIns="0" tIns="0" rIns="0" bIns="0" rtlCol="0" anchor="ctr">
              <a:spAutoFit/>
            </a:bodyPr>
            <a:lstStyle/>
            <a:p>
              <a:pPr marL="0" indent="0" algn="ctr">
                <a:lnSpc>
                  <a:spcPts val="2400"/>
                </a:lnSpc>
                <a:buNone/>
              </a:pPr>
              <a:r>
                <a:rPr lang="en-US" sz="1397" b="1" dirty="0">
                  <a:solidFill>
                    <a:srgbClr val="121610"/>
                  </a:solidFill>
                </a:rPr>
                <a:t>1</a:t>
              </a:r>
              <a:endParaRPr lang="en-US" sz="1397" dirty="0">
                <a:solidFill>
                  <a:srgbClr val="121610"/>
                </a:solidFill>
              </a:endParaRPr>
            </a:p>
          </p:txBody>
        </p:sp>
        <p:sp>
          <p:nvSpPr>
            <p:cNvPr id="54" name="Shape 4">
              <a:extLst>
                <a:ext uri="{FF2B5EF4-FFF2-40B4-BE49-F238E27FC236}">
                  <a16:creationId xmlns:a16="http://schemas.microsoft.com/office/drawing/2014/main" id="{63732B96-DCE0-8A80-BA8A-77C79790A071}"/>
                </a:ext>
              </a:extLst>
            </p:cNvPr>
            <p:cNvSpPr/>
            <p:nvPr/>
          </p:nvSpPr>
          <p:spPr>
            <a:xfrm>
              <a:off x="801105" y="1563636"/>
              <a:ext cx="3446859" cy="707231"/>
            </a:xfrm>
            <a:prstGeom prst="roundRect">
              <a:avLst>
                <a:gd name="adj" fmla="val 7283"/>
              </a:avLst>
            </a:prstGeom>
            <a:solidFill>
              <a:schemeClr val="accent6">
                <a:lumMod val="60000"/>
                <a:lumOff val="40000"/>
              </a:schemeClr>
            </a:solidFill>
            <a:ln/>
          </p:spPr>
          <p:txBody>
            <a:bodyPr/>
            <a:lstStyle/>
            <a:p>
              <a:endParaRPr lang="LID4096" dirty="0"/>
            </a:p>
          </p:txBody>
        </p:sp>
        <p:sp>
          <p:nvSpPr>
            <p:cNvPr id="55" name="Text 5">
              <a:extLst>
                <a:ext uri="{FF2B5EF4-FFF2-40B4-BE49-F238E27FC236}">
                  <a16:creationId xmlns:a16="http://schemas.microsoft.com/office/drawing/2014/main" id="{CB2A8D3D-1BFF-43DA-0B1C-2F6AB76BE7A2}"/>
                </a:ext>
              </a:extLst>
            </p:cNvPr>
            <p:cNvSpPr/>
            <p:nvPr/>
          </p:nvSpPr>
          <p:spPr>
            <a:xfrm>
              <a:off x="892316" y="1607177"/>
              <a:ext cx="2711576" cy="141367"/>
            </a:xfrm>
            <a:prstGeom prst="rect">
              <a:avLst/>
            </a:prstGeom>
            <a:noFill/>
            <a:ln/>
          </p:spPr>
          <p:txBody>
            <a:bodyPr wrap="none" lIns="0" tIns="0" rIns="0" bIns="0" rtlCol="0" anchor="t">
              <a:spAutoFit/>
            </a:bodyPr>
            <a:lstStyle/>
            <a:p>
              <a:pPr>
                <a:lnSpc>
                  <a:spcPts val="1400"/>
                </a:lnSpc>
              </a:pPr>
              <a:r>
                <a:rPr lang="en-US" sz="1200" b="1" dirty="0" err="1">
                  <a:solidFill>
                    <a:srgbClr val="008000"/>
                  </a:solidFill>
                </a:rPr>
                <a:t>Nachhaltige</a:t>
              </a:r>
              <a:r>
                <a:rPr lang="en-US" sz="1200" b="1" dirty="0">
                  <a:solidFill>
                    <a:srgbClr val="008000"/>
                  </a:solidFill>
                </a:rPr>
                <a:t> </a:t>
              </a:r>
              <a:r>
                <a:rPr lang="en-US" sz="1200" b="1" dirty="0" err="1">
                  <a:solidFill>
                    <a:srgbClr val="008000"/>
                  </a:solidFill>
                </a:rPr>
                <a:t>lokale</a:t>
              </a:r>
              <a:r>
                <a:rPr lang="en-US" sz="1200" b="1" dirty="0">
                  <a:solidFill>
                    <a:srgbClr val="008000"/>
                  </a:solidFill>
                </a:rPr>
                <a:t> </a:t>
              </a:r>
              <a:r>
                <a:rPr lang="en-US" sz="1200" b="1" dirty="0" err="1">
                  <a:solidFill>
                    <a:srgbClr val="008000"/>
                  </a:solidFill>
                </a:rPr>
                <a:t>Bestandsauffüllung</a:t>
              </a:r>
              <a:endParaRPr lang="en-US" sz="1200" b="1" dirty="0">
                <a:solidFill>
                  <a:srgbClr val="008000"/>
                </a:solidFill>
              </a:endParaRPr>
            </a:p>
          </p:txBody>
        </p:sp>
        <p:sp>
          <p:nvSpPr>
            <p:cNvPr id="56" name="Text 6">
              <a:extLst>
                <a:ext uri="{FF2B5EF4-FFF2-40B4-BE49-F238E27FC236}">
                  <a16:creationId xmlns:a16="http://schemas.microsoft.com/office/drawing/2014/main" id="{49379958-1DC0-DDE5-5F8F-65C24239A57C}"/>
                </a:ext>
              </a:extLst>
            </p:cNvPr>
            <p:cNvSpPr/>
            <p:nvPr/>
          </p:nvSpPr>
          <p:spPr>
            <a:xfrm>
              <a:off x="892316" y="1805971"/>
              <a:ext cx="3325292" cy="441672"/>
            </a:xfrm>
            <a:prstGeom prst="rect">
              <a:avLst/>
            </a:prstGeom>
            <a:noFill/>
            <a:ln/>
          </p:spPr>
          <p:txBody>
            <a:bodyPr wrap="square" lIns="0" tIns="0" rIns="0" bIns="0" rtlCol="0" anchor="t">
              <a:spAutoFit/>
            </a:bodyPr>
            <a:lstStyle/>
            <a:p>
              <a:pPr algn="just">
                <a:lnSpc>
                  <a:spcPts val="1100"/>
                </a:lnSpc>
              </a:pPr>
              <a:r>
                <a:rPr lang="de-DE" sz="900" dirty="0">
                  <a:solidFill>
                    <a:srgbClr val="212121"/>
                  </a:solidFill>
                </a:rPr>
                <a:t>Aufbau eigener Brutkapazitäten (1 Brutmaschine mit 1.500 Eiern) zur Sicherung einer kontinuierlichen Bestandserneuerung, internen Expansion und zur Verringerung der Abhängigkeit von unzuverlässigen externen </a:t>
              </a:r>
              <a:r>
                <a:rPr lang="de-DE" sz="900" dirty="0" err="1">
                  <a:solidFill>
                    <a:srgbClr val="212121"/>
                  </a:solidFill>
                </a:rPr>
                <a:t>Kükenlieferanten</a:t>
              </a:r>
              <a:endParaRPr lang="en-US" sz="900" dirty="0">
                <a:solidFill>
                  <a:srgbClr val="212121"/>
                </a:solidFill>
              </a:endParaRPr>
            </a:p>
          </p:txBody>
        </p:sp>
        <p:sp>
          <p:nvSpPr>
            <p:cNvPr id="57" name="Text 8">
              <a:extLst>
                <a:ext uri="{FF2B5EF4-FFF2-40B4-BE49-F238E27FC236}">
                  <a16:creationId xmlns:a16="http://schemas.microsoft.com/office/drawing/2014/main" id="{C52BF922-A38F-48C0-0F22-814521EB293F}"/>
                </a:ext>
              </a:extLst>
            </p:cNvPr>
            <p:cNvSpPr/>
            <p:nvPr/>
          </p:nvSpPr>
          <p:spPr>
            <a:xfrm>
              <a:off x="358612" y="1677861"/>
              <a:ext cx="382216" cy="414489"/>
            </a:xfrm>
            <a:prstGeom prst="flowChartConnector">
              <a:avLst/>
            </a:prstGeom>
            <a:noFill/>
            <a:ln>
              <a:noFill/>
            </a:ln>
          </p:spPr>
          <p:txBody>
            <a:bodyPr wrap="square" lIns="0" tIns="0" rIns="0" bIns="0" rtlCol="0" anchor="ctr">
              <a:spAutoFit/>
            </a:bodyPr>
            <a:lstStyle/>
            <a:p>
              <a:pPr marL="0" indent="0" algn="ctr">
                <a:lnSpc>
                  <a:spcPts val="2400"/>
                </a:lnSpc>
                <a:buNone/>
              </a:pPr>
              <a:r>
                <a:rPr lang="en-US" b="1" dirty="0">
                  <a:solidFill>
                    <a:srgbClr val="FFFFFF"/>
                  </a:solidFill>
                </a:rPr>
                <a:t>2</a:t>
              </a:r>
              <a:endParaRPr lang="en-US" dirty="0"/>
            </a:p>
          </p:txBody>
        </p:sp>
      </p:grpSp>
      <p:grpSp>
        <p:nvGrpSpPr>
          <p:cNvPr id="2" name="Group 1">
            <a:extLst>
              <a:ext uri="{FF2B5EF4-FFF2-40B4-BE49-F238E27FC236}">
                <a16:creationId xmlns:a16="http://schemas.microsoft.com/office/drawing/2014/main" id="{49862C48-82CF-530E-5956-B39B8A52A8BD}"/>
              </a:ext>
            </a:extLst>
          </p:cNvPr>
          <p:cNvGrpSpPr/>
          <p:nvPr/>
        </p:nvGrpSpPr>
        <p:grpSpPr>
          <a:xfrm>
            <a:off x="320566" y="2432492"/>
            <a:ext cx="3924952" cy="898182"/>
            <a:chOff x="323012" y="1563637"/>
            <a:chExt cx="3924952" cy="707232"/>
          </a:xfrm>
        </p:grpSpPr>
        <p:sp>
          <p:nvSpPr>
            <p:cNvPr id="6" name="Shape 2">
              <a:extLst>
                <a:ext uri="{FF2B5EF4-FFF2-40B4-BE49-F238E27FC236}">
                  <a16:creationId xmlns:a16="http://schemas.microsoft.com/office/drawing/2014/main" id="{EFC75BDB-D393-26F7-6B24-581DE0498099}"/>
                </a:ext>
              </a:extLst>
            </p:cNvPr>
            <p:cNvSpPr/>
            <p:nvPr/>
          </p:nvSpPr>
          <p:spPr>
            <a:xfrm>
              <a:off x="323012" y="1563638"/>
              <a:ext cx="428625" cy="707231"/>
            </a:xfrm>
            <a:prstGeom prst="roundRect">
              <a:avLst/>
            </a:prstGeom>
            <a:solidFill>
              <a:srgbClr val="008000"/>
            </a:solidFill>
            <a:ln/>
          </p:spPr>
          <p:txBody>
            <a:bodyPr/>
            <a:lstStyle/>
            <a:p>
              <a:endParaRPr lang="LID4096" dirty="0">
                <a:solidFill>
                  <a:schemeClr val="bg1"/>
                </a:solidFill>
              </a:endParaRPr>
            </a:p>
          </p:txBody>
        </p:sp>
        <p:sp>
          <p:nvSpPr>
            <p:cNvPr id="8" name="Text 3">
              <a:extLst>
                <a:ext uri="{FF2B5EF4-FFF2-40B4-BE49-F238E27FC236}">
                  <a16:creationId xmlns:a16="http://schemas.microsoft.com/office/drawing/2014/main" id="{971ADE06-B56D-E0F4-4D0F-234AAD120580}"/>
                </a:ext>
              </a:extLst>
            </p:cNvPr>
            <p:cNvSpPr/>
            <p:nvPr/>
          </p:nvSpPr>
          <p:spPr>
            <a:xfrm>
              <a:off x="994065" y="1907297"/>
              <a:ext cx="96180" cy="280461"/>
            </a:xfrm>
            <a:prstGeom prst="rect">
              <a:avLst/>
            </a:prstGeom>
            <a:noFill/>
            <a:ln/>
          </p:spPr>
          <p:txBody>
            <a:bodyPr wrap="none" lIns="0" tIns="0" rIns="0" bIns="0" rtlCol="0" anchor="ctr">
              <a:spAutoFit/>
            </a:bodyPr>
            <a:lstStyle/>
            <a:p>
              <a:pPr marL="0" indent="0" algn="ctr">
                <a:lnSpc>
                  <a:spcPts val="2400"/>
                </a:lnSpc>
                <a:buNone/>
              </a:pPr>
              <a:r>
                <a:rPr lang="en-US" sz="1397" b="1" dirty="0">
                  <a:solidFill>
                    <a:srgbClr val="121610"/>
                  </a:solidFill>
                </a:rPr>
                <a:t>1</a:t>
              </a:r>
              <a:endParaRPr lang="en-US" sz="1397" dirty="0">
                <a:solidFill>
                  <a:srgbClr val="121610"/>
                </a:solidFill>
              </a:endParaRPr>
            </a:p>
          </p:txBody>
        </p:sp>
        <p:sp>
          <p:nvSpPr>
            <p:cNvPr id="10" name="Shape 4">
              <a:extLst>
                <a:ext uri="{FF2B5EF4-FFF2-40B4-BE49-F238E27FC236}">
                  <a16:creationId xmlns:a16="http://schemas.microsoft.com/office/drawing/2014/main" id="{E0B92E40-EA9D-D2A4-615F-D91341DAF88E}"/>
                </a:ext>
              </a:extLst>
            </p:cNvPr>
            <p:cNvSpPr/>
            <p:nvPr/>
          </p:nvSpPr>
          <p:spPr>
            <a:xfrm>
              <a:off x="801105" y="1563637"/>
              <a:ext cx="3446859" cy="707231"/>
            </a:xfrm>
            <a:prstGeom prst="roundRect">
              <a:avLst>
                <a:gd name="adj" fmla="val 7283"/>
              </a:avLst>
            </a:prstGeom>
            <a:solidFill>
              <a:schemeClr val="accent6">
                <a:lumMod val="60000"/>
                <a:lumOff val="40000"/>
              </a:schemeClr>
            </a:solidFill>
            <a:ln/>
          </p:spPr>
          <p:txBody>
            <a:bodyPr/>
            <a:lstStyle/>
            <a:p>
              <a:endParaRPr lang="LID4096"/>
            </a:p>
          </p:txBody>
        </p:sp>
        <p:sp>
          <p:nvSpPr>
            <p:cNvPr id="11" name="Text 5">
              <a:extLst>
                <a:ext uri="{FF2B5EF4-FFF2-40B4-BE49-F238E27FC236}">
                  <a16:creationId xmlns:a16="http://schemas.microsoft.com/office/drawing/2014/main" id="{BE3F6444-4327-EE7B-6421-14EEEC4B279B}"/>
                </a:ext>
              </a:extLst>
            </p:cNvPr>
            <p:cNvSpPr/>
            <p:nvPr/>
          </p:nvSpPr>
          <p:spPr>
            <a:xfrm>
              <a:off x="840743" y="1621193"/>
              <a:ext cx="2769156" cy="141367"/>
            </a:xfrm>
            <a:prstGeom prst="rect">
              <a:avLst/>
            </a:prstGeom>
            <a:noFill/>
            <a:ln/>
          </p:spPr>
          <p:txBody>
            <a:bodyPr wrap="none" lIns="0" tIns="0" rIns="0" bIns="0" rtlCol="0" anchor="t">
              <a:spAutoFit/>
            </a:bodyPr>
            <a:lstStyle/>
            <a:p>
              <a:pPr>
                <a:lnSpc>
                  <a:spcPts val="1400"/>
                </a:lnSpc>
              </a:pPr>
              <a:r>
                <a:rPr lang="de-DE" sz="1200" b="1" dirty="0">
                  <a:solidFill>
                    <a:srgbClr val="008000"/>
                  </a:solidFill>
                </a:rPr>
                <a:t>Verbesserung der Ernährungssicherheit</a:t>
              </a:r>
            </a:p>
          </p:txBody>
        </p:sp>
        <p:sp>
          <p:nvSpPr>
            <p:cNvPr id="12" name="Text 6">
              <a:extLst>
                <a:ext uri="{FF2B5EF4-FFF2-40B4-BE49-F238E27FC236}">
                  <a16:creationId xmlns:a16="http://schemas.microsoft.com/office/drawing/2014/main" id="{4633BC2B-8B9B-2F2A-3BD9-918F8A52217E}"/>
                </a:ext>
              </a:extLst>
            </p:cNvPr>
            <p:cNvSpPr/>
            <p:nvPr/>
          </p:nvSpPr>
          <p:spPr>
            <a:xfrm>
              <a:off x="842470" y="1800672"/>
              <a:ext cx="3337718" cy="441673"/>
            </a:xfrm>
            <a:prstGeom prst="rect">
              <a:avLst/>
            </a:prstGeom>
            <a:noFill/>
            <a:ln/>
          </p:spPr>
          <p:txBody>
            <a:bodyPr wrap="square" lIns="0" tIns="0" rIns="0" bIns="0" rtlCol="0" anchor="t">
              <a:spAutoFit/>
            </a:bodyPr>
            <a:lstStyle/>
            <a:p>
              <a:pPr algn="just">
                <a:lnSpc>
                  <a:spcPts val="1100"/>
                </a:lnSpc>
              </a:pPr>
              <a:r>
                <a:rPr lang="de-DE" sz="900" dirty="0">
                  <a:solidFill>
                    <a:srgbClr val="212121"/>
                  </a:solidFill>
                </a:rPr>
                <a:t>Verbesserung des Zugangs zu tierischem Eiweiß durch die regelmäßige Bereitstellung von Eiern und die Verteilung von Geflügel an die begünstigten Haushalte (100 Haushalte im ersten Jahr, Ausweitung auf ca. 300 Haushalte)</a:t>
              </a:r>
            </a:p>
          </p:txBody>
        </p:sp>
        <p:sp>
          <p:nvSpPr>
            <p:cNvPr id="14" name="Text 8">
              <a:extLst>
                <a:ext uri="{FF2B5EF4-FFF2-40B4-BE49-F238E27FC236}">
                  <a16:creationId xmlns:a16="http://schemas.microsoft.com/office/drawing/2014/main" id="{E483C035-3FEC-BE27-3FA5-9028FD77E6F6}"/>
                </a:ext>
              </a:extLst>
            </p:cNvPr>
            <p:cNvSpPr/>
            <p:nvPr/>
          </p:nvSpPr>
          <p:spPr>
            <a:xfrm>
              <a:off x="358612" y="1721920"/>
              <a:ext cx="382216" cy="326370"/>
            </a:xfrm>
            <a:prstGeom prst="flowChartConnector">
              <a:avLst/>
            </a:prstGeom>
            <a:noFill/>
            <a:ln>
              <a:noFill/>
            </a:ln>
          </p:spPr>
          <p:txBody>
            <a:bodyPr wrap="square" lIns="0" tIns="0" rIns="0" bIns="0" rtlCol="0" anchor="ctr">
              <a:spAutoFit/>
            </a:bodyPr>
            <a:lstStyle/>
            <a:p>
              <a:pPr marL="0" indent="0" algn="ctr">
                <a:lnSpc>
                  <a:spcPts val="2400"/>
                </a:lnSpc>
                <a:buNone/>
              </a:pPr>
              <a:r>
                <a:rPr lang="en-US" b="1" dirty="0">
                  <a:solidFill>
                    <a:srgbClr val="FFFFFF"/>
                  </a:solidFill>
                </a:rPr>
                <a:t>3</a:t>
              </a:r>
              <a:endParaRPr lang="en-US" dirty="0"/>
            </a:p>
          </p:txBody>
        </p:sp>
      </p:grpSp>
      <p:grpSp>
        <p:nvGrpSpPr>
          <p:cNvPr id="15" name="Group 14">
            <a:extLst>
              <a:ext uri="{FF2B5EF4-FFF2-40B4-BE49-F238E27FC236}">
                <a16:creationId xmlns:a16="http://schemas.microsoft.com/office/drawing/2014/main" id="{8C7286EF-EF7A-AE5E-6486-AFF44568BC4C}"/>
              </a:ext>
            </a:extLst>
          </p:cNvPr>
          <p:cNvGrpSpPr/>
          <p:nvPr/>
        </p:nvGrpSpPr>
        <p:grpSpPr>
          <a:xfrm>
            <a:off x="4713054" y="2432318"/>
            <a:ext cx="3924952" cy="898183"/>
            <a:chOff x="323012" y="1563637"/>
            <a:chExt cx="3924952" cy="707232"/>
          </a:xfrm>
        </p:grpSpPr>
        <p:sp>
          <p:nvSpPr>
            <p:cNvPr id="16" name="Shape 2">
              <a:extLst>
                <a:ext uri="{FF2B5EF4-FFF2-40B4-BE49-F238E27FC236}">
                  <a16:creationId xmlns:a16="http://schemas.microsoft.com/office/drawing/2014/main" id="{8759231B-7AAE-0774-4345-6AA26DD3591F}"/>
                </a:ext>
              </a:extLst>
            </p:cNvPr>
            <p:cNvSpPr/>
            <p:nvPr/>
          </p:nvSpPr>
          <p:spPr>
            <a:xfrm>
              <a:off x="323012" y="1563638"/>
              <a:ext cx="428625" cy="707231"/>
            </a:xfrm>
            <a:prstGeom prst="roundRect">
              <a:avLst/>
            </a:prstGeom>
            <a:solidFill>
              <a:srgbClr val="008000"/>
            </a:solidFill>
            <a:ln/>
          </p:spPr>
          <p:txBody>
            <a:bodyPr/>
            <a:lstStyle/>
            <a:p>
              <a:endParaRPr lang="LID4096" dirty="0">
                <a:solidFill>
                  <a:schemeClr val="bg1"/>
                </a:solidFill>
              </a:endParaRPr>
            </a:p>
          </p:txBody>
        </p:sp>
        <p:sp>
          <p:nvSpPr>
            <p:cNvPr id="18" name="Text 3">
              <a:extLst>
                <a:ext uri="{FF2B5EF4-FFF2-40B4-BE49-F238E27FC236}">
                  <a16:creationId xmlns:a16="http://schemas.microsoft.com/office/drawing/2014/main" id="{4A89524D-69E1-6D46-509E-11BE02338896}"/>
                </a:ext>
              </a:extLst>
            </p:cNvPr>
            <p:cNvSpPr/>
            <p:nvPr/>
          </p:nvSpPr>
          <p:spPr>
            <a:xfrm>
              <a:off x="994065" y="1907297"/>
              <a:ext cx="96180" cy="280461"/>
            </a:xfrm>
            <a:prstGeom prst="rect">
              <a:avLst/>
            </a:prstGeom>
            <a:noFill/>
            <a:ln/>
          </p:spPr>
          <p:txBody>
            <a:bodyPr wrap="none" lIns="0" tIns="0" rIns="0" bIns="0" rtlCol="0" anchor="ctr">
              <a:spAutoFit/>
            </a:bodyPr>
            <a:lstStyle/>
            <a:p>
              <a:pPr marL="0" indent="0" algn="ctr">
                <a:lnSpc>
                  <a:spcPts val="2400"/>
                </a:lnSpc>
                <a:buNone/>
              </a:pPr>
              <a:r>
                <a:rPr lang="en-US" sz="1397" b="1" dirty="0">
                  <a:solidFill>
                    <a:srgbClr val="121610"/>
                  </a:solidFill>
                </a:rPr>
                <a:t>1</a:t>
              </a:r>
              <a:endParaRPr lang="en-US" sz="1397" dirty="0">
                <a:solidFill>
                  <a:srgbClr val="121610"/>
                </a:solidFill>
              </a:endParaRPr>
            </a:p>
          </p:txBody>
        </p:sp>
        <p:sp>
          <p:nvSpPr>
            <p:cNvPr id="19" name="Shape 4">
              <a:extLst>
                <a:ext uri="{FF2B5EF4-FFF2-40B4-BE49-F238E27FC236}">
                  <a16:creationId xmlns:a16="http://schemas.microsoft.com/office/drawing/2014/main" id="{0A09A472-0CB2-8340-CDC4-AF1668B75875}"/>
                </a:ext>
              </a:extLst>
            </p:cNvPr>
            <p:cNvSpPr/>
            <p:nvPr/>
          </p:nvSpPr>
          <p:spPr>
            <a:xfrm>
              <a:off x="801105" y="1563637"/>
              <a:ext cx="3446859" cy="707231"/>
            </a:xfrm>
            <a:prstGeom prst="roundRect">
              <a:avLst>
                <a:gd name="adj" fmla="val 7283"/>
              </a:avLst>
            </a:prstGeom>
            <a:solidFill>
              <a:schemeClr val="accent6">
                <a:lumMod val="60000"/>
                <a:lumOff val="40000"/>
              </a:schemeClr>
            </a:solidFill>
            <a:ln/>
          </p:spPr>
          <p:txBody>
            <a:bodyPr/>
            <a:lstStyle/>
            <a:p>
              <a:endParaRPr lang="LID4096" dirty="0"/>
            </a:p>
          </p:txBody>
        </p:sp>
        <p:sp>
          <p:nvSpPr>
            <p:cNvPr id="20" name="Text 5">
              <a:extLst>
                <a:ext uri="{FF2B5EF4-FFF2-40B4-BE49-F238E27FC236}">
                  <a16:creationId xmlns:a16="http://schemas.microsoft.com/office/drawing/2014/main" id="{B83A62EE-9FAE-1C32-295E-E95E3DBE1FA8}"/>
                </a:ext>
              </a:extLst>
            </p:cNvPr>
            <p:cNvSpPr/>
            <p:nvPr/>
          </p:nvSpPr>
          <p:spPr>
            <a:xfrm>
              <a:off x="892316" y="1602743"/>
              <a:ext cx="2190471" cy="141367"/>
            </a:xfrm>
            <a:prstGeom prst="rect">
              <a:avLst/>
            </a:prstGeom>
            <a:noFill/>
            <a:ln/>
          </p:spPr>
          <p:txBody>
            <a:bodyPr wrap="none" lIns="0" tIns="0" rIns="0" bIns="0" rtlCol="0" anchor="t">
              <a:spAutoFit/>
            </a:bodyPr>
            <a:lstStyle/>
            <a:p>
              <a:pPr>
                <a:lnSpc>
                  <a:spcPts val="1400"/>
                </a:lnSpc>
              </a:pPr>
              <a:r>
                <a:rPr lang="en-US" sz="1200" b="1" dirty="0" err="1">
                  <a:solidFill>
                    <a:srgbClr val="008000"/>
                  </a:solidFill>
                </a:rPr>
                <a:t>Schaffung</a:t>
              </a:r>
              <a:r>
                <a:rPr lang="en-US" sz="1200" b="1" dirty="0">
                  <a:solidFill>
                    <a:srgbClr val="008000"/>
                  </a:solidFill>
                </a:rPr>
                <a:t> </a:t>
              </a:r>
              <a:r>
                <a:rPr lang="en-US" sz="1200" b="1" dirty="0" err="1">
                  <a:solidFill>
                    <a:srgbClr val="008000"/>
                  </a:solidFill>
                </a:rPr>
                <a:t>lokaler</a:t>
              </a:r>
              <a:r>
                <a:rPr lang="en-US" sz="1200" b="1" dirty="0">
                  <a:solidFill>
                    <a:srgbClr val="008000"/>
                  </a:solidFill>
                </a:rPr>
                <a:t> </a:t>
              </a:r>
              <a:r>
                <a:rPr lang="en-US" sz="1200" b="1" dirty="0" err="1">
                  <a:solidFill>
                    <a:srgbClr val="008000"/>
                  </a:solidFill>
                </a:rPr>
                <a:t>Arbeitsplätze</a:t>
              </a:r>
              <a:endParaRPr lang="en-US" sz="1200" b="1" dirty="0">
                <a:solidFill>
                  <a:srgbClr val="008000"/>
                </a:solidFill>
              </a:endParaRPr>
            </a:p>
          </p:txBody>
        </p:sp>
        <p:sp>
          <p:nvSpPr>
            <p:cNvPr id="21" name="Text 6">
              <a:extLst>
                <a:ext uri="{FF2B5EF4-FFF2-40B4-BE49-F238E27FC236}">
                  <a16:creationId xmlns:a16="http://schemas.microsoft.com/office/drawing/2014/main" id="{8554F82D-113B-63EF-C2DB-EDF65E13C933}"/>
                </a:ext>
              </a:extLst>
            </p:cNvPr>
            <p:cNvSpPr/>
            <p:nvPr/>
          </p:nvSpPr>
          <p:spPr>
            <a:xfrm>
              <a:off x="892316" y="1801945"/>
              <a:ext cx="3313644" cy="330598"/>
            </a:xfrm>
            <a:prstGeom prst="rect">
              <a:avLst/>
            </a:prstGeom>
            <a:noFill/>
            <a:ln/>
          </p:spPr>
          <p:txBody>
            <a:bodyPr wrap="square" lIns="0" tIns="0" rIns="0" bIns="0" rtlCol="0" anchor="t">
              <a:spAutoFit/>
            </a:bodyPr>
            <a:lstStyle/>
            <a:p>
              <a:pPr algn="just">
                <a:lnSpc>
                  <a:spcPts val="1100"/>
                </a:lnSpc>
              </a:pPr>
              <a:r>
                <a:rPr lang="de-DE" sz="900" dirty="0">
                  <a:solidFill>
                    <a:srgbClr val="212121"/>
                  </a:solidFill>
                </a:rPr>
                <a:t>Schaffung direkter und indirekter Arbeitsplätze für junge Menschen und Frauen in Geflügelhaltung, Brüterei, Hygiene, Betriebsmittel-versorgung und lokalem Marketing</a:t>
              </a:r>
              <a:endParaRPr lang="en-US" sz="900" dirty="0">
                <a:solidFill>
                  <a:srgbClr val="212121"/>
                </a:solidFill>
              </a:endParaRPr>
            </a:p>
          </p:txBody>
        </p:sp>
        <p:sp>
          <p:nvSpPr>
            <p:cNvPr id="22" name="Text 8">
              <a:extLst>
                <a:ext uri="{FF2B5EF4-FFF2-40B4-BE49-F238E27FC236}">
                  <a16:creationId xmlns:a16="http://schemas.microsoft.com/office/drawing/2014/main" id="{CE52B16C-CC60-C16D-E3FB-D2AE98D30C35}"/>
                </a:ext>
              </a:extLst>
            </p:cNvPr>
            <p:cNvSpPr/>
            <p:nvPr/>
          </p:nvSpPr>
          <p:spPr>
            <a:xfrm>
              <a:off x="358612" y="1721920"/>
              <a:ext cx="382216" cy="326370"/>
            </a:xfrm>
            <a:prstGeom prst="flowChartConnector">
              <a:avLst/>
            </a:prstGeom>
            <a:noFill/>
            <a:ln>
              <a:noFill/>
            </a:ln>
          </p:spPr>
          <p:txBody>
            <a:bodyPr wrap="square" lIns="0" tIns="0" rIns="0" bIns="0" rtlCol="0" anchor="ctr">
              <a:spAutoFit/>
            </a:bodyPr>
            <a:lstStyle/>
            <a:p>
              <a:pPr marL="0" indent="0" algn="ctr">
                <a:lnSpc>
                  <a:spcPts val="2400"/>
                </a:lnSpc>
                <a:buNone/>
              </a:pPr>
              <a:r>
                <a:rPr lang="en-US" b="1" dirty="0">
                  <a:solidFill>
                    <a:srgbClr val="FFFFFF"/>
                  </a:solidFill>
                </a:rPr>
                <a:t>4</a:t>
              </a:r>
              <a:endParaRPr lang="en-US" dirty="0"/>
            </a:p>
          </p:txBody>
        </p:sp>
      </p:grpSp>
      <p:grpSp>
        <p:nvGrpSpPr>
          <p:cNvPr id="23" name="Group 22">
            <a:extLst>
              <a:ext uri="{FF2B5EF4-FFF2-40B4-BE49-F238E27FC236}">
                <a16:creationId xmlns:a16="http://schemas.microsoft.com/office/drawing/2014/main" id="{81C45FF0-6C70-1D8A-7C9F-732682EE4D3D}"/>
              </a:ext>
            </a:extLst>
          </p:cNvPr>
          <p:cNvGrpSpPr/>
          <p:nvPr/>
        </p:nvGrpSpPr>
        <p:grpSpPr>
          <a:xfrm>
            <a:off x="320566" y="3522408"/>
            <a:ext cx="3924952" cy="898182"/>
            <a:chOff x="323012" y="1563637"/>
            <a:chExt cx="3924952" cy="707232"/>
          </a:xfrm>
        </p:grpSpPr>
        <p:sp>
          <p:nvSpPr>
            <p:cNvPr id="24" name="Shape 2">
              <a:extLst>
                <a:ext uri="{FF2B5EF4-FFF2-40B4-BE49-F238E27FC236}">
                  <a16:creationId xmlns:a16="http://schemas.microsoft.com/office/drawing/2014/main" id="{E6F06786-37E5-C3F6-5B8C-9EDB1C21EC21}"/>
                </a:ext>
              </a:extLst>
            </p:cNvPr>
            <p:cNvSpPr/>
            <p:nvPr/>
          </p:nvSpPr>
          <p:spPr>
            <a:xfrm>
              <a:off x="323012" y="1563638"/>
              <a:ext cx="428625" cy="707231"/>
            </a:xfrm>
            <a:prstGeom prst="roundRect">
              <a:avLst/>
            </a:prstGeom>
            <a:solidFill>
              <a:srgbClr val="008000"/>
            </a:solidFill>
            <a:ln/>
          </p:spPr>
          <p:txBody>
            <a:bodyPr/>
            <a:lstStyle/>
            <a:p>
              <a:endParaRPr lang="LID4096" dirty="0">
                <a:solidFill>
                  <a:schemeClr val="bg1"/>
                </a:solidFill>
              </a:endParaRPr>
            </a:p>
          </p:txBody>
        </p:sp>
        <p:sp>
          <p:nvSpPr>
            <p:cNvPr id="25" name="Text 3">
              <a:extLst>
                <a:ext uri="{FF2B5EF4-FFF2-40B4-BE49-F238E27FC236}">
                  <a16:creationId xmlns:a16="http://schemas.microsoft.com/office/drawing/2014/main" id="{63D7F74F-36F6-960C-B66A-D93F2927377C}"/>
                </a:ext>
              </a:extLst>
            </p:cNvPr>
            <p:cNvSpPr/>
            <p:nvPr/>
          </p:nvSpPr>
          <p:spPr>
            <a:xfrm>
              <a:off x="994065" y="1907297"/>
              <a:ext cx="96180" cy="280461"/>
            </a:xfrm>
            <a:prstGeom prst="rect">
              <a:avLst/>
            </a:prstGeom>
            <a:noFill/>
            <a:ln/>
          </p:spPr>
          <p:txBody>
            <a:bodyPr wrap="none" lIns="0" tIns="0" rIns="0" bIns="0" rtlCol="0" anchor="ctr">
              <a:spAutoFit/>
            </a:bodyPr>
            <a:lstStyle/>
            <a:p>
              <a:pPr marL="0" indent="0" algn="ctr">
                <a:lnSpc>
                  <a:spcPts val="2400"/>
                </a:lnSpc>
                <a:buNone/>
              </a:pPr>
              <a:r>
                <a:rPr lang="en-US" sz="1397" b="1" dirty="0">
                  <a:solidFill>
                    <a:srgbClr val="121610"/>
                  </a:solidFill>
                </a:rPr>
                <a:t>1</a:t>
              </a:r>
              <a:endParaRPr lang="en-US" sz="1397" dirty="0">
                <a:solidFill>
                  <a:srgbClr val="121610"/>
                </a:solidFill>
              </a:endParaRPr>
            </a:p>
          </p:txBody>
        </p:sp>
        <p:sp>
          <p:nvSpPr>
            <p:cNvPr id="26" name="Shape 4">
              <a:extLst>
                <a:ext uri="{FF2B5EF4-FFF2-40B4-BE49-F238E27FC236}">
                  <a16:creationId xmlns:a16="http://schemas.microsoft.com/office/drawing/2014/main" id="{1B90FF3F-A40A-C2E5-CDD6-00E1C609B843}"/>
                </a:ext>
              </a:extLst>
            </p:cNvPr>
            <p:cNvSpPr/>
            <p:nvPr/>
          </p:nvSpPr>
          <p:spPr>
            <a:xfrm>
              <a:off x="801105" y="1563637"/>
              <a:ext cx="3446859" cy="707231"/>
            </a:xfrm>
            <a:prstGeom prst="roundRect">
              <a:avLst>
                <a:gd name="adj" fmla="val 7283"/>
              </a:avLst>
            </a:prstGeom>
            <a:solidFill>
              <a:schemeClr val="accent6">
                <a:lumMod val="60000"/>
                <a:lumOff val="40000"/>
              </a:schemeClr>
            </a:solidFill>
            <a:ln/>
          </p:spPr>
          <p:txBody>
            <a:bodyPr/>
            <a:lstStyle/>
            <a:p>
              <a:endParaRPr lang="LID4096"/>
            </a:p>
          </p:txBody>
        </p:sp>
        <p:sp>
          <p:nvSpPr>
            <p:cNvPr id="27" name="Text 5">
              <a:extLst>
                <a:ext uri="{FF2B5EF4-FFF2-40B4-BE49-F238E27FC236}">
                  <a16:creationId xmlns:a16="http://schemas.microsoft.com/office/drawing/2014/main" id="{A709BB16-2CD0-C0DA-BEAF-4F7611A80F1A}"/>
                </a:ext>
              </a:extLst>
            </p:cNvPr>
            <p:cNvSpPr/>
            <p:nvPr/>
          </p:nvSpPr>
          <p:spPr>
            <a:xfrm>
              <a:off x="857534" y="1614034"/>
              <a:ext cx="2624565" cy="141367"/>
            </a:xfrm>
            <a:prstGeom prst="rect">
              <a:avLst/>
            </a:prstGeom>
            <a:noFill/>
            <a:ln/>
          </p:spPr>
          <p:txBody>
            <a:bodyPr wrap="none" lIns="0" tIns="0" rIns="0" bIns="0" rtlCol="0" anchor="t">
              <a:spAutoFit/>
            </a:bodyPr>
            <a:lstStyle/>
            <a:p>
              <a:pPr>
                <a:lnSpc>
                  <a:spcPts val="1400"/>
                </a:lnSpc>
              </a:pPr>
              <a:r>
                <a:rPr lang="en-US" sz="1200" b="1" dirty="0" err="1">
                  <a:solidFill>
                    <a:srgbClr val="008000"/>
                  </a:solidFill>
                </a:rPr>
                <a:t>Gemeindebetrieb</a:t>
              </a:r>
              <a:r>
                <a:rPr lang="en-US" sz="1200" b="1" dirty="0">
                  <a:solidFill>
                    <a:srgbClr val="008000"/>
                  </a:solidFill>
                </a:rPr>
                <a:t> &amp; </a:t>
              </a:r>
              <a:r>
                <a:rPr lang="en-US" sz="1200" b="1" dirty="0" err="1">
                  <a:solidFill>
                    <a:srgbClr val="008000"/>
                  </a:solidFill>
                </a:rPr>
                <a:t>Kapazitätsaufbau</a:t>
              </a:r>
              <a:endParaRPr lang="en-US" sz="1200" b="1" dirty="0">
                <a:solidFill>
                  <a:srgbClr val="008000"/>
                </a:solidFill>
              </a:endParaRPr>
            </a:p>
          </p:txBody>
        </p:sp>
        <p:sp>
          <p:nvSpPr>
            <p:cNvPr id="28" name="Text 6">
              <a:extLst>
                <a:ext uri="{FF2B5EF4-FFF2-40B4-BE49-F238E27FC236}">
                  <a16:creationId xmlns:a16="http://schemas.microsoft.com/office/drawing/2014/main" id="{A4116ED6-F269-651D-DFFC-B1C17148E80E}"/>
                </a:ext>
              </a:extLst>
            </p:cNvPr>
            <p:cNvSpPr/>
            <p:nvPr/>
          </p:nvSpPr>
          <p:spPr>
            <a:xfrm>
              <a:off x="860420" y="1789846"/>
              <a:ext cx="3296072" cy="441673"/>
            </a:xfrm>
            <a:prstGeom prst="rect">
              <a:avLst/>
            </a:prstGeom>
            <a:noFill/>
            <a:ln/>
          </p:spPr>
          <p:txBody>
            <a:bodyPr wrap="square" lIns="0" tIns="0" rIns="0" bIns="0" rtlCol="0" anchor="t">
              <a:spAutoFit/>
            </a:bodyPr>
            <a:lstStyle/>
            <a:p>
              <a:pPr algn="just">
                <a:lnSpc>
                  <a:spcPts val="1100"/>
                </a:lnSpc>
              </a:pPr>
              <a:r>
                <a:rPr lang="de-DE" sz="900" dirty="0">
                  <a:solidFill>
                    <a:srgbClr val="212121"/>
                  </a:solidFill>
                </a:rPr>
                <a:t>Aufbau eines zentralisierten, professionell geführten Geflügel-betriebs, dessen Bestandsgröße durch Reinvestitionen von 1.000 auf 2.800 Tiere erweitert wird, bei gleichzeitiger Stärkung des </a:t>
              </a:r>
              <a:r>
                <a:rPr lang="de-DE" sz="900" dirty="0" err="1">
                  <a:solidFill>
                    <a:srgbClr val="212121"/>
                  </a:solidFill>
                </a:rPr>
                <a:t>lo-kalen</a:t>
              </a:r>
              <a:r>
                <a:rPr lang="de-DE" sz="900" dirty="0">
                  <a:solidFill>
                    <a:srgbClr val="212121"/>
                  </a:solidFill>
                </a:rPr>
                <a:t> Wissens und der technischen Kapazitäten.</a:t>
              </a:r>
            </a:p>
          </p:txBody>
        </p:sp>
        <p:sp>
          <p:nvSpPr>
            <p:cNvPr id="29" name="Text 8">
              <a:extLst>
                <a:ext uri="{FF2B5EF4-FFF2-40B4-BE49-F238E27FC236}">
                  <a16:creationId xmlns:a16="http://schemas.microsoft.com/office/drawing/2014/main" id="{906B3E0C-C11D-CEA6-9465-41FE008CFC9B}"/>
                </a:ext>
              </a:extLst>
            </p:cNvPr>
            <p:cNvSpPr/>
            <p:nvPr/>
          </p:nvSpPr>
          <p:spPr>
            <a:xfrm>
              <a:off x="358612" y="1721920"/>
              <a:ext cx="382216" cy="326370"/>
            </a:xfrm>
            <a:prstGeom prst="flowChartConnector">
              <a:avLst/>
            </a:prstGeom>
            <a:noFill/>
            <a:ln>
              <a:noFill/>
            </a:ln>
          </p:spPr>
          <p:txBody>
            <a:bodyPr wrap="square" lIns="0" tIns="0" rIns="0" bIns="0" rtlCol="0" anchor="ctr">
              <a:spAutoFit/>
            </a:bodyPr>
            <a:lstStyle/>
            <a:p>
              <a:pPr marL="0" indent="0" algn="ctr">
                <a:lnSpc>
                  <a:spcPts val="2400"/>
                </a:lnSpc>
                <a:buNone/>
              </a:pPr>
              <a:r>
                <a:rPr lang="en-US" b="1" dirty="0">
                  <a:solidFill>
                    <a:srgbClr val="FFFFFF"/>
                  </a:solidFill>
                </a:rPr>
                <a:t>5</a:t>
              </a:r>
              <a:endParaRPr lang="en-US" dirty="0"/>
            </a:p>
          </p:txBody>
        </p:sp>
      </p:grpSp>
      <p:grpSp>
        <p:nvGrpSpPr>
          <p:cNvPr id="30" name="Group 29">
            <a:extLst>
              <a:ext uri="{FF2B5EF4-FFF2-40B4-BE49-F238E27FC236}">
                <a16:creationId xmlns:a16="http://schemas.microsoft.com/office/drawing/2014/main" id="{BEEC14FD-9E80-99AD-D771-01F4F2257C32}"/>
              </a:ext>
            </a:extLst>
          </p:cNvPr>
          <p:cNvGrpSpPr/>
          <p:nvPr/>
        </p:nvGrpSpPr>
        <p:grpSpPr>
          <a:xfrm>
            <a:off x="4713054" y="3522233"/>
            <a:ext cx="3924952" cy="898183"/>
            <a:chOff x="323012" y="1563637"/>
            <a:chExt cx="3924952" cy="707232"/>
          </a:xfrm>
        </p:grpSpPr>
        <p:sp>
          <p:nvSpPr>
            <p:cNvPr id="31" name="Shape 2">
              <a:extLst>
                <a:ext uri="{FF2B5EF4-FFF2-40B4-BE49-F238E27FC236}">
                  <a16:creationId xmlns:a16="http://schemas.microsoft.com/office/drawing/2014/main" id="{3BEC44D0-E17C-811D-3F93-C34BC504267C}"/>
                </a:ext>
              </a:extLst>
            </p:cNvPr>
            <p:cNvSpPr/>
            <p:nvPr/>
          </p:nvSpPr>
          <p:spPr>
            <a:xfrm>
              <a:off x="323012" y="1563638"/>
              <a:ext cx="428625" cy="707231"/>
            </a:xfrm>
            <a:prstGeom prst="roundRect">
              <a:avLst/>
            </a:prstGeom>
            <a:solidFill>
              <a:srgbClr val="008000"/>
            </a:solidFill>
            <a:ln/>
          </p:spPr>
          <p:txBody>
            <a:bodyPr/>
            <a:lstStyle/>
            <a:p>
              <a:endParaRPr lang="LID4096" dirty="0">
                <a:solidFill>
                  <a:schemeClr val="bg1"/>
                </a:solidFill>
              </a:endParaRPr>
            </a:p>
          </p:txBody>
        </p:sp>
        <p:sp>
          <p:nvSpPr>
            <p:cNvPr id="32" name="Text 3">
              <a:extLst>
                <a:ext uri="{FF2B5EF4-FFF2-40B4-BE49-F238E27FC236}">
                  <a16:creationId xmlns:a16="http://schemas.microsoft.com/office/drawing/2014/main" id="{DBDDE6E6-4E34-BC05-6E1C-6FC1409462E0}"/>
                </a:ext>
              </a:extLst>
            </p:cNvPr>
            <p:cNvSpPr/>
            <p:nvPr/>
          </p:nvSpPr>
          <p:spPr>
            <a:xfrm>
              <a:off x="994065" y="1907297"/>
              <a:ext cx="96180" cy="280461"/>
            </a:xfrm>
            <a:prstGeom prst="rect">
              <a:avLst/>
            </a:prstGeom>
            <a:noFill/>
            <a:ln/>
          </p:spPr>
          <p:txBody>
            <a:bodyPr wrap="none" lIns="0" tIns="0" rIns="0" bIns="0" rtlCol="0" anchor="ctr">
              <a:spAutoFit/>
            </a:bodyPr>
            <a:lstStyle/>
            <a:p>
              <a:pPr marL="0" indent="0" algn="ctr">
                <a:lnSpc>
                  <a:spcPts val="2400"/>
                </a:lnSpc>
                <a:buNone/>
              </a:pPr>
              <a:r>
                <a:rPr lang="en-US" sz="1397" b="1" dirty="0">
                  <a:solidFill>
                    <a:srgbClr val="121610"/>
                  </a:solidFill>
                </a:rPr>
                <a:t>1</a:t>
              </a:r>
              <a:endParaRPr lang="en-US" sz="1397" dirty="0">
                <a:solidFill>
                  <a:srgbClr val="121610"/>
                </a:solidFill>
              </a:endParaRPr>
            </a:p>
          </p:txBody>
        </p:sp>
        <p:sp>
          <p:nvSpPr>
            <p:cNvPr id="33" name="Shape 4">
              <a:extLst>
                <a:ext uri="{FF2B5EF4-FFF2-40B4-BE49-F238E27FC236}">
                  <a16:creationId xmlns:a16="http://schemas.microsoft.com/office/drawing/2014/main" id="{3293BB9F-4617-40A6-9333-70D262BA0790}"/>
                </a:ext>
              </a:extLst>
            </p:cNvPr>
            <p:cNvSpPr/>
            <p:nvPr/>
          </p:nvSpPr>
          <p:spPr>
            <a:xfrm>
              <a:off x="801105" y="1563637"/>
              <a:ext cx="3446859" cy="707231"/>
            </a:xfrm>
            <a:prstGeom prst="roundRect">
              <a:avLst>
                <a:gd name="adj" fmla="val 7283"/>
              </a:avLst>
            </a:prstGeom>
            <a:solidFill>
              <a:schemeClr val="accent6">
                <a:lumMod val="60000"/>
                <a:lumOff val="40000"/>
              </a:schemeClr>
            </a:solidFill>
            <a:ln/>
          </p:spPr>
          <p:txBody>
            <a:bodyPr/>
            <a:lstStyle/>
            <a:p>
              <a:endParaRPr lang="LID4096" dirty="0"/>
            </a:p>
          </p:txBody>
        </p:sp>
        <p:sp>
          <p:nvSpPr>
            <p:cNvPr id="34" name="Text 5">
              <a:extLst>
                <a:ext uri="{FF2B5EF4-FFF2-40B4-BE49-F238E27FC236}">
                  <a16:creationId xmlns:a16="http://schemas.microsoft.com/office/drawing/2014/main" id="{7B156D4F-919B-0F17-FE32-D3E0393A7E75}"/>
                </a:ext>
              </a:extLst>
            </p:cNvPr>
            <p:cNvSpPr/>
            <p:nvPr/>
          </p:nvSpPr>
          <p:spPr>
            <a:xfrm>
              <a:off x="892316" y="1600110"/>
              <a:ext cx="1162434" cy="141367"/>
            </a:xfrm>
            <a:prstGeom prst="rect">
              <a:avLst/>
            </a:prstGeom>
            <a:noFill/>
            <a:ln/>
          </p:spPr>
          <p:txBody>
            <a:bodyPr wrap="none" lIns="0" tIns="0" rIns="0" bIns="0" rtlCol="0" anchor="t">
              <a:spAutoFit/>
            </a:bodyPr>
            <a:lstStyle/>
            <a:p>
              <a:pPr>
                <a:lnSpc>
                  <a:spcPts val="1400"/>
                </a:lnSpc>
              </a:pPr>
              <a:r>
                <a:rPr lang="en-US" sz="1200" b="1" dirty="0" err="1">
                  <a:solidFill>
                    <a:srgbClr val="008000"/>
                  </a:solidFill>
                </a:rPr>
                <a:t>Marktintegration</a:t>
              </a:r>
              <a:endParaRPr lang="en-US" sz="1200" b="1" dirty="0">
                <a:solidFill>
                  <a:srgbClr val="008000"/>
                </a:solidFill>
              </a:endParaRPr>
            </a:p>
          </p:txBody>
        </p:sp>
        <p:sp>
          <p:nvSpPr>
            <p:cNvPr id="35" name="Text 6">
              <a:extLst>
                <a:ext uri="{FF2B5EF4-FFF2-40B4-BE49-F238E27FC236}">
                  <a16:creationId xmlns:a16="http://schemas.microsoft.com/office/drawing/2014/main" id="{57F1F123-94B4-AF38-8DA1-7593CC01AA07}"/>
                </a:ext>
              </a:extLst>
            </p:cNvPr>
            <p:cNvSpPr/>
            <p:nvPr/>
          </p:nvSpPr>
          <p:spPr>
            <a:xfrm>
              <a:off x="892316" y="1789986"/>
              <a:ext cx="3254068" cy="441672"/>
            </a:xfrm>
            <a:prstGeom prst="rect">
              <a:avLst/>
            </a:prstGeom>
            <a:noFill/>
            <a:ln/>
          </p:spPr>
          <p:txBody>
            <a:bodyPr wrap="square" lIns="0" tIns="0" rIns="0" bIns="0" rtlCol="0" anchor="t">
              <a:spAutoFit/>
            </a:bodyPr>
            <a:lstStyle/>
            <a:p>
              <a:pPr algn="just">
                <a:lnSpc>
                  <a:spcPts val="1100"/>
                </a:lnSpc>
              </a:pPr>
              <a:r>
                <a:rPr lang="de-DE" sz="900" dirty="0">
                  <a:solidFill>
                    <a:srgbClr val="212121"/>
                  </a:solidFill>
                </a:rPr>
                <a:t>Sicherstellung einer kontinuierlichen Versorgung lokaler und regionaler Märkte mit Eiern und Geflügel sowie Entwicklung der traditionellen Geflügelhaltung zu einer verlässlichen Einkommensquelle</a:t>
              </a:r>
              <a:endParaRPr lang="en-US" sz="900" dirty="0">
                <a:solidFill>
                  <a:srgbClr val="212121"/>
                </a:solidFill>
              </a:endParaRPr>
            </a:p>
          </p:txBody>
        </p:sp>
        <p:sp>
          <p:nvSpPr>
            <p:cNvPr id="36" name="Text 8">
              <a:extLst>
                <a:ext uri="{FF2B5EF4-FFF2-40B4-BE49-F238E27FC236}">
                  <a16:creationId xmlns:a16="http://schemas.microsoft.com/office/drawing/2014/main" id="{4961B558-ED2E-6731-C620-ECE90651E881}"/>
                </a:ext>
              </a:extLst>
            </p:cNvPr>
            <p:cNvSpPr/>
            <p:nvPr/>
          </p:nvSpPr>
          <p:spPr>
            <a:xfrm>
              <a:off x="358612" y="1721920"/>
              <a:ext cx="382216" cy="326370"/>
            </a:xfrm>
            <a:prstGeom prst="flowChartConnector">
              <a:avLst/>
            </a:prstGeom>
            <a:noFill/>
            <a:ln>
              <a:noFill/>
            </a:ln>
          </p:spPr>
          <p:txBody>
            <a:bodyPr wrap="square" lIns="0" tIns="0" rIns="0" bIns="0" rtlCol="0" anchor="ctr">
              <a:spAutoFit/>
            </a:bodyPr>
            <a:lstStyle/>
            <a:p>
              <a:pPr marL="0" indent="0" algn="ctr">
                <a:lnSpc>
                  <a:spcPts val="2400"/>
                </a:lnSpc>
                <a:buNone/>
              </a:pPr>
              <a:r>
                <a:rPr lang="en-US" b="1" dirty="0">
                  <a:solidFill>
                    <a:srgbClr val="FFFFFF"/>
                  </a:solidFill>
                </a:rPr>
                <a:t>6</a:t>
              </a:r>
              <a:endParaRPr lang="en-US" dirty="0"/>
            </a:p>
          </p:txBody>
        </p:sp>
      </p:grpSp>
    </p:spTree>
    <p:extLst>
      <p:ext uri="{BB962C8B-B14F-4D97-AF65-F5344CB8AC3E}">
        <p14:creationId xmlns:p14="http://schemas.microsoft.com/office/powerpoint/2010/main" val="3902075895"/>
      </p:ext>
    </p:extLst>
  </p:cSld>
  <p:clrMapOvr>
    <a:masterClrMapping/>
  </p:clrMapOvr>
</p:sld>
</file>

<file path=ppt/theme/theme1.xml><?xml version="1.0" encoding="utf-8"?>
<a:theme xmlns:a="http://schemas.openxmlformats.org/drawingml/2006/main" name="Benutzerdefiniertes Design">
  <a:themeElements>
    <a:clrScheme name="Benutzerdefiniert 1">
      <a:dk1>
        <a:srgbClr val="018137"/>
      </a:dk1>
      <a:lt1>
        <a:sysClr val="window" lastClr="FFFFFF"/>
      </a:lt1>
      <a:dk2>
        <a:srgbClr val="018137"/>
      </a:dk2>
      <a:lt2>
        <a:srgbClr val="E7E6E6"/>
      </a:lt2>
      <a:accent1>
        <a:srgbClr val="007800"/>
      </a:accent1>
      <a:accent2>
        <a:srgbClr val="009000"/>
      </a:accent2>
      <a:accent3>
        <a:srgbClr val="00B800"/>
      </a:accent3>
      <a:accent4>
        <a:srgbClr val="00D200"/>
      </a:accent4>
      <a:accent5>
        <a:srgbClr val="4BFF4B"/>
      </a:accent5>
      <a:accent6>
        <a:srgbClr val="90FF90"/>
      </a:accent6>
      <a:hlink>
        <a:srgbClr val="90FF90"/>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2512</Words>
  <Application>Microsoft Office PowerPoint</Application>
  <PresentationFormat>On-screen Show (16:9)</PresentationFormat>
  <Paragraphs>311</Paragraphs>
  <Slides>23</Slides>
  <Notes>16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32" baseType="lpstr">
      <vt:lpstr>Aptos</vt:lpstr>
      <vt:lpstr>Aptos Black</vt:lpstr>
      <vt:lpstr>Aptos Display</vt:lpstr>
      <vt:lpstr>Arial</vt:lpstr>
      <vt:lpstr>Calibri</vt:lpstr>
      <vt:lpstr>Noto Sans</vt:lpstr>
      <vt:lpstr>Benutzerdefiniertes Design</vt:lpstr>
      <vt:lpstr>Microsoft Excel Worksheet</vt:lpstr>
      <vt:lpstr>Worksheet</vt:lpstr>
      <vt:lpstr>PowerPoint Presentation</vt:lpstr>
      <vt:lpstr>Abkürzungen   </vt:lpstr>
      <vt:lpstr>Agenda</vt:lpstr>
      <vt:lpstr>PowerPoint Presentation</vt:lpstr>
      <vt:lpstr>PowerPoint Presentation</vt:lpstr>
      <vt:lpstr>Hintergrund des Projekts  Strategische Lösung – GGZ Übersicht</vt:lpstr>
      <vt:lpstr>Projektzeitplan</vt:lpstr>
      <vt:lpstr>PowerPoint Presentation</vt:lpstr>
      <vt:lpstr>Wichtigste Projektziele</vt:lpstr>
      <vt:lpstr>Wichtige wirtschaftliche Auswirkungen </vt:lpstr>
      <vt:lpstr>Auswirkungen auf Produktion, Einkommen und Beschäftigung</vt:lpstr>
      <vt:lpstr>PowerPoint Presentation</vt:lpstr>
      <vt:lpstr>Wichtige operative Aspekte</vt:lpstr>
      <vt:lpstr>Rahmenkonzept für die Projektumsetzung</vt:lpstr>
      <vt:lpstr>PowerPoint Presentation</vt:lpstr>
      <vt:lpstr>Überblick über die Projektfinanzen</vt:lpstr>
      <vt:lpstr>Projektfinanzen Gesamtinvestitionskosten</vt:lpstr>
      <vt:lpstr>Projektfinanzen Jährliche Betriebskosten</vt:lpstr>
      <vt:lpstr>Projektfinanzen Jahresumsatz und Einsparungen</vt:lpstr>
      <vt:lpstr>PowerPoint Presentation</vt:lpstr>
      <vt:lpstr>Überblick: Auswirkungen des Projekts</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Abdullah Adil</cp:lastModifiedBy>
  <cp:revision>161</cp:revision>
  <dcterms:created xsi:type="dcterms:W3CDTF">2025-09-01T16:12:21Z</dcterms:created>
  <dcterms:modified xsi:type="dcterms:W3CDTF">2026-06-30T13:37:18Z</dcterms:modified>
</cp:coreProperties>
</file>