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4"/>
  </p:notesMasterIdLst>
  <p:handoutMasterIdLst>
    <p:handoutMasterId r:id="rId25"/>
  </p:handoutMasterIdLst>
  <p:sldIdLst>
    <p:sldId id="1099" r:id="rId2"/>
    <p:sldId id="1123" r:id="rId3"/>
    <p:sldId id="280" r:id="rId4"/>
    <p:sldId id="1106" r:id="rId5"/>
    <p:sldId id="1079" r:id="rId6"/>
    <p:sldId id="1105" r:id="rId7"/>
    <p:sldId id="1107" r:id="rId8"/>
    <p:sldId id="1108" r:id="rId9"/>
    <p:sldId id="1111" r:id="rId10"/>
    <p:sldId id="1114" r:id="rId11"/>
    <p:sldId id="1104" r:id="rId12"/>
    <p:sldId id="1112" r:id="rId13"/>
    <p:sldId id="1113" r:id="rId14"/>
    <p:sldId id="1121" r:id="rId15"/>
    <p:sldId id="1115" r:id="rId16"/>
    <p:sldId id="1124" r:id="rId17"/>
    <p:sldId id="1117" r:id="rId18"/>
    <p:sldId id="1126" r:id="rId19"/>
    <p:sldId id="1122" r:id="rId20"/>
    <p:sldId id="1120" r:id="rId21"/>
    <p:sldId id="1136" r:id="rId22"/>
    <p:sldId id="1137" r:id="rId2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6" userDrawn="1">
          <p15:clr>
            <a:srgbClr val="A4A3A4"/>
          </p15:clr>
        </p15:guide>
        <p15:guide id="3" pos="3606" userDrawn="1">
          <p15:clr>
            <a:srgbClr val="A4A3A4"/>
          </p15:clr>
        </p15:guide>
        <p15:guide id="4" pos="521" userDrawn="1">
          <p15:clr>
            <a:srgbClr val="A4A3A4"/>
          </p15:clr>
        </p15:guide>
        <p15:guide id="5" orient="horz" pos="146" userDrawn="1">
          <p15:clr>
            <a:srgbClr val="A4A3A4"/>
          </p15:clr>
        </p15:guide>
        <p15:guide id="6" orient="horz" pos="962" userDrawn="1">
          <p15:clr>
            <a:srgbClr val="A4A3A4"/>
          </p15:clr>
        </p15:guide>
        <p15:guide id="7" orient="horz" pos="1212" userDrawn="1">
          <p15:clr>
            <a:srgbClr val="A4A3A4"/>
          </p15:clr>
        </p15:guide>
        <p15:guide id="8" pos="1927" userDrawn="1">
          <p15:clr>
            <a:srgbClr val="A4A3A4"/>
          </p15:clr>
        </p15:guide>
        <p15:guide id="9" pos="1429" userDrawn="1">
          <p15:clr>
            <a:srgbClr val="A4A3A4"/>
          </p15:clr>
        </p15:guide>
        <p15:guide id="11" pos="4150" userDrawn="1">
          <p15:clr>
            <a:srgbClr val="A4A3A4"/>
          </p15:clr>
        </p15:guide>
        <p15:guide id="12" orient="horz" pos="758" userDrawn="1">
          <p15:clr>
            <a:srgbClr val="A4A3A4"/>
          </p15:clr>
        </p15:guide>
        <p15:guide id="13" orient="horz" pos="1008" userDrawn="1">
          <p15:clr>
            <a:srgbClr val="A4A3A4"/>
          </p15:clr>
        </p15:guide>
        <p15:guide id="15" orient="horz" pos="940" userDrawn="1">
          <p15:clr>
            <a:srgbClr val="A4A3A4"/>
          </p15:clr>
        </p15:guide>
        <p15:guide id="16" pos="612" userDrawn="1">
          <p15:clr>
            <a:srgbClr val="A4A3A4"/>
          </p15:clr>
        </p15:guide>
        <p15:guide id="17" orient="horz" pos="239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610"/>
    <a:srgbClr val="00B800"/>
    <a:srgbClr val="009D00"/>
    <a:srgbClr val="00D200"/>
    <a:srgbClr val="009000"/>
    <a:srgbClr val="007800"/>
    <a:srgbClr val="005A00"/>
    <a:srgbClr val="DBFFDB"/>
    <a:srgbClr val="FA6454"/>
    <a:srgbClr val="F66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9808" autoAdjust="0"/>
  </p:normalViewPr>
  <p:slideViewPr>
    <p:cSldViewPr snapToObjects="1">
      <p:cViewPr varScale="1">
        <p:scale>
          <a:sx n="117" d="100"/>
          <a:sy n="117" d="100"/>
        </p:scale>
        <p:origin x="954" y="324"/>
      </p:cViewPr>
      <p:guideLst>
        <p:guide pos="136"/>
        <p:guide pos="3606"/>
        <p:guide pos="521"/>
        <p:guide orient="horz" pos="146"/>
        <p:guide orient="horz" pos="962"/>
        <p:guide orient="horz" pos="1212"/>
        <p:guide pos="1927"/>
        <p:guide pos="1429"/>
        <p:guide pos="4150"/>
        <p:guide orient="horz" pos="758"/>
        <p:guide orient="horz" pos="1008"/>
        <p:guide orient="horz" pos="940"/>
        <p:guide pos="612"/>
        <p:guide orient="horz" pos="2391"/>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63" d="100"/>
          <a:sy n="63" d="100"/>
        </p:scale>
        <p:origin x="3547" y="77"/>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wid\Downloads\Water%20fall%20charts%20%20IDAC%20LBR%20Germa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awid\Downloads\Water%20fall%20charts%20%20IDAC%20LBR%20Germa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Jawid\Downloads\Water%20fall%20charts%20%20IDAC%20LBR%20Germa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Jawid\Downloads\Water%20fall%20charts%20%20IDAC%20LBR%20German.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441523687200801"/>
          <c:y val="2.3926979917216418E-2"/>
          <c:w val="0.85934585043279432"/>
          <c:h val="0.81005474876938188"/>
        </c:manualLayout>
      </c:layout>
      <c:barChart>
        <c:barDir val="col"/>
        <c:grouping val="stacked"/>
        <c:varyColors val="0"/>
        <c:ser>
          <c:idx val="0"/>
          <c:order val="0"/>
          <c:tx>
            <c:strRef>
              <c:f>'Waterfall Chart - CAPEX  (GER)'!$G$13</c:f>
              <c:strCache>
                <c:ptCount val="1"/>
                <c:pt idx="0">
                  <c:v>Hidden bars</c:v>
                </c:pt>
              </c:strCache>
            </c:strRef>
          </c:tx>
          <c:spPr>
            <a:noFill/>
            <a:ln>
              <a:noFill/>
            </a:ln>
            <a:effectLst/>
          </c:spPr>
          <c:invertIfNegative val="0"/>
          <c:cat>
            <c:strRef>
              <c:f>'Waterfall Chart - CAPEX  (GER)'!$B$15:$B$20</c:f>
              <c:strCache>
                <c:ptCount val="6"/>
                <c:pt idx="0">
                  <c:v>Land &amp; Gebäude</c:v>
                </c:pt>
                <c:pt idx="1">
                  <c:v>Ausrüstung und Werkzeuge</c:v>
                </c:pt>
                <c:pt idx="2">
                  <c:v>Weitere Kosten</c:v>
                </c:pt>
                <c:pt idx="3">
                  <c:v>Betriebsmittel &amp;
Werkzeuge</c:v>
                </c:pt>
                <c:pt idx="4">
                  <c:v>Eventualkosten
 </c:v>
                </c:pt>
                <c:pt idx="5">
                  <c:v>Gesamtsumme</c:v>
                </c:pt>
              </c:strCache>
            </c:strRef>
          </c:cat>
          <c:val>
            <c:numRef>
              <c:f>'Waterfall Chart - CAPEX  (GER)'!$G$15:$G$20</c:f>
              <c:numCache>
                <c:formatCode>0.0</c:formatCode>
                <c:ptCount val="6"/>
                <c:pt idx="0" formatCode="General">
                  <c:v>0</c:v>
                </c:pt>
                <c:pt idx="1">
                  <c:v>25048</c:v>
                </c:pt>
                <c:pt idx="2">
                  <c:v>26408</c:v>
                </c:pt>
                <c:pt idx="3">
                  <c:v>26908</c:v>
                </c:pt>
                <c:pt idx="4" formatCode="0">
                  <c:v>89708</c:v>
                </c:pt>
                <c:pt idx="5">
                  <c:v>0</c:v>
                </c:pt>
              </c:numCache>
            </c:numRef>
          </c:val>
          <c:extLst>
            <c:ext xmlns:c16="http://schemas.microsoft.com/office/drawing/2014/chart" uri="{C3380CC4-5D6E-409C-BE32-E72D297353CC}">
              <c16:uniqueId val="{00000000-5B0B-4BD1-821F-926794A1FCF3}"/>
            </c:ext>
          </c:extLst>
        </c:ser>
        <c:ser>
          <c:idx val="1"/>
          <c:order val="1"/>
          <c:tx>
            <c:strRef>
              <c:f>'Waterfall Chart - CAPEX  (GER)'!$F$13</c:f>
              <c:strCache>
                <c:ptCount val="1"/>
                <c:pt idx="0">
                  <c:v>Bars you see</c:v>
                </c:pt>
              </c:strCache>
            </c:strRef>
          </c:tx>
          <c:spPr>
            <a:solidFill>
              <a:schemeClr val="accent4"/>
            </a:solidFill>
            <a:ln w="9525" cap="rnd">
              <a:noFill/>
            </a:ln>
            <a:effectLst>
              <a:glow>
                <a:schemeClr val="accent1">
                  <a:alpha val="40000"/>
                </a:schemeClr>
              </a:glow>
            </a:effectLst>
          </c:spPr>
          <c:invertIfNegative val="0"/>
          <c:dPt>
            <c:idx val="1"/>
            <c:invertIfNegative val="0"/>
            <c:bubble3D val="0"/>
            <c:extLst>
              <c:ext xmlns:c16="http://schemas.microsoft.com/office/drawing/2014/chart" uri="{C3380CC4-5D6E-409C-BE32-E72D297353CC}">
                <c16:uniqueId val="{00000001-5B0B-4BD1-821F-926794A1FCF3}"/>
              </c:ext>
            </c:extLst>
          </c:dPt>
          <c:dPt>
            <c:idx val="2"/>
            <c:invertIfNegative val="0"/>
            <c:bubble3D val="0"/>
            <c:extLst>
              <c:ext xmlns:c16="http://schemas.microsoft.com/office/drawing/2014/chart" uri="{C3380CC4-5D6E-409C-BE32-E72D297353CC}">
                <c16:uniqueId val="{00000002-5B0B-4BD1-821F-926794A1FCF3}"/>
              </c:ext>
            </c:extLst>
          </c:dPt>
          <c:dPt>
            <c:idx val="5"/>
            <c:invertIfNegative val="0"/>
            <c:bubble3D val="0"/>
            <c:spPr>
              <a:solidFill>
                <a:schemeClr val="accent2"/>
              </a:solidFill>
              <a:ln w="9525" cap="rnd">
                <a:noFill/>
              </a:ln>
              <a:effectLst>
                <a:glow>
                  <a:schemeClr val="accent1">
                    <a:alpha val="40000"/>
                  </a:schemeClr>
                </a:glow>
              </a:effectLst>
            </c:spPr>
            <c:extLst>
              <c:ext xmlns:c16="http://schemas.microsoft.com/office/drawing/2014/chart" uri="{C3380CC4-5D6E-409C-BE32-E72D297353CC}">
                <c16:uniqueId val="{00000004-5B0B-4BD1-821F-926794A1FCF3}"/>
              </c:ext>
            </c:extLst>
          </c:dPt>
          <c:dLbls>
            <c:dLbl>
              <c:idx val="0"/>
              <c:layout>
                <c:manualLayout>
                  <c:x val="2.0526636154813665E-3"/>
                  <c:y val="-0.119844067373412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0B-4BD1-821F-926794A1FCF3}"/>
                </c:ext>
              </c:extLst>
            </c:dLbl>
            <c:dLbl>
              <c:idx val="1"/>
              <c:layout>
                <c:manualLayout>
                  <c:x val="-5.7051644828670859E-17"/>
                  <c:y val="-4.42619956978734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0B-4BD1-821F-926794A1FCF3}"/>
                </c:ext>
              </c:extLst>
            </c:dLbl>
            <c:dLbl>
              <c:idx val="2"/>
              <c:layout>
                <c:manualLayout>
                  <c:x val="0"/>
                  <c:y val="-3.5409596558298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0B-4BD1-821F-926794A1FCF3}"/>
                </c:ext>
              </c:extLst>
            </c:dLbl>
            <c:dLbl>
              <c:idx val="3"/>
              <c:layout>
                <c:manualLayout>
                  <c:x val="-9.9339661529801665E-4"/>
                  <c:y val="-0.238728332640066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0B-4BD1-821F-926794A1FCF3}"/>
                </c:ext>
              </c:extLst>
            </c:dLbl>
            <c:dLbl>
              <c:idx val="4"/>
              <c:layout>
                <c:manualLayout>
                  <c:x val="2.5503329853152849E-3"/>
                  <c:y val="-5.6694612789590954E-2"/>
                </c:manualLayout>
              </c:layout>
              <c:numFmt formatCode="&quot;$&quot;#,##0" sourceLinked="0"/>
              <c:spPr>
                <a:noFill/>
                <a:ln>
                  <a:noFill/>
                </a:ln>
                <a:effectLst/>
              </c:spPr>
              <c:txPr>
                <a:bodyPr vertOverflow="overflow" horzOverflow="overflow" wrap="square" lIns="38100" tIns="19050" rIns="38100" bIns="19050" anchor="t" anchorCtr="0">
                  <a:noAutofit/>
                </a:bodyPr>
                <a:lstStyle/>
                <a:p>
                  <a:pPr>
                    <a:defRPr sz="900">
                      <a:ln>
                        <a:noFill/>
                      </a:ln>
                      <a:solidFill>
                        <a:schemeClr val="tx1"/>
                      </a:solidFill>
                    </a:defRPr>
                  </a:pPr>
                  <a:endParaRPr lang="LID4096"/>
                </a:p>
              </c:txPr>
              <c:dLblPos val="ctr"/>
              <c:showLegendKey val="0"/>
              <c:showVal val="1"/>
              <c:showCatName val="0"/>
              <c:showSerName val="0"/>
              <c:showPercent val="0"/>
              <c:showBubbleSize val="0"/>
              <c:extLst>
                <c:ext xmlns:c15="http://schemas.microsoft.com/office/drawing/2012/chart" uri="{CE6537A1-D6FC-4f65-9D91-7224C49458BB}">
                  <c15:layout>
                    <c:manualLayout>
                      <c:w val="7.5290576582587157E-2"/>
                      <c:h val="4.9742122518599129E-2"/>
                    </c:manualLayout>
                  </c15:layout>
                </c:ext>
                <c:ext xmlns:c16="http://schemas.microsoft.com/office/drawing/2014/chart" uri="{C3380CC4-5D6E-409C-BE32-E72D297353CC}">
                  <c16:uniqueId val="{00000007-5B0B-4BD1-821F-926794A1FCF3}"/>
                </c:ext>
              </c:extLst>
            </c:dLbl>
            <c:dLbl>
              <c:idx val="5"/>
              <c:layout>
                <c:manualLayout>
                  <c:x val="-2.5521132659880128E-3"/>
                  <c:y val="-0.355459050560993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0B-4BD1-821F-926794A1FCF3}"/>
                </c:ext>
              </c:extLst>
            </c:dLbl>
            <c:numFmt formatCode="&quot;$&quot;#,##0" sourceLinked="0"/>
            <c:spPr>
              <a:noFill/>
              <a:ln>
                <a:noFill/>
              </a:ln>
              <a:effectLst/>
            </c:spPr>
            <c:txPr>
              <a:bodyPr vertOverflow="overflow" horzOverflow="overflow" wrap="square" lIns="38100" tIns="19050" rIns="38100" bIns="19050" anchor="t" anchorCtr="0">
                <a:spAutoFit/>
              </a:bodyPr>
              <a:lstStyle/>
              <a:p>
                <a:pPr>
                  <a:defRPr sz="900">
                    <a:ln>
                      <a:noFill/>
                    </a:ln>
                    <a:solidFill>
                      <a:schemeClr val="tx1"/>
                    </a:solidFill>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'Waterfall Chart - CAPEX  (GER)'!$B$15:$B$20</c:f>
              <c:strCache>
                <c:ptCount val="6"/>
                <c:pt idx="0">
                  <c:v>Land &amp; Gebäude</c:v>
                </c:pt>
                <c:pt idx="1">
                  <c:v>Ausrüstung und Werkzeuge</c:v>
                </c:pt>
                <c:pt idx="2">
                  <c:v>Weitere Kosten</c:v>
                </c:pt>
                <c:pt idx="3">
                  <c:v>Betriebsmittel &amp;
Werkzeuge</c:v>
                </c:pt>
                <c:pt idx="4">
                  <c:v>Eventualkosten
 </c:v>
                </c:pt>
                <c:pt idx="5">
                  <c:v>Gesamtsumme</c:v>
                </c:pt>
              </c:strCache>
            </c:strRef>
          </c:cat>
          <c:val>
            <c:numRef>
              <c:f>'Waterfall Chart - CAPEX  (GER)'!$F$15:$F$20</c:f>
              <c:numCache>
                <c:formatCode>General</c:formatCode>
                <c:ptCount val="6"/>
                <c:pt idx="0">
                  <c:v>25048</c:v>
                </c:pt>
                <c:pt idx="1">
                  <c:v>1360</c:v>
                </c:pt>
                <c:pt idx="2">
                  <c:v>500</c:v>
                </c:pt>
                <c:pt idx="3">
                  <c:v>62800</c:v>
                </c:pt>
                <c:pt idx="4">
                  <c:v>8971</c:v>
                </c:pt>
                <c:pt idx="5" formatCode="0">
                  <c:v>98679</c:v>
                </c:pt>
              </c:numCache>
            </c:numRef>
          </c:val>
          <c:extLst>
            <c:ext xmlns:c16="http://schemas.microsoft.com/office/drawing/2014/chart" uri="{C3380CC4-5D6E-409C-BE32-E72D297353CC}">
              <c16:uniqueId val="{00000008-5B0B-4BD1-821F-926794A1FCF3}"/>
            </c:ext>
          </c:extLst>
        </c:ser>
        <c:dLbls>
          <c:showLegendKey val="0"/>
          <c:showVal val="0"/>
          <c:showCatName val="0"/>
          <c:showSerName val="0"/>
          <c:showPercent val="0"/>
          <c:showBubbleSize val="0"/>
        </c:dLbls>
        <c:gapWidth val="30"/>
        <c:overlap val="100"/>
        <c:axId val="2086842240"/>
        <c:axId val="2086844960"/>
      </c:barChart>
      <c:catAx>
        <c:axId val="2086842240"/>
        <c:scaling>
          <c:orientation val="minMax"/>
        </c:scaling>
        <c:delete val="0"/>
        <c:axPos val="b"/>
        <c:title>
          <c:tx>
            <c:rich>
              <a:bodyPr/>
              <a:lstStyle/>
              <a:p>
                <a:pPr>
                  <a:defRPr sz="900" b="1">
                    <a:solidFill>
                      <a:schemeClr val="bg2">
                        <a:lumMod val="10000"/>
                      </a:schemeClr>
                    </a:solidFill>
                  </a:defRPr>
                </a:pPr>
                <a:r>
                  <a:rPr lang="en-US" sz="900" b="1" i="0" u="none" strike="noStrike" baseline="0">
                    <a:solidFill>
                      <a:schemeClr val="bg2">
                        <a:lumMod val="10000"/>
                      </a:schemeClr>
                    </a:solidFill>
                    <a:effectLst/>
                  </a:rPr>
                  <a:t>Kostenkategorien</a:t>
                </a:r>
                <a:endParaRPr lang="en-US" sz="900" b="1">
                  <a:solidFill>
                    <a:schemeClr val="bg2">
                      <a:lumMod val="10000"/>
                    </a:schemeClr>
                  </a:solidFill>
                </a:endParaRPr>
              </a:p>
            </c:rich>
          </c:tx>
          <c:layout>
            <c:manualLayout>
              <c:xMode val="edge"/>
              <c:yMode val="edge"/>
              <c:x val="0.4544962687744758"/>
              <c:y val="0.95048940240373114"/>
            </c:manualLayout>
          </c:layout>
          <c:overlay val="0"/>
        </c:title>
        <c:numFmt formatCode="General" sourceLinked="0"/>
        <c:majorTickMark val="out"/>
        <c:minorTickMark val="none"/>
        <c:tickLblPos val="nextTo"/>
        <c:spPr>
          <a:ln>
            <a:solidFill>
              <a:schemeClr val="tx1">
                <a:tint val="75000"/>
              </a:schemeClr>
            </a:solidFill>
          </a:ln>
        </c:spPr>
        <c:txPr>
          <a:bodyPr rot="0" anchor="t" anchorCtr="0"/>
          <a:lstStyle/>
          <a:p>
            <a:pPr>
              <a:defRPr sz="900">
                <a:solidFill>
                  <a:schemeClr val="bg2">
                    <a:lumMod val="25000"/>
                  </a:schemeClr>
                </a:solidFill>
                <a:latin typeface="+mn-lt"/>
              </a:defRPr>
            </a:pPr>
            <a:endParaRPr lang="en-US"/>
          </a:p>
        </c:txPr>
        <c:crossAx val="2086844960"/>
        <c:crosses val="autoZero"/>
        <c:auto val="1"/>
        <c:lblAlgn val="ctr"/>
        <c:lblOffset val="100"/>
        <c:noMultiLvlLbl val="0"/>
      </c:catAx>
      <c:valAx>
        <c:axId val="2086844960"/>
        <c:scaling>
          <c:orientation val="minMax"/>
        </c:scaling>
        <c:delete val="0"/>
        <c:axPos val="l"/>
        <c:title>
          <c:tx>
            <c:rich>
              <a:bodyPr/>
              <a:lstStyle/>
              <a:p>
                <a:pPr>
                  <a:defRPr sz="900" b="1">
                    <a:solidFill>
                      <a:schemeClr val="bg2">
                        <a:lumMod val="10000"/>
                      </a:schemeClr>
                    </a:solidFill>
                  </a:defRPr>
                </a:pPr>
                <a:r>
                  <a:rPr lang="en-US" sz="900" b="1" i="0" u="none" strike="noStrike" baseline="0">
                    <a:solidFill>
                      <a:schemeClr val="bg2">
                        <a:lumMod val="10000"/>
                      </a:schemeClr>
                    </a:solidFill>
                    <a:effectLst/>
                  </a:rPr>
                  <a:t>In $</a:t>
                </a:r>
                <a:r>
                  <a:rPr lang="en-US" sz="900" b="1">
                    <a:solidFill>
                      <a:schemeClr val="bg2">
                        <a:lumMod val="10000"/>
                      </a:schemeClr>
                    </a:solidFill>
                  </a:rPr>
                  <a:t> </a:t>
                </a:r>
              </a:p>
            </c:rich>
          </c:tx>
          <c:layout>
            <c:manualLayout>
              <c:xMode val="edge"/>
              <c:yMode val="edge"/>
              <c:x val="1.2447775395085162E-2"/>
              <c:y val="0.35104595394243104"/>
            </c:manualLayout>
          </c:layout>
          <c:overlay val="0"/>
        </c:title>
        <c:numFmt formatCode="#,##0" sourceLinked="0"/>
        <c:majorTickMark val="out"/>
        <c:minorTickMark val="none"/>
        <c:tickLblPos val="nextTo"/>
        <c:spPr>
          <a:ln w="6350"/>
        </c:spPr>
        <c:txPr>
          <a:bodyPr/>
          <a:lstStyle/>
          <a:p>
            <a:pPr>
              <a:defRPr sz="900">
                <a:solidFill>
                  <a:schemeClr val="bg2">
                    <a:lumMod val="25000"/>
                  </a:schemeClr>
                </a:solidFill>
              </a:defRPr>
            </a:pPr>
            <a:endParaRPr lang="LID4096"/>
          </a:p>
        </c:txPr>
        <c:crossAx val="2086842240"/>
        <c:crosses val="autoZero"/>
        <c:crossBetween val="between"/>
        <c:majorUnit val="20000"/>
      </c:valAx>
      <c:spPr>
        <a:noFill/>
        <a:ln w="25400">
          <a:noFill/>
        </a:ln>
      </c:spPr>
    </c:plotArea>
    <c:plotVisOnly val="1"/>
    <c:dispBlanksAs val="gap"/>
    <c:showDLblsOverMax val="0"/>
  </c:chart>
  <c:spPr>
    <a:noFill/>
    <a:ln>
      <a:noFill/>
    </a:ln>
  </c:spPr>
  <c:txPr>
    <a:bodyPr/>
    <a:lstStyle/>
    <a:p>
      <a:pPr>
        <a:defRPr sz="1400">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592848131823636"/>
          <c:y val="0.14739147033503908"/>
          <c:w val="0.43572351924245017"/>
          <c:h val="0.64262418157534673"/>
        </c:manualLayout>
      </c:layout>
      <c:doughnutChart>
        <c:varyColors val="1"/>
        <c:ser>
          <c:idx val="0"/>
          <c:order val="0"/>
          <c:spPr>
            <a:ln>
              <a:noFill/>
            </a:ln>
          </c:spPr>
          <c:dPt>
            <c:idx val="0"/>
            <c:bubble3D val="0"/>
            <c:spPr>
              <a:solidFill>
                <a:srgbClr val="00D200"/>
              </a:solidFill>
              <a:ln w="19050">
                <a:noFill/>
              </a:ln>
              <a:effectLst/>
            </c:spPr>
            <c:extLst>
              <c:ext xmlns:c16="http://schemas.microsoft.com/office/drawing/2014/chart" uri="{C3380CC4-5D6E-409C-BE32-E72D297353CC}">
                <c16:uniqueId val="{00000001-0554-41A5-ADEF-7E571F4C21A5}"/>
              </c:ext>
            </c:extLst>
          </c:dPt>
          <c:dPt>
            <c:idx val="1"/>
            <c:bubble3D val="0"/>
            <c:spPr>
              <a:solidFill>
                <a:srgbClr val="00B800"/>
              </a:solidFill>
              <a:ln w="19050">
                <a:noFill/>
              </a:ln>
              <a:effectLst/>
            </c:spPr>
            <c:extLst>
              <c:ext xmlns:c16="http://schemas.microsoft.com/office/drawing/2014/chart" uri="{C3380CC4-5D6E-409C-BE32-E72D297353CC}">
                <c16:uniqueId val="{00000003-0554-41A5-ADEF-7E571F4C21A5}"/>
              </c:ext>
            </c:extLst>
          </c:dPt>
          <c:dPt>
            <c:idx val="2"/>
            <c:bubble3D val="0"/>
            <c:spPr>
              <a:solidFill>
                <a:srgbClr val="009D00"/>
              </a:solidFill>
              <a:ln w="19050">
                <a:noFill/>
              </a:ln>
              <a:effectLst/>
            </c:spPr>
            <c:extLst>
              <c:ext xmlns:c16="http://schemas.microsoft.com/office/drawing/2014/chart" uri="{C3380CC4-5D6E-409C-BE32-E72D297353CC}">
                <c16:uniqueId val="{00000005-0554-41A5-ADEF-7E571F4C21A5}"/>
              </c:ext>
            </c:extLst>
          </c:dPt>
          <c:dPt>
            <c:idx val="3"/>
            <c:bubble3D val="0"/>
            <c:spPr>
              <a:solidFill>
                <a:schemeClr val="accent3">
                  <a:lumMod val="50000"/>
                </a:schemeClr>
              </a:solidFill>
              <a:ln w="19050">
                <a:noFill/>
              </a:ln>
              <a:effectLst/>
            </c:spPr>
            <c:extLst>
              <c:ext xmlns:c16="http://schemas.microsoft.com/office/drawing/2014/chart" uri="{C3380CC4-5D6E-409C-BE32-E72D297353CC}">
                <c16:uniqueId val="{00000007-0554-41A5-ADEF-7E571F4C21A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LID4096"/>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'Waterfall Chart - OPEX (GER)'!$B$57:$B$60</c:f>
              <c:strCache>
                <c:ptCount val="4"/>
                <c:pt idx="0">
                  <c:v>Eventualkosten</c:v>
                </c:pt>
                <c:pt idx="1">
                  <c:v>Beschaffung &amp; Versorgung</c:v>
                </c:pt>
                <c:pt idx="2">
                  <c:v>Verwaltungskosten</c:v>
                </c:pt>
                <c:pt idx="3">
                  <c:v>Personalkosten</c:v>
                </c:pt>
              </c:strCache>
            </c:strRef>
          </c:cat>
          <c:val>
            <c:numRef>
              <c:f>'Waterfall Chart - OPEX (GER)'!$D$57:$D$60</c:f>
              <c:numCache>
                <c:formatCode>0%</c:formatCode>
                <c:ptCount val="4"/>
                <c:pt idx="0">
                  <c:v>4.7619047619047616E-2</c:v>
                </c:pt>
                <c:pt idx="1">
                  <c:v>9.6016608278188656E-2</c:v>
                </c:pt>
                <c:pt idx="2">
                  <c:v>0.15570260801868432</c:v>
                </c:pt>
                <c:pt idx="3">
                  <c:v>0.70066173608407945</c:v>
                </c:pt>
              </c:numCache>
            </c:numRef>
          </c:val>
          <c:extLst>
            <c:ext xmlns:c16="http://schemas.microsoft.com/office/drawing/2014/chart" uri="{C3380CC4-5D6E-409C-BE32-E72D297353CC}">
              <c16:uniqueId val="{00000008-0554-41A5-ADEF-7E571F4C21A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8066582345096003"/>
          <c:y val="0.81351064121489225"/>
          <c:w val="0.49433903337314433"/>
          <c:h val="0.186089584158822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LID4096"/>
        </a:p>
      </c:txPr>
    </c:legend>
    <c:plotVisOnly val="1"/>
    <c:dispBlanksAs val="gap"/>
    <c:showDLblsOverMax val="0"/>
    <c:extLst/>
  </c:chart>
  <c:spPr>
    <a:noFill/>
    <a:ln>
      <a:noFill/>
    </a:ln>
    <a:effectLst/>
  </c:spPr>
  <c:txPr>
    <a:bodyPr/>
    <a:lstStyle/>
    <a:p>
      <a:pPr>
        <a:defRPr/>
      </a:pPr>
      <a:endParaRPr lang="LID4096"/>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142334631544"/>
          <c:y val="8.6572386320474579E-2"/>
          <c:w val="0.60261632649646313"/>
          <c:h val="0.76049120618237953"/>
        </c:manualLayout>
      </c:layout>
      <c:barChart>
        <c:barDir val="bar"/>
        <c:grouping val="stacked"/>
        <c:varyColors val="0"/>
        <c:ser>
          <c:idx val="0"/>
          <c:order val="0"/>
          <c:spPr>
            <a:solidFill>
              <a:schemeClr val="accent1"/>
            </a:solidFill>
            <a:ln>
              <a:noFill/>
            </a:ln>
            <a:effectLst/>
          </c:spPr>
          <c:invertIfNegative val="0"/>
          <c:dPt>
            <c:idx val="0"/>
            <c:invertIfNegative val="0"/>
            <c:bubble3D val="0"/>
            <c:spPr>
              <a:solidFill>
                <a:srgbClr val="00B800"/>
              </a:solidFill>
              <a:ln>
                <a:noFill/>
              </a:ln>
              <a:effectLst/>
            </c:spPr>
            <c:extLst>
              <c:ext xmlns:c16="http://schemas.microsoft.com/office/drawing/2014/chart" uri="{C3380CC4-5D6E-409C-BE32-E72D297353CC}">
                <c16:uniqueId val="{00000000-9E42-40A1-8D1A-8373FEDEE0E3}"/>
              </c:ext>
            </c:extLst>
          </c:dPt>
          <c:dPt>
            <c:idx val="1"/>
            <c:invertIfNegative val="0"/>
            <c:bubble3D val="0"/>
            <c:spPr>
              <a:solidFill>
                <a:srgbClr val="00B800"/>
              </a:solidFill>
              <a:ln>
                <a:noFill/>
              </a:ln>
              <a:effectLst/>
            </c:spPr>
            <c:extLst>
              <c:ext xmlns:c16="http://schemas.microsoft.com/office/drawing/2014/chart" uri="{C3380CC4-5D6E-409C-BE32-E72D297353CC}">
                <c16:uniqueId val="{00000001-9E42-40A1-8D1A-8373FEDEE0E3}"/>
              </c:ext>
            </c:extLst>
          </c:dPt>
          <c:dPt>
            <c:idx val="2"/>
            <c:invertIfNegative val="0"/>
            <c:bubble3D val="0"/>
            <c:spPr>
              <a:solidFill>
                <a:srgbClr val="009D00"/>
              </a:solidFill>
              <a:ln>
                <a:noFill/>
              </a:ln>
              <a:effectLst/>
            </c:spPr>
            <c:extLst>
              <c:ext xmlns:c16="http://schemas.microsoft.com/office/drawing/2014/chart" uri="{C3380CC4-5D6E-409C-BE32-E72D297353CC}">
                <c16:uniqueId val="{00000002-9E42-40A1-8D1A-8373FEDEE0E3}"/>
              </c:ext>
            </c:extLst>
          </c:dPt>
          <c:dLbls>
            <c:dLbl>
              <c:idx val="0"/>
              <c:layout>
                <c:manualLayout>
                  <c:x val="0.10239103955846898"/>
                  <c:y val="-3.494351818997511E-3"/>
                </c:manualLayout>
              </c:layout>
              <c:spPr>
                <a:noFill/>
                <a:ln>
                  <a:noFill/>
                </a:ln>
                <a:effectLst/>
              </c:spPr>
              <c:txPr>
                <a:bodyPr rot="0" spcFirstLastPara="1" vertOverflow="ellipsis" vert="horz" wrap="square" lIns="38100" tIns="19050" rIns="38100" bIns="19050" anchor="ctr" anchorCtr="0">
                  <a:noAutofit/>
                </a:bodyPr>
                <a:lstStyle/>
                <a:p>
                  <a:pPr algn="l">
                    <a:defRPr sz="900" b="0" i="0" u="none" strike="noStrike" kern="1200" baseline="0">
                      <a:solidFill>
                        <a:schemeClr val="tx2">
                          <a:lumMod val="50000"/>
                        </a:schemeClr>
                      </a:solidFill>
                      <a:latin typeface="+mn-lt"/>
                      <a:ea typeface="+mn-ea"/>
                      <a:cs typeface="+mn-cs"/>
                    </a:defRPr>
                  </a:pPr>
                  <a:endParaRPr lang="LID4096"/>
                </a:p>
              </c:txPr>
              <c:dLblPos val="ctr"/>
              <c:showLegendKey val="0"/>
              <c:showVal val="1"/>
              <c:showCatName val="1"/>
              <c:showSerName val="0"/>
              <c:showPercent val="0"/>
              <c:showBubbleSize val="0"/>
              <c:extLst>
                <c:ext xmlns:c15="http://schemas.microsoft.com/office/drawing/2012/chart" uri="{CE6537A1-D6FC-4f65-9D91-7224C49458BB}">
                  <c15:layout>
                    <c:manualLayout>
                      <c:w val="0.16630706624034292"/>
                      <c:h val="9.7786682455900928E-2"/>
                    </c:manualLayout>
                  </c15:layout>
                </c:ext>
                <c:ext xmlns:c16="http://schemas.microsoft.com/office/drawing/2014/chart" uri="{C3380CC4-5D6E-409C-BE32-E72D297353CC}">
                  <c16:uniqueId val="{00000000-9E42-40A1-8D1A-8373FEDEE0E3}"/>
                </c:ext>
              </c:extLst>
            </c:dLbl>
            <c:dLbl>
              <c:idx val="1"/>
              <c:layout>
                <c:manualLayout>
                  <c:x val="0.16308630380915329"/>
                  <c:y val="8.7620297914446724E-5"/>
                </c:manualLayout>
              </c:layout>
              <c:spPr>
                <a:noFill/>
                <a:ln>
                  <a:noFill/>
                </a:ln>
                <a:effectLst/>
              </c:spPr>
              <c:txPr>
                <a:bodyPr rot="0" spcFirstLastPara="1" vertOverflow="ellipsis" vert="horz" wrap="square" lIns="38100" tIns="19050" rIns="38100" bIns="19050" anchor="ctr" anchorCtr="0">
                  <a:noAutofit/>
                </a:bodyPr>
                <a:lstStyle/>
                <a:p>
                  <a:pPr algn="l">
                    <a:defRPr sz="900" b="0" i="0" u="none" strike="noStrike" kern="1200" baseline="0">
                      <a:solidFill>
                        <a:schemeClr val="tx2">
                          <a:lumMod val="50000"/>
                        </a:schemeClr>
                      </a:solidFill>
                      <a:latin typeface="+mn-lt"/>
                      <a:ea typeface="+mn-ea"/>
                      <a:cs typeface="+mn-cs"/>
                    </a:defRPr>
                  </a:pPr>
                  <a:endParaRPr lang="LID4096"/>
                </a:p>
              </c:txPr>
              <c:dLblPos val="ctr"/>
              <c:showLegendKey val="0"/>
              <c:showVal val="1"/>
              <c:showCatName val="1"/>
              <c:showSerName val="0"/>
              <c:showPercent val="0"/>
              <c:showBubbleSize val="0"/>
              <c:extLst>
                <c:ext xmlns:c15="http://schemas.microsoft.com/office/drawing/2012/chart" uri="{CE6537A1-D6FC-4f65-9D91-7224C49458BB}">
                  <c15:layout>
                    <c:manualLayout>
                      <c:w val="0.25179083464727481"/>
                      <c:h val="0.10821687672511324"/>
                    </c:manualLayout>
                  </c15:layout>
                </c:ext>
                <c:ext xmlns:c16="http://schemas.microsoft.com/office/drawing/2014/chart" uri="{C3380CC4-5D6E-409C-BE32-E72D297353CC}">
                  <c16:uniqueId val="{00000001-9E42-40A1-8D1A-8373FEDEE0E3}"/>
                </c:ext>
              </c:extLst>
            </c:dLbl>
            <c:dLbl>
              <c:idx val="2"/>
              <c:layout>
                <c:manualLayout>
                  <c:x val="0.15129503821424239"/>
                  <c:y val="-6.3257954606401367E-17"/>
                </c:manualLayout>
              </c:layout>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42-40A1-8D1A-8373FEDEE0E3}"/>
                </c:ext>
              </c:extLst>
            </c:dLbl>
            <c:dLbl>
              <c:idx val="3"/>
              <c:layout>
                <c:manualLayout>
                  <c:x val="0.35728887345724186"/>
                  <c:y val="-6.9446897209028613E-3"/>
                </c:manualLayout>
              </c:layout>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42-40A1-8D1A-8373FEDEE0E3}"/>
                </c:ext>
              </c:extLst>
            </c:dLbl>
            <c:spPr>
              <a:noFill/>
              <a:ln>
                <a:noFill/>
              </a:ln>
              <a:effectLst/>
            </c:spPr>
            <c:txPr>
              <a:bodyPr rot="0" spcFirstLastPara="1" vertOverflow="ellipsis" vert="horz" wrap="square" lIns="38100" tIns="19050" rIns="38100" bIns="19050" anchor="ctr" anchorCtr="0">
                <a:spAutoFit/>
              </a:bodyPr>
              <a:lstStyle/>
              <a:p>
                <a:pPr algn="l">
                  <a:defRPr sz="900" b="0" i="0" u="none" strike="noStrike" kern="1200" baseline="0">
                    <a:solidFill>
                      <a:schemeClr val="tx2">
                        <a:lumMod val="50000"/>
                      </a:schemeClr>
                    </a:solidFill>
                    <a:latin typeface="+mn-lt"/>
                    <a:ea typeface="+mn-ea"/>
                    <a:cs typeface="+mn-cs"/>
                  </a:defRPr>
                </a:pPr>
                <a:endParaRPr lang="LID4096"/>
              </a:p>
            </c:txPr>
            <c:dLblPos val="inEnd"/>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'Waterfall Chart - OPEX (GER)'!$B$57:$B$60</c:f>
              <c:strCache>
                <c:ptCount val="4"/>
                <c:pt idx="0">
                  <c:v>Eventualkosten</c:v>
                </c:pt>
                <c:pt idx="1">
                  <c:v>Beschaffung &amp; Versorgung</c:v>
                </c:pt>
                <c:pt idx="2">
                  <c:v>Verwaltungskosten</c:v>
                </c:pt>
                <c:pt idx="3">
                  <c:v>Personalkosten</c:v>
                </c:pt>
              </c:strCache>
            </c:strRef>
          </c:cat>
          <c:val>
            <c:numRef>
              <c:f>'Waterfall Chart - OPEX (GER)'!$C$57:$C$60</c:f>
              <c:numCache>
                <c:formatCode>"$"#,##0</c:formatCode>
                <c:ptCount val="4"/>
                <c:pt idx="0">
                  <c:v>367</c:v>
                </c:pt>
                <c:pt idx="1">
                  <c:v>740</c:v>
                </c:pt>
                <c:pt idx="2">
                  <c:v>1200</c:v>
                </c:pt>
                <c:pt idx="3">
                  <c:v>5400</c:v>
                </c:pt>
              </c:numCache>
            </c:numRef>
          </c:val>
          <c:extLst>
            <c:ext xmlns:c16="http://schemas.microsoft.com/office/drawing/2014/chart" uri="{C3380CC4-5D6E-409C-BE32-E72D297353CC}">
              <c16:uniqueId val="{00000004-9E42-40A1-8D1A-8373FEDEE0E3}"/>
            </c:ext>
          </c:extLst>
        </c:ser>
        <c:dLbls>
          <c:showLegendKey val="0"/>
          <c:showVal val="0"/>
          <c:showCatName val="0"/>
          <c:showSerName val="0"/>
          <c:showPercent val="0"/>
          <c:showBubbleSize val="0"/>
        </c:dLbls>
        <c:gapWidth val="30"/>
        <c:overlap val="100"/>
        <c:axId val="1019938815"/>
        <c:axId val="1019940255"/>
      </c:barChart>
      <c:catAx>
        <c:axId val="1019938815"/>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r>
                  <a:rPr lang="en-US" sz="900" b="1" i="0" u="none" strike="noStrike" baseline="0">
                    <a:solidFill>
                      <a:schemeClr val="bg2">
                        <a:lumMod val="10000"/>
                      </a:schemeClr>
                    </a:solidFill>
                    <a:effectLst/>
                    <a:latin typeface="Arial" panose="020B0604020202020204" pitchFamily="34" charset="0"/>
                    <a:cs typeface="Arial" panose="020B0604020202020204" pitchFamily="34" charset="0"/>
                  </a:rPr>
                  <a:t>Kostenkategorie</a:t>
                </a:r>
                <a:endParaRPr lang="en-US" sz="900" b="1">
                  <a:solidFill>
                    <a:schemeClr val="bg2">
                      <a:lumMod val="10000"/>
                    </a:schemeClr>
                  </a:solidFill>
                  <a:latin typeface="Arial" panose="020B0604020202020204" pitchFamily="34" charset="0"/>
                  <a:cs typeface="Arial" panose="020B0604020202020204" pitchFamily="34" charset="0"/>
                </a:endParaRPr>
              </a:p>
            </c:rich>
          </c:tx>
          <c:layout>
            <c:manualLayout>
              <c:xMode val="edge"/>
              <c:yMode val="edge"/>
              <c:x val="0.14388732480781324"/>
              <c:y val="0.33484592683800218"/>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1019940255"/>
        <c:crosses val="autoZero"/>
        <c:auto val="1"/>
        <c:lblAlgn val="ctr"/>
        <c:lblOffset val="100"/>
        <c:noMultiLvlLbl val="0"/>
      </c:catAx>
      <c:valAx>
        <c:axId val="1019940255"/>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r>
                  <a:rPr lang="en-US" sz="1000" b="1" i="0" u="none" strike="noStrike" baseline="0">
                    <a:solidFill>
                      <a:schemeClr val="bg2">
                        <a:lumMod val="10000"/>
                      </a:schemeClr>
                    </a:solidFill>
                    <a:effectLst/>
                    <a:latin typeface="Arial" panose="020B0604020202020204" pitchFamily="34" charset="0"/>
                    <a:cs typeface="Arial" panose="020B0604020202020204" pitchFamily="34" charset="0"/>
                  </a:rPr>
                  <a:t>In $</a:t>
                </a:r>
                <a:endParaRPr lang="en-US" b="1">
                  <a:solidFill>
                    <a:schemeClr val="bg2">
                      <a:lumMod val="10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25000"/>
                  </a:schemeClr>
                </a:solidFill>
                <a:latin typeface="+mn-lt"/>
                <a:ea typeface="+mn-ea"/>
                <a:cs typeface="+mn-cs"/>
              </a:defRPr>
            </a:pPr>
            <a:endParaRPr lang="LID4096"/>
          </a:p>
        </c:txPr>
        <c:crossAx val="10199388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7005090777234712E-2"/>
          <c:y val="1.3088219494593767E-2"/>
          <c:w val="0.96299490922276532"/>
          <c:h val="0.80242765860255427"/>
        </c:manualLayout>
      </c:layout>
      <c:barChart>
        <c:barDir val="col"/>
        <c:grouping val="stacked"/>
        <c:varyColors val="0"/>
        <c:ser>
          <c:idx val="0"/>
          <c:order val="0"/>
          <c:tx>
            <c:strRef>
              <c:f>'C:\Users\abdul\Downloads\PowerPoints GDfH\LBR PROJECTS PPTs\IDAC  LBR\[Water fall charts IDAC  REVENUE chart.xlsx]Waterfall Chart - root cause '!$G$13</c:f>
              <c:strCache>
                <c:ptCount val="1"/>
                <c:pt idx="0">
                  <c:v>Hidden bars</c:v>
                </c:pt>
              </c:strCache>
            </c:strRef>
          </c:tx>
          <c:spPr>
            <a:noFill/>
            <a:ln>
              <a:noFill/>
            </a:ln>
            <a:effectLst/>
          </c:spPr>
          <c:invertIfNegative val="0"/>
          <c:cat>
            <c:strRef>
              <c:f>'Revenue GER '!$B$15:$B$19</c:f>
              <c:strCache>
                <c:ptCount val="5"/>
                <c:pt idx="0">
                  <c:v>Umsatz
 (Warenverkauf)</c:v>
                </c:pt>
                <c:pt idx="1">
                  <c:v>Servicegebühr
(14%)</c:v>
                </c:pt>
                <c:pt idx="2">
                  <c:v>Wareneinkauf (Betriebsmittel &amp; Werkzeuge)</c:v>
                </c:pt>
                <c:pt idx="3">
                  <c:v>Betriebskosten</c:v>
                </c:pt>
                <c:pt idx="4">
                  <c:v>Ersparnis 
Fonds</c:v>
                </c:pt>
              </c:strCache>
            </c:strRef>
          </c:cat>
          <c:val>
            <c:numRef>
              <c:f>'C:\Users\abdul\Downloads\PowerPoints GDfH\LBR PROJECTS PPTs\IDAC  LBR\[Water fall charts IDAC  REVENUE chart.xlsx]Waterfall Chart - root cause '!$G$15:$G$19</c:f>
              <c:numCache>
                <c:formatCode>General</c:formatCode>
                <c:ptCount val="5"/>
                <c:pt idx="0">
                  <c:v>0</c:v>
                </c:pt>
                <c:pt idx="1">
                  <c:v>69080</c:v>
                </c:pt>
                <c:pt idx="2">
                  <c:v>9671.1999999999971</c:v>
                </c:pt>
                <c:pt idx="3">
                  <c:v>1964.1999999999971</c:v>
                </c:pt>
              </c:numCache>
            </c:numRef>
          </c:val>
          <c:extLst>
            <c:ext xmlns:c16="http://schemas.microsoft.com/office/drawing/2014/chart" uri="{C3380CC4-5D6E-409C-BE32-E72D297353CC}">
              <c16:uniqueId val="{00000000-9A0A-49CD-AE96-1465709FDB36}"/>
            </c:ext>
          </c:extLst>
        </c:ser>
        <c:ser>
          <c:idx val="1"/>
          <c:order val="1"/>
          <c:tx>
            <c:strRef>
              <c:f>'C:\Users\abdul\Downloads\PowerPoints GDfH\LBR PROJECTS PPTs\IDAC  LBR\[Water fall charts IDAC  REVENUE chart.xlsx]Waterfall Chart - root cause '!$F$13</c:f>
              <c:strCache>
                <c:ptCount val="1"/>
                <c:pt idx="0">
                  <c:v>Bars you see</c:v>
                </c:pt>
              </c:strCache>
            </c:strRef>
          </c:tx>
          <c:spPr>
            <a:solidFill>
              <a:schemeClr val="accent2"/>
            </a:solidFill>
            <a:effectLst/>
          </c:spPr>
          <c:invertIfNegative val="0"/>
          <c:dPt>
            <c:idx val="0"/>
            <c:invertIfNegative val="0"/>
            <c:bubble3D val="0"/>
            <c:spPr>
              <a:solidFill>
                <a:srgbClr val="007800">
                  <a:lumMod val="75000"/>
                </a:srgbClr>
              </a:solidFill>
              <a:effectLst/>
            </c:spPr>
            <c:extLst>
              <c:ext xmlns:c16="http://schemas.microsoft.com/office/drawing/2014/chart" uri="{C3380CC4-5D6E-409C-BE32-E72D297353CC}">
                <c16:uniqueId val="{00000011-9A0A-49CD-AE96-1465709FDB36}"/>
              </c:ext>
            </c:extLst>
          </c:dPt>
          <c:dPt>
            <c:idx val="1"/>
            <c:invertIfNegative val="0"/>
            <c:bubble3D val="0"/>
            <c:spPr>
              <a:solidFill>
                <a:srgbClr val="007800">
                  <a:lumMod val="75000"/>
                </a:srgbClr>
              </a:solidFill>
              <a:effectLst/>
            </c:spPr>
            <c:extLst>
              <c:ext xmlns:c16="http://schemas.microsoft.com/office/drawing/2014/chart" uri="{C3380CC4-5D6E-409C-BE32-E72D297353CC}">
                <c16:uniqueId val="{00000001-9A0A-49CD-AE96-1465709FDB36}"/>
              </c:ext>
            </c:extLst>
          </c:dPt>
          <c:dPt>
            <c:idx val="2"/>
            <c:invertIfNegative val="0"/>
            <c:bubble3D val="0"/>
            <c:spPr>
              <a:solidFill>
                <a:srgbClr val="4BFF4B">
                  <a:lumMod val="50000"/>
                </a:srgbClr>
              </a:solidFill>
              <a:ln>
                <a:noFill/>
              </a:ln>
              <a:effectLst/>
            </c:spPr>
            <c:extLst>
              <c:ext xmlns:c16="http://schemas.microsoft.com/office/drawing/2014/chart" uri="{C3380CC4-5D6E-409C-BE32-E72D297353CC}">
                <c16:uniqueId val="{00000003-9A0A-49CD-AE96-1465709FDB36}"/>
              </c:ext>
            </c:extLst>
          </c:dPt>
          <c:dPt>
            <c:idx val="3"/>
            <c:invertIfNegative val="0"/>
            <c:bubble3D val="0"/>
            <c:spPr>
              <a:solidFill>
                <a:srgbClr val="4BFF4B">
                  <a:lumMod val="50000"/>
                </a:srgbClr>
              </a:solidFill>
              <a:effectLst/>
            </c:spPr>
            <c:extLst>
              <c:ext xmlns:c16="http://schemas.microsoft.com/office/drawing/2014/chart" uri="{C3380CC4-5D6E-409C-BE32-E72D297353CC}">
                <c16:uniqueId val="{00000005-9A0A-49CD-AE96-1465709FDB36}"/>
              </c:ext>
            </c:extLst>
          </c:dPt>
          <c:dPt>
            <c:idx val="4"/>
            <c:invertIfNegative val="0"/>
            <c:bubble3D val="0"/>
            <c:spPr>
              <a:solidFill>
                <a:schemeClr val="accent4"/>
              </a:solidFill>
              <a:effectLst/>
            </c:spPr>
            <c:extLst>
              <c:ext xmlns:c16="http://schemas.microsoft.com/office/drawing/2014/chart" uri="{C3380CC4-5D6E-409C-BE32-E72D297353CC}">
                <c16:uniqueId val="{00000007-9A0A-49CD-AE96-1465709FDB36}"/>
              </c:ext>
            </c:extLst>
          </c:dPt>
          <c:dLbls>
            <c:dLbl>
              <c:idx val="2"/>
              <c:layout>
                <c:manualLayout>
                  <c:x val="3.3055248259256801E-3"/>
                  <c:y val="-4.67214624487726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0A-49CD-AE96-1465709FDB36}"/>
                </c:ext>
              </c:extLst>
            </c:dLbl>
            <c:dLbl>
              <c:idx val="3"/>
              <c:layout>
                <c:manualLayout>
                  <c:x val="1.6528925619834699E-3"/>
                  <c:y val="-1.324224177860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0A-49CD-AE96-1465709FDB36}"/>
                </c:ext>
              </c:extLst>
            </c:dLbl>
            <c:dLbl>
              <c:idx val="4"/>
              <c:layout>
                <c:manualLayout>
                  <c:x val="6.4921211889885444E-3"/>
                  <c:y val="-2.0989845551280702E-2"/>
                </c:manualLayout>
              </c:layout>
              <c:numFmt formatCode="#,##0" sourceLinked="0"/>
              <c:spPr>
                <a:noFill/>
                <a:ln>
                  <a:noFill/>
                </a:ln>
                <a:effectLst/>
              </c:spPr>
              <c:txPr>
                <a:bodyPr/>
                <a:lstStyle/>
                <a:p>
                  <a:pPr>
                    <a:defRPr sz="1000">
                      <a:solidFill>
                        <a:srgbClr val="12161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0A-49CD-AE96-1465709FDB36}"/>
                </c:ext>
              </c:extLst>
            </c:dLbl>
            <c:numFmt formatCode="#,##0" sourceLinked="0"/>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'Revenue GER '!$B$15:$B$19</c:f>
              <c:strCache>
                <c:ptCount val="5"/>
                <c:pt idx="0">
                  <c:v>Umsatz
 (Warenverkauf)</c:v>
                </c:pt>
                <c:pt idx="1">
                  <c:v>Servicegebühr
(14%)</c:v>
                </c:pt>
                <c:pt idx="2">
                  <c:v>Wareneinkauf (Betriebsmittel &amp; Werkzeuge)</c:v>
                </c:pt>
                <c:pt idx="3">
                  <c:v>Betriebskosten</c:v>
                </c:pt>
                <c:pt idx="4">
                  <c:v>Ersparnis 
Fonds</c:v>
                </c:pt>
              </c:strCache>
            </c:strRef>
          </c:cat>
          <c:val>
            <c:numRef>
              <c:f>'C:\Users\abdul\Downloads\PowerPoints GDfH\LBR PROJECTS PPTs\IDAC  LBR\[Water fall charts IDAC  REVENUE chart.xlsx]Waterfall Chart - root cause '!$F$15:$F$19</c:f>
              <c:numCache>
                <c:formatCode>General</c:formatCode>
                <c:ptCount val="5"/>
                <c:pt idx="0">
                  <c:v>69080</c:v>
                </c:pt>
                <c:pt idx="1">
                  <c:v>9671.2000000000007</c:v>
                </c:pt>
                <c:pt idx="2">
                  <c:v>69080</c:v>
                </c:pt>
                <c:pt idx="3">
                  <c:v>7707</c:v>
                </c:pt>
                <c:pt idx="4">
                  <c:v>1964</c:v>
                </c:pt>
              </c:numCache>
            </c:numRef>
          </c:val>
          <c:extLst>
            <c:ext xmlns:c16="http://schemas.microsoft.com/office/drawing/2014/chart" uri="{C3380CC4-5D6E-409C-BE32-E72D297353CC}">
              <c16:uniqueId val="{00000008-9A0A-49CD-AE96-1465709FDB36}"/>
            </c:ext>
          </c:extLst>
        </c:ser>
        <c:dLbls>
          <c:showLegendKey val="0"/>
          <c:showVal val="0"/>
          <c:showCatName val="0"/>
          <c:showSerName val="0"/>
          <c:showPercent val="0"/>
          <c:showBubbleSize val="0"/>
        </c:dLbls>
        <c:gapWidth val="100"/>
        <c:overlap val="100"/>
        <c:axId val="2086842240"/>
        <c:axId val="2086844960"/>
      </c:barChart>
      <c:catAx>
        <c:axId val="2086842240"/>
        <c:scaling>
          <c:orientation val="minMax"/>
        </c:scaling>
        <c:delete val="0"/>
        <c:axPos val="b"/>
        <c:title>
          <c:tx>
            <c:rich>
              <a:bodyPr/>
              <a:lstStyle/>
              <a:p>
                <a:pPr>
                  <a:defRPr sz="900"/>
                </a:pPr>
                <a:r>
                  <a:rPr lang="en-US" sz="900" b="1" i="0" u="none" strike="noStrike" kern="1200" baseline="0" dirty="0" err="1">
                    <a:solidFill>
                      <a:srgbClr val="121610"/>
                    </a:solidFill>
                    <a:latin typeface="Arial"/>
                    <a:cs typeface="Arial"/>
                  </a:rPr>
                  <a:t>Einnahmen</a:t>
                </a:r>
                <a:r>
                  <a:rPr lang="en-US" sz="900" b="1" i="0" u="none" strike="noStrike" kern="1200" baseline="0" dirty="0">
                    <a:solidFill>
                      <a:srgbClr val="121610"/>
                    </a:solidFill>
                    <a:latin typeface="Arial"/>
                    <a:cs typeface="Arial"/>
                  </a:rPr>
                  <a:t>, Kosten und </a:t>
                </a:r>
                <a:r>
                  <a:rPr lang="en-US" sz="900" b="1" i="0" u="none" strike="noStrike" kern="1200" baseline="0" dirty="0" err="1">
                    <a:solidFill>
                      <a:srgbClr val="121610"/>
                    </a:solidFill>
                    <a:latin typeface="Arial"/>
                    <a:cs typeface="Arial"/>
                  </a:rPr>
                  <a:t>Sparfonds</a:t>
                </a:r>
                <a:endParaRPr lang="en-US" sz="900" b="1" i="0" u="none" strike="noStrike" kern="1200" baseline="0" dirty="0">
                  <a:solidFill>
                    <a:srgbClr val="121610"/>
                  </a:solidFill>
                  <a:latin typeface="Arial"/>
                  <a:cs typeface="Arial"/>
                </a:endParaRPr>
              </a:p>
            </c:rich>
          </c:tx>
          <c:layout>
            <c:manualLayout>
              <c:xMode val="edge"/>
              <c:yMode val="edge"/>
              <c:x val="0.36374106580750293"/>
              <c:y val="0.95633429889010357"/>
            </c:manualLayout>
          </c:layout>
          <c:overlay val="0"/>
        </c:title>
        <c:numFmt formatCode="General" sourceLinked="0"/>
        <c:majorTickMark val="out"/>
        <c:minorTickMark val="none"/>
        <c:tickLblPos val="nextTo"/>
        <c:txPr>
          <a:bodyPr/>
          <a:lstStyle/>
          <a:p>
            <a:pPr>
              <a:defRPr sz="900">
                <a:solidFill>
                  <a:schemeClr val="bg2">
                    <a:lumMod val="25000"/>
                  </a:schemeClr>
                </a:solidFill>
                <a:latin typeface="+mn-lt"/>
              </a:defRPr>
            </a:pPr>
            <a:endParaRPr lang="en-US"/>
          </a:p>
        </c:txPr>
        <c:crossAx val="2086844960"/>
        <c:crosses val="autoZero"/>
        <c:auto val="1"/>
        <c:lblAlgn val="ctr"/>
        <c:lblOffset val="100"/>
        <c:noMultiLvlLbl val="0"/>
      </c:catAx>
      <c:valAx>
        <c:axId val="2086844960"/>
        <c:scaling>
          <c:orientation val="minMax"/>
        </c:scaling>
        <c:delete val="1"/>
        <c:axPos val="l"/>
        <c:title>
          <c:tx>
            <c:rich>
              <a:bodyPr/>
              <a:lstStyle/>
              <a:p>
                <a:pPr>
                  <a:defRPr sz="900">
                    <a:solidFill>
                      <a:srgbClr val="121610"/>
                    </a:solidFill>
                  </a:defRPr>
                </a:pPr>
                <a:r>
                  <a:rPr lang="en-US" sz="900" dirty="0">
                    <a:solidFill>
                      <a:srgbClr val="121610"/>
                    </a:solidFill>
                  </a:rPr>
                  <a:t>In</a:t>
                </a:r>
                <a:r>
                  <a:rPr lang="en-US" sz="900" baseline="0" dirty="0">
                    <a:solidFill>
                      <a:srgbClr val="121610"/>
                    </a:solidFill>
                  </a:rPr>
                  <a:t> $</a:t>
                </a:r>
                <a:endParaRPr lang="de-DE" sz="900" dirty="0">
                  <a:solidFill>
                    <a:srgbClr val="121610"/>
                  </a:solidFill>
                </a:endParaRPr>
              </a:p>
            </c:rich>
          </c:tx>
          <c:overlay val="0"/>
        </c:title>
        <c:numFmt formatCode="General" sourceLinked="1"/>
        <c:majorTickMark val="out"/>
        <c:minorTickMark val="none"/>
        <c:tickLblPos val="nextTo"/>
        <c:crossAx val="2086842240"/>
        <c:crosses val="autoZero"/>
        <c:crossBetween val="between"/>
      </c:valAx>
      <c:spPr>
        <a:noFill/>
      </c:spPr>
    </c:plotArea>
    <c:plotVisOnly val="1"/>
    <c:dispBlanksAs val="gap"/>
    <c:showDLblsOverMax val="0"/>
  </c:chart>
  <c:spPr>
    <a:noFill/>
    <a:ln>
      <a:noFill/>
    </a:ln>
  </c:spPr>
  <c:txPr>
    <a:bodyPr/>
    <a:lstStyle/>
    <a:p>
      <a:pPr>
        <a:defRPr sz="1400">
          <a:latin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4BE3E28-B7DA-B96E-9621-14EC47CA11A8}"/>
              </a:ext>
            </a:extLst>
          </p:cNvPr>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05166FD8-4AAA-5572-B41A-3FEF1164868C}"/>
              </a:ext>
            </a:extLst>
          </p:cNvPr>
          <p:cNvSpPr>
            <a:spLocks noGrp="1"/>
          </p:cNvSpPr>
          <p:nvPr>
            <p:ph type="dt" sz="quarter" idx="1"/>
          </p:nvPr>
        </p:nvSpPr>
        <p:spPr>
          <a:xfrm>
            <a:off x="2913063" y="0"/>
            <a:ext cx="2228850" cy="458788"/>
          </a:xfrm>
          <a:prstGeom prst="rect">
            <a:avLst/>
          </a:prstGeom>
        </p:spPr>
        <p:txBody>
          <a:bodyPr vert="horz" lIns="91440" tIns="45720" rIns="91440" bIns="45720" rtlCol="0"/>
          <a:lstStyle>
            <a:lvl1pPr algn="r">
              <a:defRPr sz="1200"/>
            </a:lvl1pPr>
          </a:lstStyle>
          <a:p>
            <a:fld id="{8461571C-90A3-4BD7-997C-B97708CF405D}" type="datetimeFigureOut">
              <a:rPr lang="de-DE" smtClean="0"/>
              <a:t>10.12.2025</a:t>
            </a:fld>
            <a:endParaRPr lang="de-DE"/>
          </a:p>
        </p:txBody>
      </p:sp>
      <p:sp>
        <p:nvSpPr>
          <p:cNvPr id="4" name="Fußzeilenplatzhalter 3">
            <a:extLst>
              <a:ext uri="{FF2B5EF4-FFF2-40B4-BE49-F238E27FC236}">
                <a16:creationId xmlns:a16="http://schemas.microsoft.com/office/drawing/2014/main" id="{CDBF877C-F301-9029-B35B-63B52920C39E}"/>
              </a:ext>
            </a:extLst>
          </p:cNvPr>
          <p:cNvSpPr>
            <a:spLocks noGrp="1"/>
          </p:cNvSpPr>
          <p:nvPr>
            <p:ph type="ftr" sz="quarter" idx="2"/>
          </p:nvPr>
        </p:nvSpPr>
        <p:spPr>
          <a:xfrm>
            <a:off x="0" y="8685213"/>
            <a:ext cx="222885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A536D18-9332-7F77-FE56-D8D3254C8A4D}"/>
              </a:ext>
            </a:extLst>
          </p:cNvPr>
          <p:cNvSpPr>
            <a:spLocks noGrp="1"/>
          </p:cNvSpPr>
          <p:nvPr>
            <p:ph type="sldNum" sz="quarter" idx="3"/>
          </p:nvPr>
        </p:nvSpPr>
        <p:spPr>
          <a:xfrm>
            <a:off x="2913063" y="8685213"/>
            <a:ext cx="2228850" cy="458787"/>
          </a:xfrm>
          <a:prstGeom prst="rect">
            <a:avLst/>
          </a:prstGeom>
        </p:spPr>
        <p:txBody>
          <a:bodyPr vert="horz" lIns="91440" tIns="45720" rIns="91440" bIns="45720" rtlCol="0" anchor="b"/>
          <a:lstStyle>
            <a:lvl1pPr algn="r">
              <a:defRPr sz="1200"/>
            </a:lvl1pPr>
          </a:lstStyle>
          <a:p>
            <a:fld id="{7952F9A1-8499-422F-8271-EBB548A90626}" type="slidenum">
              <a:rPr lang="de-DE" smtClean="0"/>
              <a:t>‹Nr.›</a:t>
            </a:fld>
            <a:endParaRPr lang="de-DE"/>
          </a:p>
        </p:txBody>
      </p:sp>
    </p:spTree>
    <p:extLst>
      <p:ext uri="{BB962C8B-B14F-4D97-AF65-F5344CB8AC3E}">
        <p14:creationId xmlns:p14="http://schemas.microsoft.com/office/powerpoint/2010/main" val="1013339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4057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277D7-D4A8-98EC-0669-473D97D40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C81BD-A6AB-E5FC-EC96-8873B397D382}"/>
              </a:ext>
            </a:extLst>
          </p:cNvPr>
          <p:cNvSpPr>
            <a:spLocks noGrp="1" noRot="1" noChangeAspect="1"/>
          </p:cNvSpPr>
          <p:nvPr>
            <p:ph type="sldImg"/>
          </p:nvPr>
        </p:nvSpPr>
        <p:spPr/>
        <p:txBody>
          <a:bodyPr/>
          <a:lstStyle/>
          <a:p>
            <a:endParaRPr lang="LID4096"/>
          </a:p>
        </p:txBody>
      </p:sp>
      <p:sp>
        <p:nvSpPr>
          <p:cNvPr id="3" name="Notes Placeholder 2">
            <a:extLst>
              <a:ext uri="{FF2B5EF4-FFF2-40B4-BE49-F238E27FC236}">
                <a16:creationId xmlns:a16="http://schemas.microsoft.com/office/drawing/2014/main" id="{99570820-B6E0-3B28-2AC3-E050786EE25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524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izenplatzhalter 2"/>
          <p:cNvSpPr>
            <a:spLocks noGrp="1"/>
          </p:cNvSpPr>
          <p:nvPr>
            <p:ph type="body" idx="1"/>
          </p:nvPr>
        </p:nvSpPr>
        <p:spPr>
          <a:xfrm>
            <a:off x="514350" y="4400550"/>
            <a:ext cx="4114800" cy="3600450"/>
          </a:xfrm>
          <a:prstGeom prst="rect">
            <a:avLst/>
          </a:prstGeom>
        </p:spPr>
        <p:txBody>
          <a:bodyPr/>
          <a:lstStyle/>
          <a:p>
            <a:endParaRPr lang="de-DE" dirty="0"/>
          </a:p>
        </p:txBody>
      </p:sp>
    </p:spTree>
    <p:extLst>
      <p:ext uri="{BB962C8B-B14F-4D97-AF65-F5344CB8AC3E}">
        <p14:creationId xmlns:p14="http://schemas.microsoft.com/office/powerpoint/2010/main" val="281440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9D40-3B90-145E-4384-D0738E5DE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9B606-59E8-725A-9947-9C0B8D2ADC68}"/>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a:extLst>
              <a:ext uri="{FF2B5EF4-FFF2-40B4-BE49-F238E27FC236}">
                <a16:creationId xmlns:a16="http://schemas.microsoft.com/office/drawing/2014/main" id="{89987A0E-B232-0411-FB79-1ADE5D04CD11}"/>
              </a:ext>
            </a:extLst>
          </p:cNvPr>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114546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C73F-28B6-6103-E79A-424D23CB2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DFD49-C2EC-C0A4-2292-0D9E1F27E2F5}"/>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a:extLst>
              <a:ext uri="{FF2B5EF4-FFF2-40B4-BE49-F238E27FC236}">
                <a16:creationId xmlns:a16="http://schemas.microsoft.com/office/drawing/2014/main" id="{BB0EBB0B-0962-61D1-7EC3-D7799FB4012D}"/>
              </a:ext>
            </a:extLst>
          </p:cNvPr>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235196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DE" dirty="0"/>
          </a:p>
        </p:txBody>
      </p:sp>
    </p:spTree>
    <p:extLst>
      <p:ext uri="{BB962C8B-B14F-4D97-AF65-F5344CB8AC3E}">
        <p14:creationId xmlns:p14="http://schemas.microsoft.com/office/powerpoint/2010/main" val="366703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izenplatzhalter 2"/>
          <p:cNvSpPr>
            <a:spLocks noGrp="1"/>
          </p:cNvSpPr>
          <p:nvPr>
            <p:ph type="body" idx="1"/>
          </p:nvPr>
        </p:nvSpPr>
        <p:spPr>
          <a:xfrm>
            <a:off x="514350" y="4400550"/>
            <a:ext cx="4114800" cy="3600450"/>
          </a:xfrm>
          <a:prstGeom prst="rect">
            <a:avLst/>
          </a:prstGeom>
        </p:spPr>
        <p:txBody>
          <a:bodyPr/>
          <a:lstStyle/>
          <a:p>
            <a:endParaRPr lang="de-DE" dirty="0"/>
          </a:p>
        </p:txBody>
      </p:sp>
    </p:spTree>
    <p:extLst>
      <p:ext uri="{BB962C8B-B14F-4D97-AF65-F5344CB8AC3E}">
        <p14:creationId xmlns:p14="http://schemas.microsoft.com/office/powerpoint/2010/main" val="298288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328174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317F6-4ECA-1E96-17C4-26604553F68A}"/>
              </a:ext>
            </a:extLst>
          </p:cNvPr>
          <p:cNvSpPr>
            <a:spLocks noGrp="1"/>
          </p:cNvSpPr>
          <p:nvPr>
            <p:ph type="ctrTitle"/>
          </p:nvPr>
        </p:nvSpPr>
        <p:spPr>
          <a:xfrm>
            <a:off x="1143000" y="841375"/>
            <a:ext cx="6858000" cy="17907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60CFA13-9DB4-72BE-64A6-994F7E77F84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941C1C6-7BEE-DE45-5470-D7C11C460210}"/>
              </a:ext>
            </a:extLst>
          </p:cNvPr>
          <p:cNvSpPr>
            <a:spLocks noGrp="1"/>
          </p:cNvSpPr>
          <p:nvPr>
            <p:ph type="dt" sz="half" idx="10"/>
          </p:nvPr>
        </p:nvSpPr>
        <p:spPr/>
        <p:txBody>
          <a:bodyPr/>
          <a:lstStyle/>
          <a:p>
            <a:fld id="{CBFED96E-4572-43A5-BE5E-4E89558A40E3}" type="datetime1">
              <a:rPr lang="de-DE" smtClean="0"/>
              <a:t>10.12.2025</a:t>
            </a:fld>
            <a:endParaRPr lang="de-DE"/>
          </a:p>
        </p:txBody>
      </p:sp>
      <p:sp>
        <p:nvSpPr>
          <p:cNvPr id="5" name="Fußzeilenplatzhalter 4">
            <a:extLst>
              <a:ext uri="{FF2B5EF4-FFF2-40B4-BE49-F238E27FC236}">
                <a16:creationId xmlns:a16="http://schemas.microsoft.com/office/drawing/2014/main" id="{7728E15B-E2C4-C371-DDB3-C5C1B92F8D56}"/>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80593848-BA6C-86CE-8F81-CDA690F6F622}"/>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168462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82CD2-8EE6-2C6C-B40E-A37278A06F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591F6B1-F52B-B3A3-8F7F-E7A4FB2BC07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314C176-41B5-23DD-2062-2664DC1C6DCA}"/>
              </a:ext>
            </a:extLst>
          </p:cNvPr>
          <p:cNvSpPr>
            <a:spLocks noGrp="1"/>
          </p:cNvSpPr>
          <p:nvPr>
            <p:ph type="dt" sz="half" idx="10"/>
          </p:nvPr>
        </p:nvSpPr>
        <p:spPr/>
        <p:txBody>
          <a:bodyPr/>
          <a:lstStyle/>
          <a:p>
            <a:fld id="{2C05D6DE-D227-434A-9E6A-4F7976C8E2F6}" type="datetime1">
              <a:rPr lang="de-DE" smtClean="0"/>
              <a:t>10.12.2025</a:t>
            </a:fld>
            <a:endParaRPr lang="de-DE"/>
          </a:p>
        </p:txBody>
      </p:sp>
      <p:sp>
        <p:nvSpPr>
          <p:cNvPr id="5" name="Fußzeilenplatzhalter 4">
            <a:extLst>
              <a:ext uri="{FF2B5EF4-FFF2-40B4-BE49-F238E27FC236}">
                <a16:creationId xmlns:a16="http://schemas.microsoft.com/office/drawing/2014/main" id="{6B939385-AA33-AE8A-D02B-E68CAC9E5E98}"/>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BDECAD3B-3711-9F2C-0C90-6E8C5F2B08C6}"/>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7345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6B83ED-E259-6F36-6EFA-A8505C379D89}"/>
              </a:ext>
            </a:extLst>
          </p:cNvPr>
          <p:cNvSpPr>
            <a:spLocks noGrp="1"/>
          </p:cNvSpPr>
          <p:nvPr>
            <p:ph type="title" orient="vert"/>
          </p:nvPr>
        </p:nvSpPr>
        <p:spPr>
          <a:xfrm>
            <a:off x="6543675" y="274638"/>
            <a:ext cx="1971675" cy="435768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C6FED69-540C-F85F-42B7-B65DB8B9FABE}"/>
              </a:ext>
            </a:extLst>
          </p:cNvPr>
          <p:cNvSpPr>
            <a:spLocks noGrp="1"/>
          </p:cNvSpPr>
          <p:nvPr>
            <p:ph type="body" orient="vert" idx="1"/>
          </p:nvPr>
        </p:nvSpPr>
        <p:spPr>
          <a:xfrm>
            <a:off x="628650" y="274638"/>
            <a:ext cx="5762625" cy="43576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490D23-702F-E953-199D-E566B6B01211}"/>
              </a:ext>
            </a:extLst>
          </p:cNvPr>
          <p:cNvSpPr>
            <a:spLocks noGrp="1"/>
          </p:cNvSpPr>
          <p:nvPr>
            <p:ph type="dt" sz="half" idx="10"/>
          </p:nvPr>
        </p:nvSpPr>
        <p:spPr/>
        <p:txBody>
          <a:bodyPr/>
          <a:lstStyle/>
          <a:p>
            <a:fld id="{428F75D4-0E17-4190-87E2-1D9488E54AD1}" type="datetime1">
              <a:rPr lang="de-DE" smtClean="0"/>
              <a:t>10.12.2025</a:t>
            </a:fld>
            <a:endParaRPr lang="de-DE"/>
          </a:p>
        </p:txBody>
      </p:sp>
      <p:sp>
        <p:nvSpPr>
          <p:cNvPr id="5" name="Fußzeilenplatzhalter 4">
            <a:extLst>
              <a:ext uri="{FF2B5EF4-FFF2-40B4-BE49-F238E27FC236}">
                <a16:creationId xmlns:a16="http://schemas.microsoft.com/office/drawing/2014/main" id="{0AB8003E-3127-4792-180E-39753269BE85}"/>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A9450254-2086-48E9-B8BF-C18027DAE673}"/>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317337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5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EC625-35EB-116C-3717-BD60FB6B66DF}"/>
              </a:ext>
            </a:extLst>
          </p:cNvPr>
          <p:cNvSpPr>
            <a:spLocks noGrp="1"/>
          </p:cNvSpPr>
          <p:nvPr>
            <p:ph type="title" hasCustomPrompt="1"/>
          </p:nvPr>
        </p:nvSpPr>
        <p:spPr>
          <a:xfrm>
            <a:off x="104775" y="114618"/>
            <a:ext cx="7652250" cy="993775"/>
          </a:xfrm>
        </p:spPr>
        <p:txBody>
          <a:bodyPr anchor="t"/>
          <a:lstStyle>
            <a:lvl1pPr>
              <a:defRPr>
                <a:solidFill>
                  <a:schemeClr val="accent1">
                    <a:lumMod val="75000"/>
                  </a:schemeClr>
                </a:solidFill>
                <a:latin typeface="+mj-lt"/>
                <a:cs typeface="Arial" panose="020B0604020202020204" pitchFamily="34" charset="0"/>
              </a:defRPr>
            </a:lvl1pPr>
          </a:lstStyle>
          <a:p>
            <a:r>
              <a:rPr lang="de-DE" dirty="0"/>
              <a:t>Title</a:t>
            </a:r>
          </a:p>
        </p:txBody>
      </p:sp>
      <p:sp>
        <p:nvSpPr>
          <p:cNvPr id="3" name="Inhaltsplatzhalter 2">
            <a:extLst>
              <a:ext uri="{FF2B5EF4-FFF2-40B4-BE49-F238E27FC236}">
                <a16:creationId xmlns:a16="http://schemas.microsoft.com/office/drawing/2014/main" id="{0EAC987B-8AE0-289C-1D02-916710FC5AE3}"/>
              </a:ext>
            </a:extLst>
          </p:cNvPr>
          <p:cNvSpPr>
            <a:spLocks noGrp="1"/>
          </p:cNvSpPr>
          <p:nvPr>
            <p:ph idx="1"/>
          </p:nvPr>
        </p:nvSpPr>
        <p:spPr>
          <a:xfrm>
            <a:off x="127591" y="1242459"/>
            <a:ext cx="8387759" cy="3467654"/>
          </a:xfrm>
        </p:spPr>
        <p:txBody>
          <a:bodyPr/>
          <a:lstStyle>
            <a:lvl1pPr>
              <a:defRPr sz="2000">
                <a:solidFill>
                  <a:srgbClr val="007800"/>
                </a:solidFill>
                <a:latin typeface="Arial" panose="020B0604020202020204" pitchFamily="34" charset="0"/>
                <a:cs typeface="Arial" panose="020B0604020202020204" pitchFamily="34" charset="0"/>
              </a:defRPr>
            </a:lvl1pPr>
            <a:lvl2pPr>
              <a:defRPr>
                <a:solidFill>
                  <a:srgbClr val="007800"/>
                </a:solidFill>
                <a:latin typeface="Arial" panose="020B0604020202020204" pitchFamily="34" charset="0"/>
                <a:cs typeface="Arial" panose="020B0604020202020204" pitchFamily="34" charset="0"/>
              </a:defRPr>
            </a:lvl2pPr>
            <a:lvl3pPr>
              <a:defRPr>
                <a:solidFill>
                  <a:srgbClr val="007800"/>
                </a:solidFill>
                <a:latin typeface="Arial" panose="020B0604020202020204" pitchFamily="34" charset="0"/>
                <a:cs typeface="Arial" panose="020B0604020202020204" pitchFamily="34" charset="0"/>
              </a:defRPr>
            </a:lvl3pPr>
            <a:lvl4pPr>
              <a:defRPr>
                <a:solidFill>
                  <a:srgbClr val="007800"/>
                </a:solidFill>
                <a:latin typeface="Arial" panose="020B0604020202020204" pitchFamily="34" charset="0"/>
                <a:cs typeface="Arial" panose="020B0604020202020204" pitchFamily="34" charset="0"/>
              </a:defRPr>
            </a:lvl4pPr>
            <a:lvl5pPr>
              <a:defRPr>
                <a:solidFill>
                  <a:srgbClr val="007800"/>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6708000C-DC37-5E45-B4BD-836F7B6BE187}"/>
              </a:ext>
            </a:extLst>
          </p:cNvPr>
          <p:cNvSpPr>
            <a:spLocks noGrp="1"/>
          </p:cNvSpPr>
          <p:nvPr>
            <p:ph type="dt" sz="half" idx="10"/>
          </p:nvPr>
        </p:nvSpPr>
        <p:spPr/>
        <p:txBody>
          <a:bodyPr/>
          <a:lstStyle/>
          <a:p>
            <a:fld id="{67CB7C86-BF17-4B32-8367-68202DF3E7A1}" type="datetime1">
              <a:rPr lang="de-DE" smtClean="0"/>
              <a:t>10.12.2025</a:t>
            </a:fld>
            <a:endParaRPr lang="de-DE"/>
          </a:p>
        </p:txBody>
      </p:sp>
      <p:sp>
        <p:nvSpPr>
          <p:cNvPr id="5" name="Fußzeilenplatzhalter 4">
            <a:extLst>
              <a:ext uri="{FF2B5EF4-FFF2-40B4-BE49-F238E27FC236}">
                <a16:creationId xmlns:a16="http://schemas.microsoft.com/office/drawing/2014/main" id="{35A5493D-6699-4992-2388-AD8AD4126B01}"/>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4E0CDFE7-5487-4F5F-A680-349686F4E903}"/>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315065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C4628-2F4C-3405-51BE-930BB6BD2978}"/>
              </a:ext>
            </a:extLst>
          </p:cNvPr>
          <p:cNvSpPr>
            <a:spLocks noGrp="1"/>
          </p:cNvSpPr>
          <p:nvPr>
            <p:ph type="title"/>
          </p:nvPr>
        </p:nvSpPr>
        <p:spPr>
          <a:xfrm>
            <a:off x="623888" y="1282700"/>
            <a:ext cx="7886700" cy="213995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C0047DA-0B06-B834-AE30-2C72E8C98026}"/>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E8B2E44-09D6-7D77-FDE5-E09449F2CA30}"/>
              </a:ext>
            </a:extLst>
          </p:cNvPr>
          <p:cNvSpPr>
            <a:spLocks noGrp="1"/>
          </p:cNvSpPr>
          <p:nvPr>
            <p:ph type="dt" sz="half" idx="10"/>
          </p:nvPr>
        </p:nvSpPr>
        <p:spPr/>
        <p:txBody>
          <a:bodyPr/>
          <a:lstStyle/>
          <a:p>
            <a:fld id="{65097656-3C10-4F95-A462-1879C729BCC6}" type="datetime1">
              <a:rPr lang="de-DE" smtClean="0"/>
              <a:t>10.12.2025</a:t>
            </a:fld>
            <a:endParaRPr lang="de-DE"/>
          </a:p>
        </p:txBody>
      </p:sp>
      <p:sp>
        <p:nvSpPr>
          <p:cNvPr id="5" name="Fußzeilenplatzhalter 4">
            <a:extLst>
              <a:ext uri="{FF2B5EF4-FFF2-40B4-BE49-F238E27FC236}">
                <a16:creationId xmlns:a16="http://schemas.microsoft.com/office/drawing/2014/main" id="{19EFCA48-2841-B3F4-9BC2-C0FF2FD2491E}"/>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CB299F26-B2E6-1BD8-572B-8B738D51BA7A}"/>
              </a:ext>
            </a:extLst>
          </p:cNvPr>
          <p:cNvSpPr>
            <a:spLocks noGrp="1"/>
          </p:cNvSpPr>
          <p:nvPr>
            <p:ph type="sldNum" sz="quarter" idx="4"/>
          </p:nvPr>
        </p:nvSpPr>
        <p:spPr>
          <a:xfrm>
            <a:off x="8607650" y="4876006"/>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1580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BE4FC-2D54-6EF6-9BB0-BD25A805DAA7}"/>
              </a:ext>
            </a:extLst>
          </p:cNvPr>
          <p:cNvSpPr>
            <a:spLocks noGrp="1"/>
          </p:cNvSpPr>
          <p:nvPr>
            <p:ph type="title"/>
          </p:nvPr>
        </p:nvSpPr>
        <p:spPr>
          <a:xfrm>
            <a:off x="133350" y="124143"/>
            <a:ext cx="7395541" cy="993775"/>
          </a:xfrm>
        </p:spPr>
        <p:txBody>
          <a:bodyPr/>
          <a:lstStyle>
            <a:lvl1pPr>
              <a:defRPr>
                <a:solidFill>
                  <a:schemeClr val="tx2">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AEC5C6BD-B099-6FEB-A551-B7AAEED8AAA7}"/>
              </a:ext>
            </a:extLst>
          </p:cNvPr>
          <p:cNvSpPr>
            <a:spLocks noGrp="1"/>
          </p:cNvSpPr>
          <p:nvPr>
            <p:ph sz="half" idx="1" hasCustomPrompt="1"/>
          </p:nvPr>
        </p:nvSpPr>
        <p:spPr>
          <a:xfrm>
            <a:off x="133350" y="1370013"/>
            <a:ext cx="4438650" cy="3262312"/>
          </a:xfrm>
        </p:spPr>
        <p:txBody>
          <a:bodyPr/>
          <a:lstStyle>
            <a:lvl1pPr>
              <a:defRPr/>
            </a:lvl1pPr>
          </a:lstStyle>
          <a:p>
            <a:pPr lvl="0"/>
            <a:r>
              <a:rPr lang="de-DE" dirty="0"/>
              <a:t>Mastertextformat </a:t>
            </a:r>
            <a:r>
              <a:rPr lang="de-DE" dirty="0" err="1"/>
              <a:t>bearbeitenxdf</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87DFBE8-8A97-03A9-2E29-610E1057DCB5}"/>
              </a:ext>
            </a:extLst>
          </p:cNvPr>
          <p:cNvSpPr>
            <a:spLocks noGrp="1"/>
          </p:cNvSpPr>
          <p:nvPr>
            <p:ph sz="half" idx="2"/>
          </p:nvPr>
        </p:nvSpPr>
        <p:spPr>
          <a:xfrm>
            <a:off x="4572000" y="1370013"/>
            <a:ext cx="4425950" cy="3262312"/>
          </a:xfrm>
        </p:spPr>
        <p:txBody>
          <a:bodyPr/>
          <a:lstStyle>
            <a:lvl1pPr>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76747F91-81C2-91E8-70D8-A7B0116ED575}"/>
              </a:ext>
            </a:extLst>
          </p:cNvPr>
          <p:cNvSpPr>
            <a:spLocks noGrp="1"/>
          </p:cNvSpPr>
          <p:nvPr>
            <p:ph type="dt" sz="half" idx="10"/>
          </p:nvPr>
        </p:nvSpPr>
        <p:spPr/>
        <p:txBody>
          <a:bodyPr/>
          <a:lstStyle/>
          <a:p>
            <a:fld id="{36A38E63-C9C2-4FAC-8340-D5164801F002}" type="datetime1">
              <a:rPr lang="de-DE" smtClean="0"/>
              <a:t>10.12.2025</a:t>
            </a:fld>
            <a:endParaRPr lang="de-DE"/>
          </a:p>
        </p:txBody>
      </p:sp>
      <p:sp>
        <p:nvSpPr>
          <p:cNvPr id="6" name="Fußzeilenplatzhalter 5">
            <a:extLst>
              <a:ext uri="{FF2B5EF4-FFF2-40B4-BE49-F238E27FC236}">
                <a16:creationId xmlns:a16="http://schemas.microsoft.com/office/drawing/2014/main" id="{BBCBFFB4-F421-960E-0806-A2E9DD120E29}"/>
              </a:ext>
            </a:extLst>
          </p:cNvPr>
          <p:cNvSpPr>
            <a:spLocks noGrp="1"/>
          </p:cNvSpPr>
          <p:nvPr>
            <p:ph type="ftr" sz="quarter" idx="11"/>
          </p:nvPr>
        </p:nvSpPr>
        <p:spPr/>
        <p:txBody>
          <a:bodyPr/>
          <a:lstStyle/>
          <a:p>
            <a:endParaRPr lang="de-DE"/>
          </a:p>
        </p:txBody>
      </p:sp>
      <p:sp>
        <p:nvSpPr>
          <p:cNvPr id="9" name="Foliennummernplatzhalter 5">
            <a:extLst>
              <a:ext uri="{FF2B5EF4-FFF2-40B4-BE49-F238E27FC236}">
                <a16:creationId xmlns:a16="http://schemas.microsoft.com/office/drawing/2014/main" id="{C37052EE-070D-1B7D-CAAD-3A5129B0AB86}"/>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25622526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85CED-ACAC-F6A9-BB62-C4F8D157B621}"/>
              </a:ext>
            </a:extLst>
          </p:cNvPr>
          <p:cNvSpPr>
            <a:spLocks noGrp="1"/>
          </p:cNvSpPr>
          <p:nvPr>
            <p:ph type="title"/>
          </p:nvPr>
        </p:nvSpPr>
        <p:spPr>
          <a:xfrm>
            <a:off x="630238" y="274638"/>
            <a:ext cx="7886700" cy="993775"/>
          </a:xfrm>
        </p:spPr>
        <p:txBody>
          <a:bodyPr/>
          <a:lstStyle/>
          <a:p>
            <a:r>
              <a:rPr lang="de-DE"/>
              <a:t>Mastertitelformat bearbeiten</a:t>
            </a:r>
          </a:p>
        </p:txBody>
      </p:sp>
      <p:sp>
        <p:nvSpPr>
          <p:cNvPr id="3" name="Textplatzhalter 2">
            <a:extLst>
              <a:ext uri="{FF2B5EF4-FFF2-40B4-BE49-F238E27FC236}">
                <a16:creationId xmlns:a16="http://schemas.microsoft.com/office/drawing/2014/main" id="{095B1AEA-9D97-7DB0-2722-11FCB4BC9AB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576E1E2-099C-3BCA-FDA9-DA14A73AB847}"/>
              </a:ext>
            </a:extLst>
          </p:cNvPr>
          <p:cNvSpPr>
            <a:spLocks noGrp="1"/>
          </p:cNvSpPr>
          <p:nvPr>
            <p:ph sz="half" idx="2"/>
          </p:nvPr>
        </p:nvSpPr>
        <p:spPr>
          <a:xfrm>
            <a:off x="630238" y="1879600"/>
            <a:ext cx="3868737"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9C75C82-D8C5-F483-6FF1-5978B965541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175FE4B-5C03-7108-B273-F07D04BCC7E9}"/>
              </a:ext>
            </a:extLst>
          </p:cNvPr>
          <p:cNvSpPr>
            <a:spLocks noGrp="1"/>
          </p:cNvSpPr>
          <p:nvPr>
            <p:ph sz="quarter" idx="4"/>
          </p:nvPr>
        </p:nvSpPr>
        <p:spPr>
          <a:xfrm>
            <a:off x="4629150" y="1879600"/>
            <a:ext cx="3887788"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7F53CC0-62EC-C8E5-BB01-61C78A50B397}"/>
              </a:ext>
            </a:extLst>
          </p:cNvPr>
          <p:cNvSpPr>
            <a:spLocks noGrp="1"/>
          </p:cNvSpPr>
          <p:nvPr>
            <p:ph type="dt" sz="half" idx="10"/>
          </p:nvPr>
        </p:nvSpPr>
        <p:spPr/>
        <p:txBody>
          <a:bodyPr/>
          <a:lstStyle/>
          <a:p>
            <a:fld id="{AD22865D-58AB-402B-BD6A-1D8ABE5DA975}" type="datetime1">
              <a:rPr lang="de-DE" smtClean="0"/>
              <a:t>10.12.2025</a:t>
            </a:fld>
            <a:endParaRPr lang="de-DE"/>
          </a:p>
        </p:txBody>
      </p:sp>
      <p:sp>
        <p:nvSpPr>
          <p:cNvPr id="8" name="Fußzeilenplatzhalter 7">
            <a:extLst>
              <a:ext uri="{FF2B5EF4-FFF2-40B4-BE49-F238E27FC236}">
                <a16:creationId xmlns:a16="http://schemas.microsoft.com/office/drawing/2014/main" id="{43B7F508-0871-F9BD-186A-AEAA4015826E}"/>
              </a:ext>
            </a:extLst>
          </p:cNvPr>
          <p:cNvSpPr>
            <a:spLocks noGrp="1"/>
          </p:cNvSpPr>
          <p:nvPr>
            <p:ph type="ftr" sz="quarter" idx="11"/>
          </p:nvPr>
        </p:nvSpPr>
        <p:spPr/>
        <p:txBody>
          <a:bodyPr/>
          <a:lstStyle/>
          <a:p>
            <a:endParaRPr lang="de-DE"/>
          </a:p>
        </p:txBody>
      </p:sp>
      <p:sp>
        <p:nvSpPr>
          <p:cNvPr id="11" name="Foliennummernplatzhalter 5">
            <a:extLst>
              <a:ext uri="{FF2B5EF4-FFF2-40B4-BE49-F238E27FC236}">
                <a16:creationId xmlns:a16="http://schemas.microsoft.com/office/drawing/2014/main" id="{351D463F-641B-FAEE-67B1-5CAEB8B66534}"/>
              </a:ext>
            </a:extLst>
          </p:cNvPr>
          <p:cNvSpPr>
            <a:spLocks noGrp="1"/>
          </p:cNvSpPr>
          <p:nvPr>
            <p:ph type="sldNum" sz="quarter" idx="12"/>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119872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54375-BD9C-2A63-43F0-AC5C255C200A}"/>
              </a:ext>
            </a:extLst>
          </p:cNvPr>
          <p:cNvSpPr>
            <a:spLocks noGrp="1"/>
          </p:cNvSpPr>
          <p:nvPr>
            <p:ph type="title"/>
          </p:nvPr>
        </p:nvSpPr>
        <p:spPr>
          <a:xfrm>
            <a:off x="101087" y="76518"/>
            <a:ext cx="8153309" cy="815479"/>
          </a:xfrm>
        </p:spPr>
        <p:txBody>
          <a:bodyPr/>
          <a:lstStyle>
            <a:lvl1pPr>
              <a:defRPr b="0"/>
            </a:lvl1pPr>
          </a:lstStyle>
          <a:p>
            <a:r>
              <a:rPr lang="de-DE" dirty="0"/>
              <a:t>Mastertitelformat bearbeiten</a:t>
            </a:r>
          </a:p>
        </p:txBody>
      </p:sp>
      <p:sp>
        <p:nvSpPr>
          <p:cNvPr id="3" name="Datumsplatzhalter 2">
            <a:extLst>
              <a:ext uri="{FF2B5EF4-FFF2-40B4-BE49-F238E27FC236}">
                <a16:creationId xmlns:a16="http://schemas.microsoft.com/office/drawing/2014/main" id="{767BB9D2-889D-454B-568F-447985F4A9C0}"/>
              </a:ext>
            </a:extLst>
          </p:cNvPr>
          <p:cNvSpPr>
            <a:spLocks noGrp="1"/>
          </p:cNvSpPr>
          <p:nvPr>
            <p:ph type="dt" sz="half" idx="10"/>
          </p:nvPr>
        </p:nvSpPr>
        <p:spPr/>
        <p:txBody>
          <a:bodyPr/>
          <a:lstStyle/>
          <a:p>
            <a:fld id="{9498B1AE-FEF9-406A-AA60-C1FD0ABBC610}" type="datetime1">
              <a:rPr lang="de-DE" smtClean="0"/>
              <a:t>10.12.2025</a:t>
            </a:fld>
            <a:endParaRPr lang="de-DE"/>
          </a:p>
        </p:txBody>
      </p:sp>
      <p:sp>
        <p:nvSpPr>
          <p:cNvPr id="4" name="Fußzeilenplatzhalter 3">
            <a:extLst>
              <a:ext uri="{FF2B5EF4-FFF2-40B4-BE49-F238E27FC236}">
                <a16:creationId xmlns:a16="http://schemas.microsoft.com/office/drawing/2014/main" id="{32752E6E-9ED8-29D9-FEE6-15E44E32A0B6}"/>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9F8507D9-2582-B28F-13E3-E2700471A6FB}"/>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426135364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BDFFEEA-D740-6D62-8DA4-8D9FDC82A7DD}"/>
              </a:ext>
            </a:extLst>
          </p:cNvPr>
          <p:cNvSpPr>
            <a:spLocks noGrp="1"/>
          </p:cNvSpPr>
          <p:nvPr>
            <p:ph type="dt" sz="half" idx="10"/>
          </p:nvPr>
        </p:nvSpPr>
        <p:spPr/>
        <p:txBody>
          <a:bodyPr/>
          <a:lstStyle/>
          <a:p>
            <a:fld id="{88A77329-4270-44A3-AAB8-FF23A4296A4B}" type="datetime1">
              <a:rPr lang="de-DE" smtClean="0"/>
              <a:t>10.12.2025</a:t>
            </a:fld>
            <a:endParaRPr lang="de-DE"/>
          </a:p>
        </p:txBody>
      </p:sp>
      <p:sp>
        <p:nvSpPr>
          <p:cNvPr id="3" name="Fußzeilenplatzhalter 2">
            <a:extLst>
              <a:ext uri="{FF2B5EF4-FFF2-40B4-BE49-F238E27FC236}">
                <a16:creationId xmlns:a16="http://schemas.microsoft.com/office/drawing/2014/main" id="{45FF204E-1E44-80C1-44D1-59F54A3305BC}"/>
              </a:ext>
            </a:extLst>
          </p:cNvPr>
          <p:cNvSpPr>
            <a:spLocks noGrp="1"/>
          </p:cNvSpPr>
          <p:nvPr>
            <p:ph type="ftr" sz="quarter" idx="11"/>
          </p:nvPr>
        </p:nvSpPr>
        <p:spPr/>
        <p:txBody>
          <a:bodyPr/>
          <a:lstStyle/>
          <a:p>
            <a:endParaRPr lang="de-DE"/>
          </a:p>
        </p:txBody>
      </p:sp>
      <p:sp>
        <p:nvSpPr>
          <p:cNvPr id="7" name="Foliennummernplatzhalter 5">
            <a:extLst>
              <a:ext uri="{FF2B5EF4-FFF2-40B4-BE49-F238E27FC236}">
                <a16:creationId xmlns:a16="http://schemas.microsoft.com/office/drawing/2014/main" id="{E2C5018D-616D-B85B-EF13-690CA0073CC8}"/>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215107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CB0E9-E1B1-D68C-6344-09873E563C6E}"/>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EB4D4A9-2521-BB83-276D-E3B4677919F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814A227-7B45-C390-F17C-54F2DE829FD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E45227A-7681-C22B-285D-6350DE9F8CA4}"/>
              </a:ext>
            </a:extLst>
          </p:cNvPr>
          <p:cNvSpPr>
            <a:spLocks noGrp="1"/>
          </p:cNvSpPr>
          <p:nvPr>
            <p:ph type="dt" sz="half" idx="10"/>
          </p:nvPr>
        </p:nvSpPr>
        <p:spPr/>
        <p:txBody>
          <a:bodyPr/>
          <a:lstStyle/>
          <a:p>
            <a:fld id="{A58F0FA3-8117-4BF0-A272-09A3710D1578}" type="datetime1">
              <a:rPr lang="de-DE" smtClean="0"/>
              <a:t>10.12.2025</a:t>
            </a:fld>
            <a:endParaRPr lang="de-DE"/>
          </a:p>
        </p:txBody>
      </p:sp>
      <p:sp>
        <p:nvSpPr>
          <p:cNvPr id="6" name="Fußzeilenplatzhalter 5">
            <a:extLst>
              <a:ext uri="{FF2B5EF4-FFF2-40B4-BE49-F238E27FC236}">
                <a16:creationId xmlns:a16="http://schemas.microsoft.com/office/drawing/2014/main" id="{223F377D-4F9D-14A6-CB26-D3068745754A}"/>
              </a:ext>
            </a:extLst>
          </p:cNvPr>
          <p:cNvSpPr>
            <a:spLocks noGrp="1"/>
          </p:cNvSpPr>
          <p:nvPr>
            <p:ph type="ftr" sz="quarter" idx="11"/>
          </p:nvPr>
        </p:nvSpPr>
        <p:spPr/>
        <p:txBody>
          <a:bodyPr/>
          <a:lstStyle/>
          <a:p>
            <a:endParaRPr lang="de-DE"/>
          </a:p>
        </p:txBody>
      </p:sp>
      <p:sp>
        <p:nvSpPr>
          <p:cNvPr id="9" name="Foliennummernplatzhalter 5">
            <a:extLst>
              <a:ext uri="{FF2B5EF4-FFF2-40B4-BE49-F238E27FC236}">
                <a16:creationId xmlns:a16="http://schemas.microsoft.com/office/drawing/2014/main" id="{46F2F1B9-6FD4-C276-424A-B2C3A8A9754B}"/>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89708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84D78-0AE4-DFC7-09FC-5E6A6943C49F}"/>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187FDB3-5B30-947C-5FD3-B96F6B37638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2581FB3-B412-B935-ABAA-78689E4C735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2824FA-F272-95D5-54C9-01C37B36B3EE}"/>
              </a:ext>
            </a:extLst>
          </p:cNvPr>
          <p:cNvSpPr>
            <a:spLocks noGrp="1"/>
          </p:cNvSpPr>
          <p:nvPr>
            <p:ph type="dt" sz="half" idx="10"/>
          </p:nvPr>
        </p:nvSpPr>
        <p:spPr/>
        <p:txBody>
          <a:bodyPr/>
          <a:lstStyle/>
          <a:p>
            <a:fld id="{6E181B82-3F61-4E95-8CFE-51219E649D8D}" type="datetime1">
              <a:rPr lang="de-DE" smtClean="0"/>
              <a:t>10.12.2025</a:t>
            </a:fld>
            <a:endParaRPr lang="de-DE"/>
          </a:p>
        </p:txBody>
      </p:sp>
      <p:sp>
        <p:nvSpPr>
          <p:cNvPr id="6" name="Fußzeilenplatzhalter 5">
            <a:extLst>
              <a:ext uri="{FF2B5EF4-FFF2-40B4-BE49-F238E27FC236}">
                <a16:creationId xmlns:a16="http://schemas.microsoft.com/office/drawing/2014/main" id="{7EDF48C7-C8FA-8E05-3992-E10D3256E557}"/>
              </a:ext>
            </a:extLst>
          </p:cNvPr>
          <p:cNvSpPr>
            <a:spLocks noGrp="1"/>
          </p:cNvSpPr>
          <p:nvPr>
            <p:ph type="ftr" sz="quarter" idx="11"/>
          </p:nvPr>
        </p:nvSpPr>
        <p:spPr/>
        <p:txBody>
          <a:bodyPr/>
          <a:lstStyle/>
          <a:p>
            <a:endParaRPr lang="de-DE"/>
          </a:p>
        </p:txBody>
      </p:sp>
      <p:sp>
        <p:nvSpPr>
          <p:cNvPr id="9" name="Foliennummernplatzhalter 5">
            <a:extLst>
              <a:ext uri="{FF2B5EF4-FFF2-40B4-BE49-F238E27FC236}">
                <a16:creationId xmlns:a16="http://schemas.microsoft.com/office/drawing/2014/main" id="{D97D2543-BE8F-172E-5058-DB5FC73ECBF7}"/>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spTree>
    <p:extLst>
      <p:ext uri="{BB962C8B-B14F-4D97-AF65-F5344CB8AC3E}">
        <p14:creationId xmlns:p14="http://schemas.microsoft.com/office/powerpoint/2010/main" val="415657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BC298D5-1390-3206-021E-FB07BC114515}"/>
              </a:ext>
            </a:extLst>
          </p:cNvPr>
          <p:cNvSpPr>
            <a:spLocks noGrp="1"/>
          </p:cNvSpPr>
          <p:nvPr>
            <p:ph type="title"/>
          </p:nvPr>
        </p:nvSpPr>
        <p:spPr>
          <a:xfrm>
            <a:off x="127591" y="126048"/>
            <a:ext cx="8153309" cy="815479"/>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185A6590-C8D1-28A8-A620-CA61B6A946E6}"/>
              </a:ext>
            </a:extLst>
          </p:cNvPr>
          <p:cNvSpPr>
            <a:spLocks noGrp="1"/>
          </p:cNvSpPr>
          <p:nvPr>
            <p:ph type="body" idx="1"/>
          </p:nvPr>
        </p:nvSpPr>
        <p:spPr>
          <a:xfrm>
            <a:off x="127591" y="1242459"/>
            <a:ext cx="8387759" cy="3262312"/>
          </a:xfrm>
          <a:prstGeom prst="rect">
            <a:avLst/>
          </a:prstGeom>
        </p:spPr>
        <p:txBody>
          <a:bodyPr vert="horz" lIns="91440" tIns="45720" rIns="91440" bIns="45720" rtlCol="0">
            <a:normAutofit/>
          </a:bodyPr>
          <a:lstStyle/>
          <a:p>
            <a:pPr lvl="0"/>
            <a:r>
              <a:rPr lang="de-DE" dirty="0"/>
              <a:t>Mastertextformat bearbeiten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Dritte Zweite Ebene</a:t>
            </a:r>
          </a:p>
          <a:p>
            <a:pPr lvl="2"/>
            <a:r>
              <a:rPr lang="de-DE" dirty="0"/>
              <a:t>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A80439D-A1E9-F8D6-BE53-55430EDE0AA4}"/>
              </a:ext>
            </a:extLst>
          </p:cNvPr>
          <p:cNvSpPr>
            <a:spLocks noGrp="1"/>
          </p:cNvSpPr>
          <p:nvPr>
            <p:ph type="dt" sz="half" idx="2"/>
          </p:nvPr>
        </p:nvSpPr>
        <p:spPr>
          <a:xfrm>
            <a:off x="628650" y="4710113"/>
            <a:ext cx="2057400" cy="274637"/>
          </a:xfrm>
          <a:prstGeom prst="rect">
            <a:avLst/>
          </a:prstGeom>
        </p:spPr>
        <p:txBody>
          <a:bodyPr vert="horz" lIns="91440" tIns="45720" rIns="91440" bIns="45720" rtlCol="0" anchor="ctr"/>
          <a:lstStyle>
            <a:lvl1pPr algn="l">
              <a:defRPr sz="1000">
                <a:solidFill>
                  <a:schemeClr val="tx1">
                    <a:tint val="82000"/>
                  </a:schemeClr>
                </a:solidFill>
              </a:defRPr>
            </a:lvl1pPr>
          </a:lstStyle>
          <a:p>
            <a:fld id="{99AB4300-BE19-4DE7-B934-6C4D0C802E64}" type="datetime1">
              <a:rPr lang="de-DE" smtClean="0"/>
              <a:t>10.12.2025</a:t>
            </a:fld>
            <a:endParaRPr lang="de-DE"/>
          </a:p>
        </p:txBody>
      </p:sp>
      <p:sp>
        <p:nvSpPr>
          <p:cNvPr id="5" name="Fußzeilenplatzhalter 4">
            <a:extLst>
              <a:ext uri="{FF2B5EF4-FFF2-40B4-BE49-F238E27FC236}">
                <a16:creationId xmlns:a16="http://schemas.microsoft.com/office/drawing/2014/main" id="{8CBAB6E2-EB59-4658-B551-1A2AD18B3AA8}"/>
              </a:ext>
            </a:extLst>
          </p:cNvPr>
          <p:cNvSpPr>
            <a:spLocks noGrp="1"/>
          </p:cNvSpPr>
          <p:nvPr>
            <p:ph type="ftr" sz="quarter" idx="3"/>
          </p:nvPr>
        </p:nvSpPr>
        <p:spPr>
          <a:xfrm>
            <a:off x="3028950" y="4710113"/>
            <a:ext cx="3086100" cy="274637"/>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7E18B542-BA40-54ED-818C-1CF13E725272}"/>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‹Nr.›</a:t>
            </a:fld>
            <a:endParaRPr lang="de-DE" dirty="0"/>
          </a:p>
        </p:txBody>
      </p:sp>
      <p:pic>
        <p:nvPicPr>
          <p:cNvPr id="7" name="Grafik 6" descr="Ein Bild, das Grafiken, Zeichnung, Kunst enthält.&#10;&#10;KI-generierte Inhalte können fehlerhaft sein.">
            <a:extLst>
              <a:ext uri="{FF2B5EF4-FFF2-40B4-BE49-F238E27FC236}">
                <a16:creationId xmlns:a16="http://schemas.microsoft.com/office/drawing/2014/main" id="{8AC1391E-01F7-3E7B-4905-8EACEA74A1BF}"/>
              </a:ext>
            </a:extLst>
          </p:cNvPr>
          <p:cNvPicPr>
            <a:picLocks noChangeAspect="1"/>
          </p:cNvPicPr>
          <p:nvPr userDrawn="1"/>
        </p:nvPicPr>
        <p:blipFill>
          <a:blip r:embed="rId14"/>
          <a:stretch>
            <a:fillRect/>
          </a:stretch>
        </p:blipFill>
        <p:spPr>
          <a:xfrm>
            <a:off x="8280900" y="22423"/>
            <a:ext cx="844050" cy="869574"/>
          </a:xfrm>
          <a:prstGeom prst="rect">
            <a:avLst/>
          </a:prstGeom>
        </p:spPr>
      </p:pic>
      <p:sp>
        <p:nvSpPr>
          <p:cNvPr id="8" name="Shape 1">
            <a:extLst>
              <a:ext uri="{FF2B5EF4-FFF2-40B4-BE49-F238E27FC236}">
                <a16:creationId xmlns:a16="http://schemas.microsoft.com/office/drawing/2014/main" id="{77278F96-BA9A-3966-57DC-286D35C8A073}"/>
              </a:ext>
            </a:extLst>
          </p:cNvPr>
          <p:cNvSpPr/>
          <p:nvPr userDrawn="1"/>
        </p:nvSpPr>
        <p:spPr>
          <a:xfrm flipV="1">
            <a:off x="0" y="984192"/>
            <a:ext cx="9144000" cy="18000"/>
          </a:xfrm>
          <a:prstGeom prst="rect">
            <a:avLst/>
          </a:prstGeom>
          <a:solidFill>
            <a:srgbClr val="00B800"/>
          </a:solidFill>
          <a:ln/>
        </p:spPr>
        <p:txBody>
          <a:bodyPr/>
          <a:lstStyle/>
          <a:p>
            <a:endParaRPr lang="de-DE" dirty="0"/>
          </a:p>
        </p:txBody>
      </p:sp>
    </p:spTree>
    <p:extLst>
      <p:ext uri="{BB962C8B-B14F-4D97-AF65-F5344CB8AC3E}">
        <p14:creationId xmlns:p14="http://schemas.microsoft.com/office/powerpoint/2010/main" val="186474475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defTabSz="914400" rtl="0" eaLnBrk="1" latinLnBrk="0" hangingPunct="1">
        <a:lnSpc>
          <a:spcPct val="90000"/>
        </a:lnSpc>
        <a:spcBef>
          <a:spcPct val="0"/>
        </a:spcBef>
        <a:buNone/>
        <a:defRPr sz="28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1813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1813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1813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1813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 userDrawn="1">
          <p15:clr>
            <a:srgbClr val="F26B43"/>
          </p15:clr>
        </p15:guide>
        <p15:guide id="3"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5.wdp"/><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29.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3.png"/><Relationship Id="rId10" Type="http://schemas.openxmlformats.org/officeDocument/2006/relationships/image" Target="../media/image24.png"/><Relationship Id="rId19" Type="http://schemas.openxmlformats.org/officeDocument/2006/relationships/image" Target="../media/image31.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79C08-F5D1-E78C-E578-B698533FAC89}"/>
            </a:ext>
          </a:extLst>
        </p:cNvPr>
        <p:cNvGrpSpPr/>
        <p:nvPr/>
      </p:nvGrpSpPr>
      <p:grpSpPr>
        <a:xfrm>
          <a:off x="0" y="0"/>
          <a:ext cx="0" cy="0"/>
          <a:chOff x="0" y="0"/>
          <a:chExt cx="0" cy="0"/>
        </a:xfrm>
      </p:grpSpPr>
      <p:pic>
        <p:nvPicPr>
          <p:cNvPr id="4" name="Grafik 3" descr="Ein Bild, das draußen, Himmel, Baum, Hütte enthält.&#10;&#10;KI-generierte Inhalte können fehlerhaft sein.">
            <a:extLst>
              <a:ext uri="{FF2B5EF4-FFF2-40B4-BE49-F238E27FC236}">
                <a16:creationId xmlns:a16="http://schemas.microsoft.com/office/drawing/2014/main" id="{35B45232-14ED-5EB0-DB5D-BDEB1FE947C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l="9724" r="16209"/>
          <a:stretch>
            <a:fillRect/>
          </a:stretch>
        </p:blipFill>
        <p:spPr>
          <a:xfrm>
            <a:off x="-1" y="0"/>
            <a:ext cx="5177424" cy="5143500"/>
          </a:xfrm>
          <a:prstGeom prst="rect">
            <a:avLst/>
          </a:prstGeom>
        </p:spPr>
      </p:pic>
      <p:sp>
        <p:nvSpPr>
          <p:cNvPr id="5" name="Text 1">
            <a:extLst>
              <a:ext uri="{FF2B5EF4-FFF2-40B4-BE49-F238E27FC236}">
                <a16:creationId xmlns:a16="http://schemas.microsoft.com/office/drawing/2014/main" id="{21406B39-D013-4345-B739-06349692BFD9}"/>
              </a:ext>
            </a:extLst>
          </p:cNvPr>
          <p:cNvSpPr/>
          <p:nvPr/>
        </p:nvSpPr>
        <p:spPr>
          <a:xfrm>
            <a:off x="5849533" y="3077494"/>
            <a:ext cx="2742060" cy="738664"/>
          </a:xfrm>
          <a:prstGeom prst="rect">
            <a:avLst/>
          </a:prstGeom>
          <a:noFill/>
          <a:ln/>
        </p:spPr>
        <p:txBody>
          <a:bodyPr wrap="square" lIns="0" tIns="0" rIns="0" bIns="0" rtlCol="0" anchor="ctr">
            <a:spAutoFit/>
          </a:bodyPr>
          <a:lstStyle/>
          <a:p>
            <a:pPr algn="ctr"/>
            <a:r>
              <a:rPr lang="de-DE" sz="1600" b="1" noProof="0" dirty="0">
                <a:solidFill>
                  <a:schemeClr val="tx2">
                    <a:lumMod val="75000"/>
                  </a:schemeClr>
                </a:solidFill>
                <a:latin typeface="Aptos Black" panose="020B0004020202020204" pitchFamily="34" charset="0"/>
                <a:ea typeface="Noto Sans" pitchFamily="34" charset="-122"/>
                <a:cs typeface="Arial" panose="020B0604020202020204" pitchFamily="34" charset="0"/>
              </a:rPr>
              <a:t>Input Verteilung</a:t>
            </a:r>
          </a:p>
          <a:p>
            <a:pPr algn="ctr"/>
            <a:r>
              <a:rPr lang="de-DE" sz="1600" b="1" noProof="0" dirty="0">
                <a:solidFill>
                  <a:schemeClr val="tx2">
                    <a:lumMod val="75000"/>
                  </a:schemeClr>
                </a:solidFill>
                <a:latin typeface="Aptos Black" panose="020B0004020202020204" pitchFamily="34" charset="0"/>
                <a:ea typeface="Noto Sans" pitchFamily="34" charset="-122"/>
                <a:cs typeface="Arial" panose="020B0604020202020204" pitchFamily="34" charset="0"/>
              </a:rPr>
              <a:t> &amp; </a:t>
            </a:r>
          </a:p>
          <a:p>
            <a:pPr algn="ctr"/>
            <a:r>
              <a:rPr lang="de-DE" sz="1600" b="1" noProof="0" dirty="0">
                <a:solidFill>
                  <a:schemeClr val="tx2">
                    <a:lumMod val="75000"/>
                  </a:schemeClr>
                </a:solidFill>
                <a:latin typeface="Aptos Black" panose="020B0004020202020204" pitchFamily="34" charset="0"/>
                <a:ea typeface="Noto Sans" pitchFamily="34" charset="-122"/>
                <a:cs typeface="Arial" panose="020B0604020202020204" pitchFamily="34" charset="0"/>
              </a:rPr>
              <a:t>Beratungszentrum (IVBZ) </a:t>
            </a:r>
            <a:endParaRPr lang="de-DE" sz="1600" b="1" noProof="0" dirty="0">
              <a:solidFill>
                <a:schemeClr val="tx2">
                  <a:lumMod val="75000"/>
                </a:schemeClr>
              </a:solidFill>
              <a:latin typeface="Aptos Black" panose="020B0004020202020204" pitchFamily="34" charset="0"/>
              <a:cs typeface="Arial" panose="020B0604020202020204" pitchFamily="34" charset="0"/>
            </a:endParaRPr>
          </a:p>
        </p:txBody>
      </p:sp>
      <p:pic>
        <p:nvPicPr>
          <p:cNvPr id="9" name="Grafik 8" descr="Ein Bild, das Grafiken, Zeichnung, Kunst enthält.&#10;&#10;KI-generierte Inhalte können fehlerhaft sein.">
            <a:extLst>
              <a:ext uri="{FF2B5EF4-FFF2-40B4-BE49-F238E27FC236}">
                <a16:creationId xmlns:a16="http://schemas.microsoft.com/office/drawing/2014/main" id="{F93215F6-6BC3-161B-5259-31F2A97BD92C}"/>
              </a:ext>
            </a:extLst>
          </p:cNvPr>
          <p:cNvPicPr>
            <a:picLocks noChangeAspect="1"/>
          </p:cNvPicPr>
          <p:nvPr/>
        </p:nvPicPr>
        <p:blipFill>
          <a:blip r:embed="rId5"/>
          <a:stretch>
            <a:fillRect/>
          </a:stretch>
        </p:blipFill>
        <p:spPr>
          <a:xfrm>
            <a:off x="6483552" y="205634"/>
            <a:ext cx="1495852" cy="1541084"/>
          </a:xfrm>
          <a:prstGeom prst="rect">
            <a:avLst/>
          </a:prstGeom>
        </p:spPr>
      </p:pic>
      <p:sp>
        <p:nvSpPr>
          <p:cNvPr id="7" name="TextBox 6">
            <a:extLst>
              <a:ext uri="{FF2B5EF4-FFF2-40B4-BE49-F238E27FC236}">
                <a16:creationId xmlns:a16="http://schemas.microsoft.com/office/drawing/2014/main" id="{8A5C1E01-0249-E1A6-84AB-26A542C8E330}"/>
              </a:ext>
            </a:extLst>
          </p:cNvPr>
          <p:cNvSpPr txBox="1"/>
          <p:nvPr/>
        </p:nvSpPr>
        <p:spPr>
          <a:xfrm>
            <a:off x="5196349" y="4056323"/>
            <a:ext cx="3947651" cy="842988"/>
          </a:xfrm>
          <a:prstGeom prst="rect">
            <a:avLst/>
          </a:prstGeom>
          <a:noFill/>
        </p:spPr>
        <p:txBody>
          <a:bodyPr wrap="square">
            <a:spAutoFit/>
          </a:bodyPr>
          <a:lstStyle/>
          <a:p>
            <a:pPr algn="ctr">
              <a:lnSpc>
                <a:spcPct val="150000"/>
              </a:lnSpc>
            </a:pPr>
            <a:r>
              <a:rPr lang="de-DE" sz="1100" b="1" noProof="0" dirty="0">
                <a:solidFill>
                  <a:schemeClr val="tx2">
                    <a:lumMod val="75000"/>
                  </a:schemeClr>
                </a:solidFill>
                <a:latin typeface="Arial" panose="020B0604020202020204" pitchFamily="34" charset="0"/>
                <a:cs typeface="Arial" panose="020B0604020202020204" pitchFamily="34" charset="0"/>
              </a:rPr>
              <a:t>Kleinstadt </a:t>
            </a:r>
            <a:r>
              <a:rPr lang="de-DE" sz="1100" b="1" noProof="0" dirty="0" err="1">
                <a:solidFill>
                  <a:schemeClr val="tx2">
                    <a:lumMod val="75000"/>
                  </a:schemeClr>
                </a:solidFill>
                <a:latin typeface="Arial" panose="020B0604020202020204" pitchFamily="34" charset="0"/>
                <a:cs typeface="Arial" panose="020B0604020202020204" pitchFamily="34" charset="0"/>
              </a:rPr>
              <a:t>Palala</a:t>
            </a:r>
            <a:r>
              <a:rPr lang="de-DE" sz="1100" b="1" noProof="0" dirty="0">
                <a:solidFill>
                  <a:schemeClr val="tx2">
                    <a:lumMod val="75000"/>
                  </a:schemeClr>
                </a:solidFill>
                <a:latin typeface="Arial" panose="020B0604020202020204" pitchFamily="34" charset="0"/>
                <a:cs typeface="Arial" panose="020B0604020202020204" pitchFamily="34" charset="0"/>
              </a:rPr>
              <a:t>/</a:t>
            </a:r>
            <a:r>
              <a:rPr lang="de-DE" sz="1100" b="1" noProof="0" dirty="0" err="1">
                <a:solidFill>
                  <a:schemeClr val="tx2">
                    <a:lumMod val="75000"/>
                  </a:schemeClr>
                </a:solidFill>
                <a:latin typeface="Arial" panose="020B0604020202020204" pitchFamily="34" charset="0"/>
                <a:cs typeface="Arial" panose="020B0604020202020204" pitchFamily="34" charset="0"/>
              </a:rPr>
              <a:t>Kowai</a:t>
            </a:r>
            <a:r>
              <a:rPr lang="de-DE" sz="1100" b="1" noProof="0" dirty="0">
                <a:solidFill>
                  <a:schemeClr val="tx2">
                    <a:lumMod val="75000"/>
                  </a:schemeClr>
                </a:solidFill>
                <a:latin typeface="Arial" panose="020B0604020202020204" pitchFamily="34" charset="0"/>
                <a:cs typeface="Arial" panose="020B0604020202020204" pitchFamily="34" charset="0"/>
              </a:rPr>
              <a:t>, </a:t>
            </a:r>
          </a:p>
          <a:p>
            <a:pPr algn="ctr">
              <a:lnSpc>
                <a:spcPct val="150000"/>
              </a:lnSpc>
            </a:pPr>
            <a:r>
              <a:rPr lang="de-DE" sz="1100" b="1" noProof="0" dirty="0">
                <a:solidFill>
                  <a:schemeClr val="tx2">
                    <a:lumMod val="75000"/>
                  </a:schemeClr>
                </a:solidFill>
                <a:latin typeface="Arial" panose="020B0604020202020204" pitchFamily="34" charset="0"/>
                <a:cs typeface="Arial" panose="020B0604020202020204" pitchFamily="34" charset="0"/>
              </a:rPr>
              <a:t>Bezirk Kpaai,</a:t>
            </a:r>
          </a:p>
          <a:p>
            <a:pPr algn="ctr">
              <a:lnSpc>
                <a:spcPct val="150000"/>
              </a:lnSpc>
            </a:pPr>
            <a:r>
              <a:rPr lang="de-DE" sz="1100" b="1" noProof="0" dirty="0">
                <a:solidFill>
                  <a:schemeClr val="tx2">
                    <a:lumMod val="75000"/>
                  </a:schemeClr>
                </a:solidFill>
                <a:latin typeface="Arial" panose="020B0604020202020204" pitchFamily="34" charset="0"/>
                <a:cs typeface="Arial" panose="020B0604020202020204" pitchFamily="34" charset="0"/>
              </a:rPr>
              <a:t> Liberia</a:t>
            </a:r>
          </a:p>
        </p:txBody>
      </p:sp>
      <p:sp>
        <p:nvSpPr>
          <p:cNvPr id="3" name="Rechteck 2">
            <a:extLst>
              <a:ext uri="{FF2B5EF4-FFF2-40B4-BE49-F238E27FC236}">
                <a16:creationId xmlns:a16="http://schemas.microsoft.com/office/drawing/2014/main" id="{505674D2-29FB-3BC9-E5EF-E33AEAED5A29}"/>
              </a:ext>
            </a:extLst>
          </p:cNvPr>
          <p:cNvSpPr/>
          <p:nvPr/>
        </p:nvSpPr>
        <p:spPr>
          <a:xfrm>
            <a:off x="5896486" y="1854186"/>
            <a:ext cx="2669983" cy="374923"/>
          </a:xfrm>
          <a:prstGeom prst="rect">
            <a:avLst/>
          </a:prstGeom>
          <a:solidFill>
            <a:srgbClr val="01813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t>Our World, Our Responsibility</a:t>
            </a:r>
            <a:endParaRPr lang="de-DE" sz="1400" b="1" dirty="0"/>
          </a:p>
        </p:txBody>
      </p:sp>
      <p:grpSp>
        <p:nvGrpSpPr>
          <p:cNvPr id="16" name="Gruppieren 15">
            <a:extLst>
              <a:ext uri="{FF2B5EF4-FFF2-40B4-BE49-F238E27FC236}">
                <a16:creationId xmlns:a16="http://schemas.microsoft.com/office/drawing/2014/main" id="{F17284F0-59B1-1A22-6CAD-20E2A229708B}"/>
              </a:ext>
            </a:extLst>
          </p:cNvPr>
          <p:cNvGrpSpPr/>
          <p:nvPr/>
        </p:nvGrpSpPr>
        <p:grpSpPr>
          <a:xfrm>
            <a:off x="1331640" y="1044231"/>
            <a:ext cx="3492389" cy="1679919"/>
            <a:chOff x="1304168" y="1044231"/>
            <a:chExt cx="3420232" cy="1679919"/>
          </a:xfrm>
        </p:grpSpPr>
        <p:sp>
          <p:nvSpPr>
            <p:cNvPr id="13" name="AutoShape 2">
              <a:extLst>
                <a:ext uri="{FF2B5EF4-FFF2-40B4-BE49-F238E27FC236}">
                  <a16:creationId xmlns:a16="http://schemas.microsoft.com/office/drawing/2014/main" id="{E8228B52-E658-A55E-17B2-F166D5416AB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Rechteck 14">
              <a:extLst>
                <a:ext uri="{FF2B5EF4-FFF2-40B4-BE49-F238E27FC236}">
                  <a16:creationId xmlns:a16="http://schemas.microsoft.com/office/drawing/2014/main" id="{1461303B-7E53-EE4A-6DFA-F4FDD372C33F}"/>
                </a:ext>
              </a:extLst>
            </p:cNvPr>
            <p:cNvSpPr/>
            <p:nvPr/>
          </p:nvSpPr>
          <p:spPr>
            <a:xfrm>
              <a:off x="1304168" y="1044231"/>
              <a:ext cx="1763005" cy="749806"/>
            </a:xfrm>
            <a:prstGeom prst="roundRect">
              <a:avLst>
                <a:gd name="adj" fmla="val 911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b="1" dirty="0">
                  <a:solidFill>
                    <a:schemeClr val="tx2">
                      <a:lumMod val="75000"/>
                    </a:schemeClr>
                  </a:solidFill>
                  <a:latin typeface="Aptos Black" panose="020B0004020202020204" pitchFamily="34" charset="0"/>
                  <a:ea typeface="Noto Sans" pitchFamily="34" charset="-122"/>
                  <a:cs typeface="Arial" panose="020B0604020202020204" pitchFamily="34" charset="0"/>
                </a:rPr>
                <a:t>Input Verteilung</a:t>
              </a:r>
            </a:p>
            <a:p>
              <a:pPr algn="ctr"/>
              <a:r>
                <a:rPr lang="de-DE" sz="1400" b="1" dirty="0">
                  <a:solidFill>
                    <a:schemeClr val="tx2">
                      <a:lumMod val="75000"/>
                    </a:schemeClr>
                  </a:solidFill>
                  <a:latin typeface="Aptos Black" panose="020B0004020202020204" pitchFamily="34" charset="0"/>
                  <a:ea typeface="Noto Sans" pitchFamily="34" charset="-122"/>
                  <a:cs typeface="Arial" panose="020B0604020202020204" pitchFamily="34" charset="0"/>
                </a:rPr>
                <a:t> &amp; </a:t>
              </a:r>
            </a:p>
            <a:p>
              <a:pPr algn="ctr"/>
              <a:r>
                <a:rPr lang="de-DE" sz="1400" b="1" dirty="0">
                  <a:solidFill>
                    <a:schemeClr val="tx2">
                      <a:lumMod val="75000"/>
                    </a:schemeClr>
                  </a:solidFill>
                  <a:latin typeface="Aptos Black" panose="020B0004020202020204" pitchFamily="34" charset="0"/>
                  <a:ea typeface="Noto Sans" pitchFamily="34" charset="-122"/>
                  <a:cs typeface="Arial" panose="020B0604020202020204" pitchFamily="34" charset="0"/>
                </a:rPr>
                <a:t>Beratungszentrum</a:t>
              </a:r>
              <a:endParaRPr lang="en-US" sz="1300" b="1" dirty="0">
                <a:solidFill>
                  <a:schemeClr val="tx2">
                    <a:lumMod val="75000"/>
                  </a:schemeClr>
                </a:solidFill>
              </a:endParaRPr>
            </a:p>
          </p:txBody>
        </p:sp>
      </p:grpSp>
      <p:sp>
        <p:nvSpPr>
          <p:cNvPr id="8" name="Rechteck: abgerundete Ecken 7">
            <a:extLst>
              <a:ext uri="{FF2B5EF4-FFF2-40B4-BE49-F238E27FC236}">
                <a16:creationId xmlns:a16="http://schemas.microsoft.com/office/drawing/2014/main" id="{DE08334D-D3FE-A93F-2F2E-3E036899F1AE}"/>
              </a:ext>
            </a:extLst>
          </p:cNvPr>
          <p:cNvSpPr/>
          <p:nvPr/>
        </p:nvSpPr>
        <p:spPr>
          <a:xfrm>
            <a:off x="5943580" y="2607673"/>
            <a:ext cx="2575936" cy="1273365"/>
          </a:xfrm>
          <a:prstGeom prst="roundRect">
            <a:avLst>
              <a:gd name="adj" fmla="val 7092"/>
            </a:avLst>
          </a:prstGeom>
          <a:noFill/>
          <a:ln>
            <a:solidFill>
              <a:srgbClr val="0181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508934B-97C3-7023-195B-6A17D80FAC97}"/>
              </a:ext>
            </a:extLst>
          </p:cNvPr>
          <p:cNvSpPr txBox="1"/>
          <p:nvPr/>
        </p:nvSpPr>
        <p:spPr>
          <a:xfrm>
            <a:off x="6085663" y="2611213"/>
            <a:ext cx="2197722" cy="307777"/>
          </a:xfrm>
          <a:prstGeom prst="rect">
            <a:avLst/>
          </a:prstGeom>
          <a:noFill/>
          <a:ln/>
        </p:spPr>
        <p:txBody>
          <a:bodyPr wrap="square" lIns="0" tIns="0" rIns="0" bIns="0" rtlCol="0" anchor="ctr">
            <a:spAutoFit/>
          </a:bodyPr>
          <a:lstStyle>
            <a:lvl1pPr algn="ctr">
              <a:defRPr sz="1600" b="1">
                <a:solidFill>
                  <a:schemeClr val="tx2">
                    <a:lumMod val="75000"/>
                  </a:schemeClr>
                </a:solidFill>
                <a:latin typeface="Aptos Black" panose="020B0004020202020204" pitchFamily="34" charset="0"/>
                <a:ea typeface="Noto Sans" pitchFamily="34" charset="-122"/>
                <a:cs typeface="Arial" panose="020B0604020202020204" pitchFamily="34" charset="0"/>
              </a:defRPr>
            </a:lvl1pPr>
          </a:lstStyle>
          <a:p>
            <a:r>
              <a:rPr lang="de-DE" sz="2000" noProof="0"/>
              <a:t>Projektkonzept </a:t>
            </a:r>
          </a:p>
        </p:txBody>
      </p:sp>
    </p:spTree>
    <p:extLst>
      <p:ext uri="{BB962C8B-B14F-4D97-AF65-F5344CB8AC3E}">
        <p14:creationId xmlns:p14="http://schemas.microsoft.com/office/powerpoint/2010/main" val="3512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A79F3-BE61-4E62-4B9F-1D22375E58FD}"/>
            </a:ext>
          </a:extLst>
        </p:cNvPr>
        <p:cNvGrpSpPr/>
        <p:nvPr/>
      </p:nvGrpSpPr>
      <p:grpSpPr>
        <a:xfrm>
          <a:off x="0" y="0"/>
          <a:ext cx="0" cy="0"/>
          <a:chOff x="0" y="0"/>
          <a:chExt cx="0" cy="0"/>
        </a:xfrm>
      </p:grpSpPr>
      <p:sp>
        <p:nvSpPr>
          <p:cNvPr id="206" name="Text 28">
            <a:extLst>
              <a:ext uri="{FF2B5EF4-FFF2-40B4-BE49-F238E27FC236}">
                <a16:creationId xmlns:a16="http://schemas.microsoft.com/office/drawing/2014/main" id="{D0BC22A3-7468-58A2-6017-2DB1531584D9}"/>
              </a:ext>
            </a:extLst>
          </p:cNvPr>
          <p:cNvSpPr/>
          <p:nvPr/>
        </p:nvSpPr>
        <p:spPr>
          <a:xfrm>
            <a:off x="3472872" y="1757910"/>
            <a:ext cx="1420599" cy="157185"/>
          </a:xfrm>
          <a:prstGeom prst="rect">
            <a:avLst/>
          </a:prstGeom>
          <a:noFill/>
          <a:ln/>
        </p:spPr>
        <p:txBody>
          <a:bodyPr wrap="square" lIns="0" tIns="0" rIns="0" bIns="0" rtlCol="0" anchor="ctr">
            <a:spAutoFit/>
          </a:bodyPr>
          <a:lstStyle/>
          <a:p>
            <a:endParaRPr lang="en-US" sz="900" dirty="0"/>
          </a:p>
        </p:txBody>
      </p:sp>
      <p:sp>
        <p:nvSpPr>
          <p:cNvPr id="200" name="Shape 21">
            <a:extLst>
              <a:ext uri="{FF2B5EF4-FFF2-40B4-BE49-F238E27FC236}">
                <a16:creationId xmlns:a16="http://schemas.microsoft.com/office/drawing/2014/main" id="{78AF3A60-97A7-FA95-92B5-591950E343D8}"/>
              </a:ext>
            </a:extLst>
          </p:cNvPr>
          <p:cNvSpPr/>
          <p:nvPr/>
        </p:nvSpPr>
        <p:spPr>
          <a:xfrm>
            <a:off x="267580" y="1248448"/>
            <a:ext cx="1250772" cy="869442"/>
          </a:xfrm>
          <a:prstGeom prst="rect">
            <a:avLst/>
          </a:prstGeom>
          <a:solidFill>
            <a:srgbClr val="FFFFFF"/>
          </a:solidFill>
          <a:ln/>
        </p:spPr>
        <p:txBody>
          <a:bodyPr/>
          <a:lstStyle/>
          <a:p>
            <a:endParaRPr lang="de-DE"/>
          </a:p>
        </p:txBody>
      </p:sp>
      <p:sp>
        <p:nvSpPr>
          <p:cNvPr id="201" name="Text 23">
            <a:extLst>
              <a:ext uri="{FF2B5EF4-FFF2-40B4-BE49-F238E27FC236}">
                <a16:creationId xmlns:a16="http://schemas.microsoft.com/office/drawing/2014/main" id="{6673D45D-45B1-68F5-DA97-6BF4052B47F8}"/>
              </a:ext>
            </a:extLst>
          </p:cNvPr>
          <p:cNvSpPr/>
          <p:nvPr/>
        </p:nvSpPr>
        <p:spPr>
          <a:xfrm>
            <a:off x="871136" y="1229317"/>
            <a:ext cx="896225" cy="215444"/>
          </a:xfrm>
          <a:prstGeom prst="rect">
            <a:avLst/>
          </a:prstGeom>
          <a:noFill/>
          <a:ln/>
        </p:spPr>
        <p:txBody>
          <a:bodyPr wrap="square" lIns="0" tIns="0" rIns="0" bIns="0" rtlCol="0" anchor="ctr">
            <a:spAutoFit/>
          </a:bodyPr>
          <a:lstStyle/>
          <a:p>
            <a:r>
              <a:rPr lang="en-US" sz="1400" b="1" dirty="0">
                <a:solidFill>
                  <a:srgbClr val="007800"/>
                </a:solidFill>
                <a:ea typeface="Noto Sans" pitchFamily="34" charset="-122"/>
                <a:cs typeface="Noto Sans" pitchFamily="34" charset="-120"/>
              </a:rPr>
              <a:t>Produktion</a:t>
            </a:r>
            <a:endParaRPr lang="en-US" sz="1400" dirty="0"/>
          </a:p>
        </p:txBody>
      </p:sp>
      <p:sp>
        <p:nvSpPr>
          <p:cNvPr id="202" name="Text 24">
            <a:extLst>
              <a:ext uri="{FF2B5EF4-FFF2-40B4-BE49-F238E27FC236}">
                <a16:creationId xmlns:a16="http://schemas.microsoft.com/office/drawing/2014/main" id="{F11A1A5A-B56A-4BA1-F379-D919CBDDF7EC}"/>
              </a:ext>
            </a:extLst>
          </p:cNvPr>
          <p:cNvSpPr/>
          <p:nvPr/>
        </p:nvSpPr>
        <p:spPr>
          <a:xfrm>
            <a:off x="348480" y="1613590"/>
            <a:ext cx="2325958" cy="507831"/>
          </a:xfrm>
          <a:prstGeom prst="rect">
            <a:avLst/>
          </a:prstGeom>
          <a:noFill/>
          <a:ln/>
        </p:spPr>
        <p:txBody>
          <a:bodyPr wrap="square" lIns="0" tIns="0" rIns="0" bIns="0" rtlCol="0" anchor="ctr">
            <a:spAutoFit/>
          </a:bodyPr>
          <a:lstStyle/>
          <a:p>
            <a:r>
              <a:rPr lang="de-DE" sz="1100" dirty="0">
                <a:solidFill>
                  <a:srgbClr val="006600"/>
                </a:solidFill>
                <a:ea typeface="Noto Sans" pitchFamily="34" charset="-122"/>
                <a:cs typeface="Noto Sans" pitchFamily="34" charset="-120"/>
              </a:rPr>
              <a:t>Die Gesamternte der Landwirte wird voraussichtlich um 240 Tonnen (60 %↑) steigen.</a:t>
            </a:r>
            <a:endParaRPr lang="en-US" sz="1100" dirty="0">
              <a:solidFill>
                <a:srgbClr val="006600"/>
              </a:solidFill>
              <a:ea typeface="Noto Sans" pitchFamily="34" charset="-122"/>
              <a:cs typeface="Noto Sans" pitchFamily="34" charset="-120"/>
            </a:endParaRPr>
          </a:p>
        </p:txBody>
      </p:sp>
      <p:pic>
        <p:nvPicPr>
          <p:cNvPr id="211" name="Picture 16">
            <a:extLst>
              <a:ext uri="{FF2B5EF4-FFF2-40B4-BE49-F238E27FC236}">
                <a16:creationId xmlns:a16="http://schemas.microsoft.com/office/drawing/2014/main" id="{F25656C4-0A94-0DA7-A4D9-8E643C876D47}"/>
              </a:ext>
            </a:extLst>
          </p:cNvPr>
          <p:cNvPicPr>
            <a:picLocks noChangeAspect="1"/>
          </p:cNvPicPr>
          <p:nvPr/>
        </p:nvPicPr>
        <p:blipFill>
          <a:blip r:embed="rId3">
            <a:duotone>
              <a:schemeClr val="accent1">
                <a:shade val="45000"/>
                <a:satMod val="135000"/>
              </a:schemeClr>
              <a:prstClr val="white"/>
            </a:duotone>
          </a:blip>
          <a:stretch>
            <a:fillRect/>
          </a:stretch>
        </p:blipFill>
        <p:spPr>
          <a:xfrm>
            <a:off x="353156" y="1213180"/>
            <a:ext cx="378363" cy="398002"/>
          </a:xfrm>
          <a:prstGeom prst="rect">
            <a:avLst/>
          </a:prstGeom>
        </p:spPr>
      </p:pic>
      <p:sp>
        <p:nvSpPr>
          <p:cNvPr id="216" name="Shape 21">
            <a:extLst>
              <a:ext uri="{FF2B5EF4-FFF2-40B4-BE49-F238E27FC236}">
                <a16:creationId xmlns:a16="http://schemas.microsoft.com/office/drawing/2014/main" id="{0CE01C6E-BF09-A587-B6A0-FF265D4A46A9}"/>
              </a:ext>
            </a:extLst>
          </p:cNvPr>
          <p:cNvSpPr/>
          <p:nvPr/>
        </p:nvSpPr>
        <p:spPr>
          <a:xfrm>
            <a:off x="245225" y="1204791"/>
            <a:ext cx="2448000" cy="939714"/>
          </a:xfrm>
          <a:prstGeom prst="roundRect">
            <a:avLst>
              <a:gd name="adj" fmla="val 3404"/>
            </a:avLst>
          </a:prstGeom>
          <a:noFill/>
          <a:ln>
            <a:solidFill>
              <a:schemeClr val="tx1"/>
            </a:solidFill>
          </a:ln>
        </p:spPr>
        <p:txBody>
          <a:bodyPr/>
          <a:lstStyle/>
          <a:p>
            <a:endParaRPr lang="de-DE"/>
          </a:p>
        </p:txBody>
      </p:sp>
      <p:sp>
        <p:nvSpPr>
          <p:cNvPr id="220" name="Shape 21">
            <a:extLst>
              <a:ext uri="{FF2B5EF4-FFF2-40B4-BE49-F238E27FC236}">
                <a16:creationId xmlns:a16="http://schemas.microsoft.com/office/drawing/2014/main" id="{6AD2B59F-4A5F-A911-03D4-739E1CC6F9D9}"/>
              </a:ext>
            </a:extLst>
          </p:cNvPr>
          <p:cNvSpPr/>
          <p:nvPr/>
        </p:nvSpPr>
        <p:spPr>
          <a:xfrm>
            <a:off x="221637" y="1203468"/>
            <a:ext cx="72000" cy="943199"/>
          </a:xfrm>
          <a:prstGeom prst="rect">
            <a:avLst/>
          </a:prstGeom>
          <a:solidFill>
            <a:schemeClr val="accent4"/>
          </a:solidFill>
          <a:ln>
            <a:solidFill>
              <a:schemeClr val="accent4"/>
            </a:solidFill>
          </a:ln>
        </p:spPr>
        <p:txBody>
          <a:bodyPr/>
          <a:lstStyle/>
          <a:p>
            <a:endParaRPr lang="de-DE" dirty="0"/>
          </a:p>
        </p:txBody>
      </p:sp>
      <p:sp>
        <p:nvSpPr>
          <p:cNvPr id="207" name="Text 31">
            <a:extLst>
              <a:ext uri="{FF2B5EF4-FFF2-40B4-BE49-F238E27FC236}">
                <a16:creationId xmlns:a16="http://schemas.microsoft.com/office/drawing/2014/main" id="{EAF079F9-D391-69CF-1740-38E3FEFC8968}"/>
              </a:ext>
            </a:extLst>
          </p:cNvPr>
          <p:cNvSpPr/>
          <p:nvPr/>
        </p:nvSpPr>
        <p:spPr>
          <a:xfrm>
            <a:off x="7024378" y="1251265"/>
            <a:ext cx="1328042" cy="215444"/>
          </a:xfrm>
          <a:prstGeom prst="rect">
            <a:avLst/>
          </a:prstGeom>
          <a:noFill/>
          <a:ln/>
        </p:spPr>
        <p:txBody>
          <a:bodyPr wrap="square" lIns="0" tIns="0" rIns="0" bIns="0" rtlCol="0" anchor="ctr">
            <a:spAutoFit/>
          </a:bodyPr>
          <a:lstStyle/>
          <a:p>
            <a:r>
              <a:rPr lang="de-DE" sz="1400" b="1" noProof="0" dirty="0">
                <a:solidFill>
                  <a:srgbClr val="007800"/>
                </a:solidFill>
                <a:ea typeface="Noto Sans" pitchFamily="34" charset="-122"/>
                <a:cs typeface="Noto Sans" pitchFamily="34" charset="-120"/>
              </a:rPr>
              <a:t>Beschäftigung</a:t>
            </a:r>
            <a:endParaRPr lang="de-DE" sz="1400" noProof="0" dirty="0"/>
          </a:p>
        </p:txBody>
      </p:sp>
      <p:sp>
        <p:nvSpPr>
          <p:cNvPr id="210" name="Text 32">
            <a:extLst>
              <a:ext uri="{FF2B5EF4-FFF2-40B4-BE49-F238E27FC236}">
                <a16:creationId xmlns:a16="http://schemas.microsoft.com/office/drawing/2014/main" id="{EC22600B-D8B2-CC68-FDC1-1998A682B0B2}"/>
              </a:ext>
            </a:extLst>
          </p:cNvPr>
          <p:cNvSpPr/>
          <p:nvPr/>
        </p:nvSpPr>
        <p:spPr>
          <a:xfrm>
            <a:off x="6564553" y="1648580"/>
            <a:ext cx="2360154" cy="507831"/>
          </a:xfrm>
          <a:prstGeom prst="rect">
            <a:avLst/>
          </a:prstGeom>
          <a:noFill/>
          <a:ln/>
        </p:spPr>
        <p:txBody>
          <a:bodyPr wrap="square" lIns="0" tIns="0" rIns="0" bIns="0" rtlCol="0" anchor="ctr">
            <a:spAutoFit/>
          </a:bodyPr>
          <a:lstStyle/>
          <a:p>
            <a:r>
              <a:rPr lang="de-DE" sz="1100" dirty="0">
                <a:solidFill>
                  <a:srgbClr val="006600"/>
                </a:solidFill>
                <a:ea typeface="Noto Sans" pitchFamily="34" charset="-122"/>
                <a:cs typeface="Noto Sans" pitchFamily="34" charset="-120"/>
              </a:rPr>
              <a:t>Schaffung von 36 VZÄ-Stellen in den Bereichen Landwirtschaft, Logistik  und Vertrieb.</a:t>
            </a:r>
            <a:endParaRPr lang="en-US" sz="1100" dirty="0"/>
          </a:p>
        </p:txBody>
      </p:sp>
      <p:sp>
        <p:nvSpPr>
          <p:cNvPr id="229" name="Shape 21">
            <a:extLst>
              <a:ext uri="{FF2B5EF4-FFF2-40B4-BE49-F238E27FC236}">
                <a16:creationId xmlns:a16="http://schemas.microsoft.com/office/drawing/2014/main" id="{B89DBC6F-4844-2F9C-3397-F0DE4716BA58}"/>
              </a:ext>
            </a:extLst>
          </p:cNvPr>
          <p:cNvSpPr/>
          <p:nvPr/>
        </p:nvSpPr>
        <p:spPr>
          <a:xfrm>
            <a:off x="6437292" y="1214622"/>
            <a:ext cx="2448000" cy="939714"/>
          </a:xfrm>
          <a:prstGeom prst="roundRect">
            <a:avLst>
              <a:gd name="adj" fmla="val 3404"/>
            </a:avLst>
          </a:prstGeom>
          <a:noFill/>
          <a:ln>
            <a:solidFill>
              <a:schemeClr val="tx1"/>
            </a:solidFill>
          </a:ln>
        </p:spPr>
        <p:txBody>
          <a:bodyPr/>
          <a:lstStyle/>
          <a:p>
            <a:endParaRPr lang="de-DE" dirty="0"/>
          </a:p>
        </p:txBody>
      </p:sp>
      <p:sp>
        <p:nvSpPr>
          <p:cNvPr id="233" name="Shape 21">
            <a:extLst>
              <a:ext uri="{FF2B5EF4-FFF2-40B4-BE49-F238E27FC236}">
                <a16:creationId xmlns:a16="http://schemas.microsoft.com/office/drawing/2014/main" id="{A32D2FC7-A43D-E0D1-B868-03C8E0AA973F}"/>
              </a:ext>
            </a:extLst>
          </p:cNvPr>
          <p:cNvSpPr/>
          <p:nvPr/>
        </p:nvSpPr>
        <p:spPr>
          <a:xfrm>
            <a:off x="6404489" y="1212553"/>
            <a:ext cx="72000" cy="943800"/>
          </a:xfrm>
          <a:prstGeom prst="rect">
            <a:avLst/>
          </a:prstGeom>
          <a:solidFill>
            <a:schemeClr val="accent4"/>
          </a:solidFill>
          <a:ln>
            <a:solidFill>
              <a:schemeClr val="accent4"/>
            </a:solidFill>
          </a:ln>
        </p:spPr>
        <p:txBody>
          <a:bodyPr/>
          <a:lstStyle/>
          <a:p>
            <a:endParaRPr lang="de-DE" dirty="0"/>
          </a:p>
        </p:txBody>
      </p:sp>
      <p:pic>
        <p:nvPicPr>
          <p:cNvPr id="252" name="Grafik 251">
            <a:extLst>
              <a:ext uri="{FF2B5EF4-FFF2-40B4-BE49-F238E27FC236}">
                <a16:creationId xmlns:a16="http://schemas.microsoft.com/office/drawing/2014/main" id="{332FDAF9-4045-A125-1524-20AA05A9C2C7}"/>
              </a:ext>
            </a:extLst>
          </p:cNvPr>
          <p:cNvPicPr>
            <a:picLocks noChangeAspect="1"/>
          </p:cNvPicPr>
          <p:nvPr/>
        </p:nvPicPr>
        <p:blipFill>
          <a:blip r:embed="rId4">
            <a:duotone>
              <a:schemeClr val="accent1">
                <a:shade val="45000"/>
                <a:satMod val="135000"/>
              </a:schemeClr>
              <a:prstClr val="white"/>
            </a:duotone>
          </a:blip>
          <a:stretch>
            <a:fillRect/>
          </a:stretch>
        </p:blipFill>
        <p:spPr>
          <a:xfrm>
            <a:off x="6509307" y="1248240"/>
            <a:ext cx="464284" cy="401288"/>
          </a:xfrm>
          <a:prstGeom prst="rect">
            <a:avLst/>
          </a:prstGeom>
        </p:spPr>
      </p:pic>
      <p:grpSp>
        <p:nvGrpSpPr>
          <p:cNvPr id="260" name="Gruppieren 259">
            <a:extLst>
              <a:ext uri="{FF2B5EF4-FFF2-40B4-BE49-F238E27FC236}">
                <a16:creationId xmlns:a16="http://schemas.microsoft.com/office/drawing/2014/main" id="{66462400-7278-070D-0B22-46E14222BE00}"/>
              </a:ext>
            </a:extLst>
          </p:cNvPr>
          <p:cNvGrpSpPr/>
          <p:nvPr/>
        </p:nvGrpSpPr>
        <p:grpSpPr>
          <a:xfrm>
            <a:off x="309017" y="4803449"/>
            <a:ext cx="82979" cy="168029"/>
            <a:chOff x="3281425" y="2654101"/>
            <a:chExt cx="82979" cy="147729"/>
          </a:xfrm>
        </p:grpSpPr>
        <p:sp>
          <p:nvSpPr>
            <p:cNvPr id="257" name="Rechteck 256">
              <a:extLst>
                <a:ext uri="{FF2B5EF4-FFF2-40B4-BE49-F238E27FC236}">
                  <a16:creationId xmlns:a16="http://schemas.microsoft.com/office/drawing/2014/main" id="{36207AE3-167A-B2F3-3CF1-240E836B456F}"/>
                </a:ext>
              </a:extLst>
            </p:cNvPr>
            <p:cNvSpPr/>
            <p:nvPr/>
          </p:nvSpPr>
          <p:spPr>
            <a:xfrm>
              <a:off x="3292404" y="2654101"/>
              <a:ext cx="72000" cy="1172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Ellipse 257">
              <a:extLst>
                <a:ext uri="{FF2B5EF4-FFF2-40B4-BE49-F238E27FC236}">
                  <a16:creationId xmlns:a16="http://schemas.microsoft.com/office/drawing/2014/main" id="{3676FC1F-B3A1-9D2B-7433-B7CF98A7FBD0}"/>
                </a:ext>
              </a:extLst>
            </p:cNvPr>
            <p:cNvSpPr/>
            <p:nvPr/>
          </p:nvSpPr>
          <p:spPr>
            <a:xfrm>
              <a:off x="3281425" y="2756111"/>
              <a:ext cx="45719"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Ellipse 258">
              <a:extLst>
                <a:ext uri="{FF2B5EF4-FFF2-40B4-BE49-F238E27FC236}">
                  <a16:creationId xmlns:a16="http://schemas.microsoft.com/office/drawing/2014/main" id="{1B369B78-B506-9EB3-67DC-4382A7256836}"/>
                </a:ext>
              </a:extLst>
            </p:cNvPr>
            <p:cNvSpPr/>
            <p:nvPr/>
          </p:nvSpPr>
          <p:spPr>
            <a:xfrm>
              <a:off x="3308236" y="2737148"/>
              <a:ext cx="45719"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5" name="Text 27">
            <a:extLst>
              <a:ext uri="{FF2B5EF4-FFF2-40B4-BE49-F238E27FC236}">
                <a16:creationId xmlns:a16="http://schemas.microsoft.com/office/drawing/2014/main" id="{538931CF-99BD-7190-D565-0C6E7BF2C091}"/>
              </a:ext>
            </a:extLst>
          </p:cNvPr>
          <p:cNvSpPr/>
          <p:nvPr/>
        </p:nvSpPr>
        <p:spPr>
          <a:xfrm>
            <a:off x="3881125" y="1214622"/>
            <a:ext cx="1626077" cy="430887"/>
          </a:xfrm>
          <a:prstGeom prst="rect">
            <a:avLst/>
          </a:prstGeom>
          <a:noFill/>
          <a:ln/>
        </p:spPr>
        <p:txBody>
          <a:bodyPr wrap="square" lIns="0" tIns="0" rIns="0" bIns="0" rtlCol="0" anchor="ctr">
            <a:spAutoFit/>
          </a:bodyPr>
          <a:lstStyle/>
          <a:p>
            <a:r>
              <a:rPr lang="de-DE" sz="1400" b="1" noProof="0" dirty="0">
                <a:solidFill>
                  <a:srgbClr val="007800"/>
                </a:solidFill>
                <a:ea typeface="Noto Sans" pitchFamily="34" charset="-122"/>
                <a:cs typeface="Noto Sans" pitchFamily="34" charset="-120"/>
              </a:rPr>
              <a:t>Auswirkungen auf das Einkommen</a:t>
            </a:r>
            <a:endParaRPr lang="de-DE" sz="1400" noProof="0" dirty="0"/>
          </a:p>
        </p:txBody>
      </p:sp>
      <p:sp>
        <p:nvSpPr>
          <p:cNvPr id="224" name="Shape 21">
            <a:extLst>
              <a:ext uri="{FF2B5EF4-FFF2-40B4-BE49-F238E27FC236}">
                <a16:creationId xmlns:a16="http://schemas.microsoft.com/office/drawing/2014/main" id="{D77BFD3B-7B6D-E81F-8300-9E80BA9BE427}"/>
              </a:ext>
            </a:extLst>
          </p:cNvPr>
          <p:cNvSpPr/>
          <p:nvPr/>
        </p:nvSpPr>
        <p:spPr>
          <a:xfrm>
            <a:off x="3366348" y="1211068"/>
            <a:ext cx="2448000" cy="939714"/>
          </a:xfrm>
          <a:prstGeom prst="roundRect">
            <a:avLst>
              <a:gd name="adj" fmla="val 3404"/>
            </a:avLst>
          </a:prstGeom>
          <a:noFill/>
          <a:ln>
            <a:solidFill>
              <a:schemeClr val="tx1"/>
            </a:solidFill>
          </a:ln>
        </p:spPr>
        <p:txBody>
          <a:bodyPr/>
          <a:lstStyle/>
          <a:p>
            <a:endParaRPr lang="de-DE" dirty="0"/>
          </a:p>
        </p:txBody>
      </p:sp>
      <p:sp>
        <p:nvSpPr>
          <p:cNvPr id="225" name="Shape 21">
            <a:extLst>
              <a:ext uri="{FF2B5EF4-FFF2-40B4-BE49-F238E27FC236}">
                <a16:creationId xmlns:a16="http://schemas.microsoft.com/office/drawing/2014/main" id="{594743A4-3D88-163F-EBDE-28909EC4D20A}"/>
              </a:ext>
            </a:extLst>
          </p:cNvPr>
          <p:cNvSpPr/>
          <p:nvPr/>
        </p:nvSpPr>
        <p:spPr>
          <a:xfrm>
            <a:off x="3342758" y="1211069"/>
            <a:ext cx="72000" cy="941730"/>
          </a:xfrm>
          <a:prstGeom prst="rect">
            <a:avLst/>
          </a:prstGeom>
          <a:solidFill>
            <a:schemeClr val="accent4"/>
          </a:solidFill>
          <a:ln>
            <a:solidFill>
              <a:schemeClr val="accent4"/>
            </a:solidFill>
          </a:ln>
        </p:spPr>
        <p:txBody>
          <a:bodyPr/>
          <a:lstStyle/>
          <a:p>
            <a:endParaRPr lang="de-DE" dirty="0"/>
          </a:p>
        </p:txBody>
      </p:sp>
      <p:grpSp>
        <p:nvGrpSpPr>
          <p:cNvPr id="239" name="Gruppieren 238">
            <a:extLst>
              <a:ext uri="{FF2B5EF4-FFF2-40B4-BE49-F238E27FC236}">
                <a16:creationId xmlns:a16="http://schemas.microsoft.com/office/drawing/2014/main" id="{A539297A-85C2-38EF-2C92-3649B1800F48}"/>
              </a:ext>
            </a:extLst>
          </p:cNvPr>
          <p:cNvGrpSpPr/>
          <p:nvPr/>
        </p:nvGrpSpPr>
        <p:grpSpPr>
          <a:xfrm>
            <a:off x="3527798" y="1327766"/>
            <a:ext cx="109334" cy="174109"/>
            <a:chOff x="8356664" y="2200771"/>
            <a:chExt cx="209550" cy="283369"/>
          </a:xfrm>
        </p:grpSpPr>
        <p:sp>
          <p:nvSpPr>
            <p:cNvPr id="241" name="Ellipse 240">
              <a:extLst>
                <a:ext uri="{FF2B5EF4-FFF2-40B4-BE49-F238E27FC236}">
                  <a16:creationId xmlns:a16="http://schemas.microsoft.com/office/drawing/2014/main" id="{42EB8CF5-E271-845E-07EE-06F5ECE64231}"/>
                </a:ext>
              </a:extLst>
            </p:cNvPr>
            <p:cNvSpPr/>
            <p:nvPr/>
          </p:nvSpPr>
          <p:spPr>
            <a:xfrm>
              <a:off x="8356664" y="2200771"/>
              <a:ext cx="209550" cy="28336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3" name="Freihandform: Form 242">
              <a:extLst>
                <a:ext uri="{FF2B5EF4-FFF2-40B4-BE49-F238E27FC236}">
                  <a16:creationId xmlns:a16="http://schemas.microsoft.com/office/drawing/2014/main" id="{A3215DC2-9C22-467A-93F1-B01585561EF2}"/>
                </a:ext>
              </a:extLst>
            </p:cNvPr>
            <p:cNvSpPr/>
            <p:nvPr/>
          </p:nvSpPr>
          <p:spPr>
            <a:xfrm>
              <a:off x="8368051" y="2372823"/>
              <a:ext cx="45719" cy="46836"/>
            </a:xfrm>
            <a:custGeom>
              <a:avLst/>
              <a:gdLst>
                <a:gd name="connsiteX0" fmla="*/ 0 w 60880"/>
                <a:gd name="connsiteY0" fmla="*/ 0 h 57428"/>
                <a:gd name="connsiteX1" fmla="*/ 54769 w 60880"/>
                <a:gd name="connsiteY1" fmla="*/ 52388 h 57428"/>
                <a:gd name="connsiteX2" fmla="*/ 57150 w 60880"/>
                <a:gd name="connsiteY2" fmla="*/ 52388 h 57428"/>
              </a:gdLst>
              <a:ahLst/>
              <a:cxnLst>
                <a:cxn ang="0">
                  <a:pos x="connsiteX0" y="connsiteY0"/>
                </a:cxn>
                <a:cxn ang="0">
                  <a:pos x="connsiteX1" y="connsiteY1"/>
                </a:cxn>
                <a:cxn ang="0">
                  <a:pos x="connsiteX2" y="connsiteY2"/>
                </a:cxn>
              </a:cxnLst>
              <a:rect l="l" t="t" r="r" b="b"/>
              <a:pathLst>
                <a:path w="60880" h="57428">
                  <a:moveTo>
                    <a:pt x="0" y="0"/>
                  </a:moveTo>
                  <a:lnTo>
                    <a:pt x="54769" y="52388"/>
                  </a:lnTo>
                  <a:cubicBezTo>
                    <a:pt x="64294" y="61119"/>
                    <a:pt x="60722" y="56753"/>
                    <a:pt x="57150" y="52388"/>
                  </a:cubicBez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51" name="Grafik 250">
            <a:extLst>
              <a:ext uri="{FF2B5EF4-FFF2-40B4-BE49-F238E27FC236}">
                <a16:creationId xmlns:a16="http://schemas.microsoft.com/office/drawing/2014/main" id="{E86D07B0-A60C-38C6-16B3-7305B93199C5}"/>
              </a:ext>
            </a:extLst>
          </p:cNvPr>
          <p:cNvPicPr>
            <a:picLocks noChangeAspect="1"/>
          </p:cNvPicPr>
          <p:nvPr/>
        </p:nvPicPr>
        <p:blipFill>
          <a:blip r:embed="rId5">
            <a:duotone>
              <a:schemeClr val="accent1">
                <a:shade val="45000"/>
                <a:satMod val="135000"/>
              </a:schemeClr>
              <a:prstClr val="white"/>
            </a:duotone>
          </a:blip>
          <a:stretch>
            <a:fillRect/>
          </a:stretch>
        </p:blipFill>
        <p:spPr>
          <a:xfrm>
            <a:off x="3441341" y="1250117"/>
            <a:ext cx="366106" cy="337026"/>
          </a:xfrm>
          <a:prstGeom prst="rect">
            <a:avLst/>
          </a:prstGeom>
        </p:spPr>
      </p:pic>
      <p:sp>
        <p:nvSpPr>
          <p:cNvPr id="262" name="Text 24">
            <a:extLst>
              <a:ext uri="{FF2B5EF4-FFF2-40B4-BE49-F238E27FC236}">
                <a16:creationId xmlns:a16="http://schemas.microsoft.com/office/drawing/2014/main" id="{B60B3A0F-DA8D-4EF6-69CD-0A76EABE8BCC}"/>
              </a:ext>
            </a:extLst>
          </p:cNvPr>
          <p:cNvSpPr/>
          <p:nvPr/>
        </p:nvSpPr>
        <p:spPr>
          <a:xfrm>
            <a:off x="3467507" y="1636674"/>
            <a:ext cx="2346841" cy="507831"/>
          </a:xfrm>
          <a:prstGeom prst="rect">
            <a:avLst/>
          </a:prstGeom>
          <a:noFill/>
          <a:ln/>
        </p:spPr>
        <p:txBody>
          <a:bodyPr wrap="square" lIns="0" tIns="0" rIns="0" bIns="0" rtlCol="0" anchor="ctr">
            <a:spAutoFit/>
          </a:bodyPr>
          <a:lstStyle/>
          <a:p>
            <a:r>
              <a:rPr lang="de-DE" sz="1100" dirty="0">
                <a:solidFill>
                  <a:srgbClr val="006600"/>
                </a:solidFill>
                <a:ea typeface="Noto Sans" pitchFamily="34" charset="-122"/>
                <a:cs typeface="Noto Sans" pitchFamily="34" charset="-120"/>
              </a:rPr>
              <a:t>Der geschätzte Anstieg des Jahreseinkommens der Landwirte beträgt 382 $* (60 %↑).</a:t>
            </a:r>
            <a:endParaRPr lang="en-US" sz="1100" dirty="0">
              <a:solidFill>
                <a:srgbClr val="006600"/>
              </a:solidFill>
              <a:ea typeface="Noto Sans" pitchFamily="34" charset="-122"/>
              <a:cs typeface="Noto Sans" pitchFamily="34" charset="-120"/>
            </a:endParaRPr>
          </a:p>
        </p:txBody>
      </p:sp>
      <p:sp>
        <p:nvSpPr>
          <p:cNvPr id="17" name="Titel 16">
            <a:extLst>
              <a:ext uri="{FF2B5EF4-FFF2-40B4-BE49-F238E27FC236}">
                <a16:creationId xmlns:a16="http://schemas.microsoft.com/office/drawing/2014/main" id="{8EECAF0C-AB18-FF72-F3DD-E4F2106A193A}"/>
              </a:ext>
            </a:extLst>
          </p:cNvPr>
          <p:cNvSpPr>
            <a:spLocks noGrp="1"/>
          </p:cNvSpPr>
          <p:nvPr>
            <p:ph type="title"/>
          </p:nvPr>
        </p:nvSpPr>
        <p:spPr/>
        <p:txBody>
          <a:bodyPr>
            <a:noAutofit/>
          </a:bodyPr>
          <a:lstStyle/>
          <a:p>
            <a:r>
              <a:rPr lang="de-DE" b="1" dirty="0"/>
              <a:t>Auswirkungen auf Produktion, Einkommen und Beschäftigung</a:t>
            </a:r>
          </a:p>
        </p:txBody>
      </p:sp>
      <p:sp>
        <p:nvSpPr>
          <p:cNvPr id="15" name="Rechteck 14">
            <a:extLst>
              <a:ext uri="{FF2B5EF4-FFF2-40B4-BE49-F238E27FC236}">
                <a16:creationId xmlns:a16="http://schemas.microsoft.com/office/drawing/2014/main" id="{7D6400E4-986D-1C31-197A-CBF459F88379}"/>
              </a:ext>
            </a:extLst>
          </p:cNvPr>
          <p:cNvSpPr/>
          <p:nvPr/>
        </p:nvSpPr>
        <p:spPr>
          <a:xfrm>
            <a:off x="215900" y="2289242"/>
            <a:ext cx="2477325" cy="259552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de-DE" sz="1000" dirty="0">
                <a:solidFill>
                  <a:schemeClr val="tx2">
                    <a:lumMod val="50000"/>
                  </a:schemeClr>
                </a:solidFill>
              </a:rPr>
              <a:t>Zu den lokalen landwirtschaftlichen Erzeugnissen in der Region </a:t>
            </a:r>
            <a:r>
              <a:rPr lang="de-DE" sz="1000" dirty="0" err="1">
                <a:solidFill>
                  <a:schemeClr val="tx2">
                    <a:lumMod val="50000"/>
                  </a:schemeClr>
                </a:solidFill>
              </a:rPr>
              <a:t>Palal</a:t>
            </a:r>
            <a:r>
              <a:rPr lang="de-DE" sz="1000" dirty="0">
                <a:solidFill>
                  <a:schemeClr val="tx2">
                    <a:lumMod val="50000"/>
                  </a:schemeClr>
                </a:solidFill>
              </a:rPr>
              <a:t>/</a:t>
            </a:r>
            <a:r>
              <a:rPr lang="de-DE" sz="1000" dirty="0" err="1">
                <a:solidFill>
                  <a:schemeClr val="tx2">
                    <a:lumMod val="50000"/>
                  </a:schemeClr>
                </a:solidFill>
              </a:rPr>
              <a:t>Kowai</a:t>
            </a:r>
            <a:r>
              <a:rPr lang="de-DE" sz="1000" dirty="0">
                <a:solidFill>
                  <a:schemeClr val="tx2">
                    <a:lumMod val="50000"/>
                  </a:schemeClr>
                </a:solidFill>
              </a:rPr>
              <a:t> zählen Maniok, Reis, Bitterbälle, Okra, Tomaten und Gurken. Die durchschnittliche Größe der Flächen pro Landwirt beträgt einen Hektar.</a:t>
            </a:r>
          </a:p>
          <a:p>
            <a:pPr algn="just"/>
            <a:r>
              <a:rPr lang="en-US" sz="1200" dirty="0">
                <a:solidFill>
                  <a:schemeClr val="tx2">
                    <a:lumMod val="50000"/>
                  </a:schemeClr>
                </a:solidFill>
              </a:rPr>
              <a:t> </a:t>
            </a:r>
          </a:p>
          <a:p>
            <a:pPr algn="just"/>
            <a:r>
              <a:rPr lang="de-DE" sz="1000" dirty="0">
                <a:solidFill>
                  <a:schemeClr val="tx2">
                    <a:lumMod val="50000"/>
                  </a:schemeClr>
                </a:solidFill>
              </a:rPr>
              <a:t>Durch den Einsatz hochwertiger Betriebsmittel soll die Produktion der Landwirte um bis zu 60 Prozent gesteigert werden. Düngemittel tragen zur Wiederherstellung der Bodenfrucht-barkeit bei, Pestizide verhindern Verluste durch Schädlinge und effiziente Werkzeuge reduzieren den Arbeitsaufwand und den Abfall.</a:t>
            </a:r>
          </a:p>
        </p:txBody>
      </p:sp>
      <p:sp>
        <p:nvSpPr>
          <p:cNvPr id="18" name="Rechteck 17">
            <a:extLst>
              <a:ext uri="{FF2B5EF4-FFF2-40B4-BE49-F238E27FC236}">
                <a16:creationId xmlns:a16="http://schemas.microsoft.com/office/drawing/2014/main" id="{D02B718C-1A72-1AB4-C669-DB1E19ADDF0A}"/>
              </a:ext>
            </a:extLst>
          </p:cNvPr>
          <p:cNvSpPr/>
          <p:nvPr/>
        </p:nvSpPr>
        <p:spPr>
          <a:xfrm>
            <a:off x="3333494" y="2289242"/>
            <a:ext cx="2480854" cy="260866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de-DE" sz="1000" dirty="0">
                <a:solidFill>
                  <a:schemeClr val="tx2">
                    <a:lumMod val="50000"/>
                  </a:schemeClr>
                </a:solidFill>
              </a:rPr>
              <a:t>Die prognostizierten Auswirkungen auf das Einkommen spiegeln den erwarteten Anstieg der jährlichen Einnahmen der Landwirte wider, sobald sie die notwendigen landwirtschaftlichen Betriebsmittel, moderne Werkzeuge und kontinuierliche technische Beratung erhalten, um ihre Produktion und ihren Marktzugang zu optimieren.</a:t>
            </a:r>
          </a:p>
          <a:p>
            <a:pPr algn="just"/>
            <a:endParaRPr lang="de-DE" sz="1000" dirty="0">
              <a:solidFill>
                <a:schemeClr val="tx2">
                  <a:lumMod val="50000"/>
                </a:schemeClr>
              </a:solidFill>
            </a:endParaRPr>
          </a:p>
          <a:p>
            <a:pPr algn="just"/>
            <a:r>
              <a:rPr lang="de-DE" sz="1000" dirty="0">
                <a:solidFill>
                  <a:schemeClr val="tx2">
                    <a:lumMod val="50000"/>
                  </a:schemeClr>
                </a:solidFill>
              </a:rPr>
              <a:t>Das durchschnittliche Jahreseinkommen der Haushalte in der Gemeinde beträgt nur 635 $. Das IVBZ wird ihr Gesamt-einkommen auf 1.017 $ steigern, was einer Steigerung von 60 % entspricht.</a:t>
            </a:r>
          </a:p>
        </p:txBody>
      </p:sp>
      <p:sp>
        <p:nvSpPr>
          <p:cNvPr id="19" name="Rechteck 18">
            <a:extLst>
              <a:ext uri="{FF2B5EF4-FFF2-40B4-BE49-F238E27FC236}">
                <a16:creationId xmlns:a16="http://schemas.microsoft.com/office/drawing/2014/main" id="{1360C335-7D8C-ED92-7229-2BF26E4FE6FD}"/>
              </a:ext>
            </a:extLst>
          </p:cNvPr>
          <p:cNvSpPr/>
          <p:nvPr/>
        </p:nvSpPr>
        <p:spPr>
          <a:xfrm>
            <a:off x="6404488" y="2289242"/>
            <a:ext cx="2488687" cy="260866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000" dirty="0">
                <a:solidFill>
                  <a:schemeClr val="tx2">
                    <a:lumMod val="50000"/>
                  </a:schemeClr>
                </a:solidFill>
              </a:rPr>
              <a:t>Das IVBZ wird insgesamt 36 VZÄ schaffen. </a:t>
            </a:r>
            <a:endParaRPr lang="en-US" sz="10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de-DE" sz="1000" dirty="0">
              <a:solidFill>
                <a:schemeClr val="tx2">
                  <a:lumMod val="50000"/>
                </a:schemeClr>
              </a:solidFill>
            </a:endParaRPr>
          </a:p>
          <a:p>
            <a:r>
              <a:rPr lang="de-DE" sz="1000" dirty="0">
                <a:solidFill>
                  <a:schemeClr val="tx2">
                    <a:lumMod val="50000"/>
                  </a:schemeClr>
                </a:solidFill>
              </a:rPr>
              <a:t>Von den 36 geschaffenen Arbeitsplätzen entfallen 33 auf Landwirte, die die Hauptnutznießer des Projekts sind.</a:t>
            </a:r>
            <a:endParaRPr lang="en-US" sz="1000" dirty="0">
              <a:solidFill>
                <a:schemeClr val="tx2">
                  <a:lumMod val="50000"/>
                </a:schemeClr>
              </a:solidFill>
            </a:endParaRPr>
          </a:p>
        </p:txBody>
      </p:sp>
      <p:sp>
        <p:nvSpPr>
          <p:cNvPr id="7" name="Slide Number Placeholder 3">
            <a:extLst>
              <a:ext uri="{FF2B5EF4-FFF2-40B4-BE49-F238E27FC236}">
                <a16:creationId xmlns:a16="http://schemas.microsoft.com/office/drawing/2014/main" id="{E28CDF96-65D2-2FE3-13E9-98D26C61A2DC}"/>
              </a:ext>
            </a:extLst>
          </p:cNvPr>
          <p:cNvSpPr>
            <a:spLocks noGrp="1"/>
          </p:cNvSpPr>
          <p:nvPr>
            <p:ph type="sldNum" sz="quarter" idx="4"/>
          </p:nvPr>
        </p:nvSpPr>
        <p:spPr>
          <a:xfrm>
            <a:off x="8607650" y="4861680"/>
            <a:ext cx="342950" cy="274637"/>
          </a:xfrm>
        </p:spPr>
        <p:txBody>
          <a:bodyPr anchor="ctr">
            <a:normAutofit/>
          </a:bodyPr>
          <a:lstStyle/>
          <a:p>
            <a:pPr>
              <a:spcAft>
                <a:spcPts val="600"/>
              </a:spcAft>
            </a:pPr>
            <a:fld id="{A62EE2D1-72E3-4F2B-8A33-8621F02BFDCC}" type="slidenum">
              <a:rPr lang="de-DE" smtClean="0"/>
              <a:pPr>
                <a:spcAft>
                  <a:spcPts val="600"/>
                </a:spcAft>
              </a:pPr>
              <a:t>10</a:t>
            </a:fld>
            <a:endParaRPr lang="de-DE" dirty="0"/>
          </a:p>
        </p:txBody>
      </p:sp>
      <p:sp>
        <p:nvSpPr>
          <p:cNvPr id="8" name="Text 32">
            <a:extLst>
              <a:ext uri="{FF2B5EF4-FFF2-40B4-BE49-F238E27FC236}">
                <a16:creationId xmlns:a16="http://schemas.microsoft.com/office/drawing/2014/main" id="{A8677B6F-3ACA-7CB2-8BEF-ABD2A92BF2E8}"/>
              </a:ext>
            </a:extLst>
          </p:cNvPr>
          <p:cNvSpPr/>
          <p:nvPr/>
        </p:nvSpPr>
        <p:spPr>
          <a:xfrm>
            <a:off x="245225" y="4939353"/>
            <a:ext cx="8377020" cy="138499"/>
          </a:xfrm>
          <a:prstGeom prst="rect">
            <a:avLst/>
          </a:prstGeom>
          <a:noFill/>
          <a:ln/>
        </p:spPr>
        <p:txBody>
          <a:bodyPr wrap="square" lIns="0" tIns="0" rIns="0" bIns="0" rtlCol="0" anchor="ctr">
            <a:spAutoFit/>
          </a:bodyPr>
          <a:lstStyle/>
          <a:p>
            <a:r>
              <a:rPr lang="de-DE" sz="900" dirty="0">
                <a:solidFill>
                  <a:schemeClr val="accent1"/>
                </a:solidFill>
                <a:ea typeface="Noto Sans" pitchFamily="34" charset="-122"/>
                <a:cs typeface="Noto Sans" pitchFamily="34" charset="-120"/>
              </a:rPr>
              <a:t>* Die Prognose basiert auf der Stabilität der Marktpreise.</a:t>
            </a:r>
            <a:endParaRPr lang="en-US" sz="900" dirty="0">
              <a:solidFill>
                <a:schemeClr val="accent1"/>
              </a:solidFill>
              <a:ea typeface="Noto Sans" pitchFamily="34" charset="-122"/>
              <a:cs typeface="Noto Sans" pitchFamily="34" charset="-120"/>
            </a:endParaRPr>
          </a:p>
        </p:txBody>
      </p:sp>
      <p:graphicFrame>
        <p:nvGraphicFramePr>
          <p:cNvPr id="3" name="Table 1">
            <a:extLst>
              <a:ext uri="{FF2B5EF4-FFF2-40B4-BE49-F238E27FC236}">
                <a16:creationId xmlns:a16="http://schemas.microsoft.com/office/drawing/2014/main" id="{97AA1A46-711C-B8A4-328A-1B7D9D1A4394}"/>
              </a:ext>
            </a:extLst>
          </p:cNvPr>
          <p:cNvGraphicFramePr>
            <a:graphicFrameLocks noGrp="1"/>
          </p:cNvGraphicFramePr>
          <p:nvPr>
            <p:extLst>
              <p:ext uri="{D42A27DB-BD31-4B8C-83A1-F6EECF244321}">
                <p14:modId xmlns:p14="http://schemas.microsoft.com/office/powerpoint/2010/main" val="3281080280"/>
              </p:ext>
            </p:extLst>
          </p:nvPr>
        </p:nvGraphicFramePr>
        <p:xfrm>
          <a:off x="6500627" y="2536579"/>
          <a:ext cx="2278497" cy="1331315"/>
        </p:xfrm>
        <a:graphic>
          <a:graphicData uri="http://schemas.openxmlformats.org/drawingml/2006/table">
            <a:tbl>
              <a:tblPr>
                <a:tableStyleId>{5C22544A-7EE6-4342-B048-85BDC9FD1C3A}</a:tableStyleId>
              </a:tblPr>
              <a:tblGrid>
                <a:gridCol w="1247604">
                  <a:extLst>
                    <a:ext uri="{9D8B030D-6E8A-4147-A177-3AD203B41FA5}">
                      <a16:colId xmlns:a16="http://schemas.microsoft.com/office/drawing/2014/main" val="3355339795"/>
                    </a:ext>
                  </a:extLst>
                </a:gridCol>
                <a:gridCol w="1030893">
                  <a:extLst>
                    <a:ext uri="{9D8B030D-6E8A-4147-A177-3AD203B41FA5}">
                      <a16:colId xmlns:a16="http://schemas.microsoft.com/office/drawing/2014/main" val="531508612"/>
                    </a:ext>
                  </a:extLst>
                </a:gridCol>
              </a:tblGrid>
              <a:tr h="226410">
                <a:tc>
                  <a:txBody>
                    <a:bodyPr/>
                    <a:lstStyle/>
                    <a:p>
                      <a:pPr algn="l" fontAlgn="ctr">
                        <a:buNone/>
                      </a:pPr>
                      <a:r>
                        <a:rPr lang="de-DE" sz="900" b="1" u="none" strike="noStrike" noProof="0" dirty="0">
                          <a:solidFill>
                            <a:schemeClr val="bg1"/>
                          </a:solidFill>
                          <a:effectLst/>
                        </a:rPr>
                        <a:t>Geschaffene Stellen</a:t>
                      </a:r>
                      <a:endParaRPr lang="de-DE" sz="900" b="1" i="0" u="none" strike="noStrike" noProof="0" dirty="0">
                        <a:solidFill>
                          <a:schemeClr val="bg1"/>
                        </a:solidFill>
                        <a:effectLst/>
                        <a:latin typeface="Aptos Narrow" panose="020B0004020202020204" pitchFamily="34" charset="0"/>
                      </a:endParaRPr>
                    </a:p>
                  </a:txBody>
                  <a:tcPr marL="7620" marR="762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3"/>
                    </a:solidFill>
                  </a:tcPr>
                </a:tc>
                <a:tc>
                  <a:txBody>
                    <a:bodyPr/>
                    <a:lstStyle/>
                    <a:p>
                      <a:pPr algn="r" fontAlgn="ctr">
                        <a:buNone/>
                      </a:pPr>
                      <a:r>
                        <a:rPr lang="de-DE" sz="900" b="1" u="none" strike="noStrike" noProof="0" dirty="0">
                          <a:solidFill>
                            <a:schemeClr val="bg1"/>
                          </a:solidFill>
                          <a:effectLst/>
                        </a:rPr>
                        <a:t>VZÄ-Stellen</a:t>
                      </a:r>
                      <a:endParaRPr lang="de-DE" sz="900" b="1" i="0" u="none" strike="noStrike" noProof="0" dirty="0">
                        <a:solidFill>
                          <a:schemeClr val="bg1"/>
                        </a:solidFill>
                        <a:effectLst/>
                        <a:latin typeface="Aptos Narrow" panose="020B0004020202020204" pitchFamily="34" charset="0"/>
                      </a:endParaRPr>
                    </a:p>
                  </a:txBody>
                  <a:tcPr marL="7620" marR="36000" marT="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3"/>
                    </a:solidFill>
                  </a:tcPr>
                </a:tc>
                <a:extLst>
                  <a:ext uri="{0D108BD9-81ED-4DB2-BD59-A6C34878D82A}">
                    <a16:rowId xmlns:a16="http://schemas.microsoft.com/office/drawing/2014/main" val="2781942978"/>
                  </a:ext>
                </a:extLst>
              </a:tr>
              <a:tr h="164593">
                <a:tc>
                  <a:txBody>
                    <a:bodyPr/>
                    <a:lstStyle/>
                    <a:p>
                      <a:pPr algn="l" fontAlgn="ctr">
                        <a:buNone/>
                      </a:pPr>
                      <a:r>
                        <a:rPr lang="de-DE" sz="900" u="none" strike="noStrike" noProof="0" dirty="0">
                          <a:solidFill>
                            <a:srgbClr val="121610"/>
                          </a:solidFill>
                          <a:effectLst/>
                        </a:rPr>
                        <a:t>Sicherheit</a:t>
                      </a:r>
                      <a:endParaRPr lang="de-DE" sz="900" b="0" i="0" u="none" strike="noStrike" noProof="0" dirty="0">
                        <a:solidFill>
                          <a:srgbClr val="121610"/>
                        </a:solidFill>
                        <a:effectLst/>
                        <a:latin typeface="Aptos Narrow" panose="020B0004020202020204" pitchFamily="34" charset="0"/>
                      </a:endParaRPr>
                    </a:p>
                  </a:txBody>
                  <a:tcPr marL="7620" marR="762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tc>
                  <a:txBody>
                    <a:bodyPr/>
                    <a:lstStyle/>
                    <a:p>
                      <a:pPr algn="r" fontAlgn="ctr">
                        <a:buNone/>
                      </a:pPr>
                      <a:r>
                        <a:rPr lang="de-DE" sz="900" b="1" u="none" strike="noStrike" noProof="0" dirty="0">
                          <a:solidFill>
                            <a:srgbClr val="121610"/>
                          </a:solidFill>
                          <a:effectLst/>
                        </a:rPr>
                        <a:t>1,0</a:t>
                      </a:r>
                      <a:endParaRPr lang="de-DE" sz="900" b="1" i="0" u="none" strike="noStrike" noProof="0" dirty="0">
                        <a:solidFill>
                          <a:srgbClr val="121610"/>
                        </a:solidFill>
                        <a:effectLst/>
                        <a:latin typeface="Aptos Narrow" panose="020B0004020202020204" pitchFamily="34" charset="0"/>
                      </a:endParaRPr>
                    </a:p>
                  </a:txBody>
                  <a:tcPr marL="7620" marR="3600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0276960"/>
                  </a:ext>
                </a:extLst>
              </a:tr>
              <a:tr h="164593">
                <a:tc>
                  <a:txBody>
                    <a:bodyPr/>
                    <a:lstStyle/>
                    <a:p>
                      <a:pPr algn="l" fontAlgn="ctr">
                        <a:buNone/>
                      </a:pPr>
                      <a:r>
                        <a:rPr lang="de-DE" sz="900" u="none" strike="noStrike" noProof="0" dirty="0">
                          <a:solidFill>
                            <a:srgbClr val="121610"/>
                          </a:solidFill>
                          <a:effectLst/>
                        </a:rPr>
                        <a:t>Transport</a:t>
                      </a:r>
                      <a:endParaRPr lang="de-DE" sz="900" b="0" i="0" u="none" strike="noStrike" noProof="0" dirty="0">
                        <a:solidFill>
                          <a:srgbClr val="121610"/>
                        </a:solidFill>
                        <a:effectLst/>
                        <a:latin typeface="Aptos Narrow" panose="020B0004020202020204" pitchFamily="34" charset="0"/>
                      </a:endParaRPr>
                    </a:p>
                  </a:txBody>
                  <a:tcPr marL="7620" marR="762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tc>
                  <a:txBody>
                    <a:bodyPr/>
                    <a:lstStyle/>
                    <a:p>
                      <a:pPr algn="r" fontAlgn="ctr">
                        <a:buNone/>
                      </a:pPr>
                      <a:r>
                        <a:rPr lang="en-GB" sz="900" b="1" i="0" u="none" strike="noStrike" noProof="0" dirty="0">
                          <a:solidFill>
                            <a:srgbClr val="121610"/>
                          </a:solidFill>
                          <a:effectLst/>
                          <a:latin typeface="Aptos Narrow" panose="020B0004020202020204" pitchFamily="34" charset="0"/>
                        </a:rPr>
                        <a:t>1</a:t>
                      </a:r>
                      <a:r>
                        <a:rPr lang="de-DE" sz="900" b="1" i="0" u="none" strike="noStrike" noProof="0" dirty="0">
                          <a:solidFill>
                            <a:srgbClr val="121610"/>
                          </a:solidFill>
                          <a:effectLst/>
                          <a:latin typeface="Aptos Narrow" panose="020B0004020202020204" pitchFamily="34" charset="0"/>
                        </a:rPr>
                        <a:t>,0</a:t>
                      </a:r>
                    </a:p>
                  </a:txBody>
                  <a:tcPr marL="7620" marR="3600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5279659"/>
                  </a:ext>
                </a:extLst>
              </a:tr>
              <a:tr h="164593">
                <a:tc>
                  <a:txBody>
                    <a:bodyPr/>
                    <a:lstStyle/>
                    <a:p>
                      <a:r>
                        <a:rPr lang="en-GB" sz="900" noProof="0" dirty="0">
                          <a:solidFill>
                            <a:srgbClr val="121610"/>
                          </a:solidFill>
                        </a:rPr>
                        <a:t>T</a:t>
                      </a:r>
                      <a:r>
                        <a:rPr lang="de-DE" sz="900" noProof="0" dirty="0">
                          <a:solidFill>
                            <a:srgbClr val="121610"/>
                          </a:solidFill>
                        </a:rPr>
                        <a:t>echnische Beratung</a:t>
                      </a:r>
                    </a:p>
                  </a:txBody>
                  <a:tcPr marL="7620" marR="762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tc>
                  <a:txBody>
                    <a:bodyPr/>
                    <a:lstStyle/>
                    <a:p>
                      <a:pPr algn="r" fontAlgn="ctr">
                        <a:buNone/>
                      </a:pPr>
                      <a:r>
                        <a:rPr lang="en-GB" sz="900" b="1" i="0" u="none" strike="noStrike" noProof="0" dirty="0">
                          <a:solidFill>
                            <a:srgbClr val="121610"/>
                          </a:solidFill>
                          <a:effectLst/>
                          <a:latin typeface="Aptos Narrow" panose="020B0004020202020204" pitchFamily="34" charset="0"/>
                        </a:rPr>
                        <a:t>0</a:t>
                      </a:r>
                      <a:r>
                        <a:rPr lang="de-DE" sz="900" b="1" i="0" u="none" strike="noStrike" noProof="0" dirty="0">
                          <a:solidFill>
                            <a:srgbClr val="121610"/>
                          </a:solidFill>
                          <a:effectLst/>
                          <a:latin typeface="Aptos Narrow" panose="020B0004020202020204" pitchFamily="34" charset="0"/>
                        </a:rPr>
                        <a:t>,5</a:t>
                      </a:r>
                    </a:p>
                  </a:txBody>
                  <a:tcPr marL="7620" marR="3600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69897411"/>
                  </a:ext>
                </a:extLst>
              </a:tr>
              <a:tr h="164593">
                <a:tc>
                  <a:txBody>
                    <a:bodyPr/>
                    <a:lstStyle/>
                    <a:p>
                      <a:pPr algn="l" fontAlgn="ctr">
                        <a:buNone/>
                      </a:pPr>
                      <a:r>
                        <a:rPr lang="de-DE" sz="900" u="none" strike="noStrike" noProof="0" dirty="0">
                          <a:solidFill>
                            <a:srgbClr val="121610"/>
                          </a:solidFill>
                          <a:effectLst/>
                        </a:rPr>
                        <a:t>Manager</a:t>
                      </a:r>
                      <a:endParaRPr lang="de-DE" sz="900" b="0" i="0" u="none" strike="noStrike" noProof="0" dirty="0">
                        <a:solidFill>
                          <a:srgbClr val="121610"/>
                        </a:solidFill>
                        <a:effectLst/>
                        <a:latin typeface="Aptos Narrow" panose="020B0004020202020204" pitchFamily="34" charset="0"/>
                      </a:endParaRPr>
                    </a:p>
                  </a:txBody>
                  <a:tcPr marL="7620" marR="762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tc>
                  <a:txBody>
                    <a:bodyPr/>
                    <a:lstStyle/>
                    <a:p>
                      <a:pPr algn="r" fontAlgn="ctr">
                        <a:buNone/>
                      </a:pPr>
                      <a:r>
                        <a:rPr lang="en-GB" sz="900" b="1" i="0" u="none" strike="noStrike" noProof="0" dirty="0">
                          <a:solidFill>
                            <a:srgbClr val="121610"/>
                          </a:solidFill>
                          <a:effectLst/>
                          <a:latin typeface="Aptos Narrow" panose="020B0004020202020204" pitchFamily="34" charset="0"/>
                        </a:rPr>
                        <a:t>0</a:t>
                      </a:r>
                      <a:r>
                        <a:rPr lang="de-DE" sz="900" b="1" i="0" u="none" strike="noStrike" noProof="0" dirty="0">
                          <a:solidFill>
                            <a:srgbClr val="121610"/>
                          </a:solidFill>
                          <a:effectLst/>
                          <a:latin typeface="Aptos Narrow" panose="020B0004020202020204" pitchFamily="34" charset="0"/>
                        </a:rPr>
                        <a:t>,5</a:t>
                      </a:r>
                    </a:p>
                  </a:txBody>
                  <a:tcPr marL="7620" marR="3600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76127752"/>
                  </a:ext>
                </a:extLst>
              </a:tr>
              <a:tr h="164593">
                <a:tc>
                  <a:txBody>
                    <a:bodyPr/>
                    <a:lstStyle/>
                    <a:p>
                      <a:pPr algn="l" fontAlgn="ctr">
                        <a:buNone/>
                      </a:pPr>
                      <a:r>
                        <a:rPr lang="de-DE" sz="900" u="none" strike="noStrike" noProof="0" dirty="0">
                          <a:solidFill>
                            <a:srgbClr val="121610"/>
                          </a:solidFill>
                          <a:effectLst/>
                        </a:rPr>
                        <a:t>Landwirt:innen</a:t>
                      </a:r>
                      <a:endParaRPr lang="de-DE" sz="900" b="0" i="0" u="none" strike="noStrike" noProof="0" dirty="0">
                        <a:solidFill>
                          <a:srgbClr val="121610"/>
                        </a:solidFill>
                        <a:effectLst/>
                        <a:latin typeface="Aptos Narrow" panose="020B0004020202020204" pitchFamily="34" charset="0"/>
                      </a:endParaRPr>
                    </a:p>
                  </a:txBody>
                  <a:tcPr marL="7620" marR="762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tc>
                  <a:txBody>
                    <a:bodyPr/>
                    <a:lstStyle/>
                    <a:p>
                      <a:pPr algn="r" fontAlgn="ctr">
                        <a:buNone/>
                      </a:pPr>
                      <a:r>
                        <a:rPr lang="en-GB" sz="900" b="1" i="0" u="none" strike="noStrike" noProof="0" dirty="0">
                          <a:solidFill>
                            <a:srgbClr val="121610"/>
                          </a:solidFill>
                          <a:effectLst/>
                          <a:latin typeface="Aptos Narrow" panose="020B0004020202020204" pitchFamily="34" charset="0"/>
                        </a:rPr>
                        <a:t>33,0</a:t>
                      </a:r>
                      <a:endParaRPr lang="de-DE" sz="900" b="1" i="0" u="none" strike="noStrike" noProof="0" dirty="0">
                        <a:solidFill>
                          <a:srgbClr val="121610"/>
                        </a:solidFill>
                        <a:effectLst/>
                        <a:latin typeface="Aptos Narrow" panose="020B0004020202020204" pitchFamily="34" charset="0"/>
                      </a:endParaRPr>
                    </a:p>
                  </a:txBody>
                  <a:tcPr marL="7620" marR="3600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7948936"/>
                  </a:ext>
                </a:extLst>
              </a:tr>
              <a:tr h="182225">
                <a:tc>
                  <a:txBody>
                    <a:bodyPr/>
                    <a:lstStyle/>
                    <a:p>
                      <a:pPr marL="0" algn="l" defTabSz="914400" rtl="0" eaLnBrk="1" fontAlgn="ctr" latinLnBrk="0" hangingPunct="1">
                        <a:buNone/>
                      </a:pPr>
                      <a:r>
                        <a:rPr lang="de-DE" sz="900" b="1" u="none" strike="noStrike" kern="1200" noProof="0" dirty="0">
                          <a:solidFill>
                            <a:schemeClr val="bg1"/>
                          </a:solidFill>
                          <a:effectLst/>
                          <a:latin typeface="+mn-lt"/>
                          <a:ea typeface="+mn-ea"/>
                          <a:cs typeface="+mn-cs"/>
                        </a:rPr>
                        <a:t>Gesamtzahl der Vollzeitstellen</a:t>
                      </a:r>
                    </a:p>
                  </a:txBody>
                  <a:tcPr marL="7620" marR="762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3"/>
                    </a:solidFill>
                  </a:tcPr>
                </a:tc>
                <a:tc>
                  <a:txBody>
                    <a:bodyPr/>
                    <a:lstStyle/>
                    <a:p>
                      <a:pPr marL="0" algn="r" defTabSz="914400" rtl="0" eaLnBrk="1" fontAlgn="ctr" latinLnBrk="0" hangingPunct="1">
                        <a:buNone/>
                      </a:pPr>
                      <a:r>
                        <a:rPr lang="de-DE" sz="900" b="1" u="none" strike="noStrike" kern="1200" noProof="0" dirty="0">
                          <a:solidFill>
                            <a:schemeClr val="bg1"/>
                          </a:solidFill>
                          <a:effectLst/>
                          <a:latin typeface="+mn-lt"/>
                          <a:ea typeface="+mn-ea"/>
                          <a:cs typeface="+mn-cs"/>
                        </a:rPr>
                        <a:t>36,0</a:t>
                      </a:r>
                    </a:p>
                  </a:txBody>
                  <a:tcPr marL="7620" marR="36000" marT="7620" marB="0" anchor="ctr">
                    <a:lnL w="6350" cap="flat" cmpd="sng" algn="ctr">
                      <a:solidFill>
                        <a:srgbClr val="121610"/>
                      </a:solidFill>
                      <a:prstDash val="solid"/>
                      <a:round/>
                      <a:headEnd type="none" w="med" len="med"/>
                      <a:tailEnd type="none" w="med" len="med"/>
                    </a:lnL>
                    <a:lnR w="6350" cap="flat" cmpd="sng" algn="ctr">
                      <a:solidFill>
                        <a:srgbClr val="121610"/>
                      </a:solidFill>
                      <a:prstDash val="solid"/>
                      <a:round/>
                      <a:headEnd type="none" w="med" len="med"/>
                      <a:tailEnd type="none" w="med" len="med"/>
                    </a:lnR>
                    <a:lnT w="6350" cap="flat" cmpd="sng" algn="ctr">
                      <a:solidFill>
                        <a:srgbClr val="121610"/>
                      </a:solidFill>
                      <a:prstDash val="solid"/>
                      <a:round/>
                      <a:headEnd type="none" w="med" len="med"/>
                      <a:tailEnd type="none" w="med" len="med"/>
                    </a:lnT>
                    <a:lnB w="6350" cap="flat" cmpd="sng" algn="ctr">
                      <a:solidFill>
                        <a:srgbClr val="121610"/>
                      </a:solidFill>
                      <a:prstDash val="solid"/>
                      <a:round/>
                      <a:headEnd type="none" w="med" len="med"/>
                      <a:tailEnd type="none" w="med" len="med"/>
                    </a:lnB>
                    <a:solidFill>
                      <a:schemeClr val="accent3"/>
                    </a:solidFill>
                  </a:tcPr>
                </a:tc>
                <a:extLst>
                  <a:ext uri="{0D108BD9-81ED-4DB2-BD59-A6C34878D82A}">
                    <a16:rowId xmlns:a16="http://schemas.microsoft.com/office/drawing/2014/main" val="984026225"/>
                  </a:ext>
                </a:extLst>
              </a:tr>
            </a:tbl>
          </a:graphicData>
        </a:graphic>
      </p:graphicFrame>
    </p:spTree>
    <p:extLst>
      <p:ext uri="{BB962C8B-B14F-4D97-AF65-F5344CB8AC3E}">
        <p14:creationId xmlns:p14="http://schemas.microsoft.com/office/powerpoint/2010/main" val="203654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7D39-1AD7-46B4-4907-825790CF285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EB587CAD-0105-B5A8-8EB7-5B4AA0ED6014}"/>
              </a:ext>
            </a:extLst>
          </p:cNvPr>
          <p:cNvSpPr txBox="1"/>
          <p:nvPr/>
        </p:nvSpPr>
        <p:spPr>
          <a:xfrm>
            <a:off x="0" y="2031846"/>
            <a:ext cx="9144000" cy="1077218"/>
          </a:xfrm>
          <a:prstGeom prst="rect">
            <a:avLst/>
          </a:prstGeom>
          <a:noFill/>
        </p:spPr>
        <p:txBody>
          <a:bodyPr wrap="square">
            <a:spAutoFit/>
          </a:bodyPr>
          <a:lstStyle>
            <a:lvl1pPr algn="ctr">
              <a:buNone/>
              <a:defRPr sz="3200" b="1" cap="none" spc="0">
                <a:solidFill>
                  <a:srgbClr val="018137"/>
                </a:solidFill>
                <a:cs typeface="Arial" panose="020B0604020202020204" pitchFamily="34" charset="0"/>
              </a:defRPr>
            </a:lvl1pPr>
          </a:lstStyle>
          <a:p>
            <a:r>
              <a:rPr lang="de-DE" noProof="0"/>
              <a:t>Operativer und implementierungsbezogene Rahmen</a:t>
            </a:r>
          </a:p>
        </p:txBody>
      </p:sp>
    </p:spTree>
    <p:extLst>
      <p:ext uri="{BB962C8B-B14F-4D97-AF65-F5344CB8AC3E}">
        <p14:creationId xmlns:p14="http://schemas.microsoft.com/office/powerpoint/2010/main" val="301653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FB392-82FF-D902-6B7A-CA0C537CD2DD}"/>
              </a:ext>
            </a:extLst>
          </p:cNvPr>
          <p:cNvSpPr>
            <a:spLocks noGrp="1"/>
          </p:cNvSpPr>
          <p:nvPr>
            <p:ph type="title"/>
          </p:nvPr>
        </p:nvSpPr>
        <p:spPr/>
        <p:txBody>
          <a:bodyPr/>
          <a:lstStyle/>
          <a:p>
            <a:r>
              <a:rPr lang="de-DE" noProof="0" dirty="0"/>
              <a:t>Wichtige operative Aspekte</a:t>
            </a:r>
          </a:p>
        </p:txBody>
      </p:sp>
      <p:sp>
        <p:nvSpPr>
          <p:cNvPr id="4" name="Foliennummernplatzhalter 3">
            <a:extLst>
              <a:ext uri="{FF2B5EF4-FFF2-40B4-BE49-F238E27FC236}">
                <a16:creationId xmlns:a16="http://schemas.microsoft.com/office/drawing/2014/main" id="{6868F03B-2839-452C-12D4-DCBF4227B054}"/>
              </a:ext>
            </a:extLst>
          </p:cNvPr>
          <p:cNvSpPr>
            <a:spLocks noGrp="1"/>
          </p:cNvSpPr>
          <p:nvPr>
            <p:ph type="sldNum" sz="quarter" idx="4"/>
          </p:nvPr>
        </p:nvSpPr>
        <p:spPr/>
        <p:txBody>
          <a:bodyPr/>
          <a:lstStyle/>
          <a:p>
            <a:fld id="{A62EE2D1-72E3-4F2B-8A33-8621F02BFDCC}" type="slidenum">
              <a:rPr lang="de-DE" smtClean="0"/>
              <a:pPr/>
              <a:t>12</a:t>
            </a:fld>
            <a:endParaRPr lang="de-DE" dirty="0"/>
          </a:p>
        </p:txBody>
      </p:sp>
      <p:sp>
        <p:nvSpPr>
          <p:cNvPr id="5" name="Foliennummernplatzhalter 17">
            <a:extLst>
              <a:ext uri="{FF2B5EF4-FFF2-40B4-BE49-F238E27FC236}">
                <a16:creationId xmlns:a16="http://schemas.microsoft.com/office/drawing/2014/main" id="{199294BF-660A-9BDF-0174-B01F1C13AB7E}"/>
              </a:ext>
            </a:extLst>
          </p:cNvPr>
          <p:cNvSpPr txBox="1">
            <a:spLocks/>
          </p:cNvSpPr>
          <p:nvPr/>
        </p:nvSpPr>
        <p:spPr>
          <a:xfrm>
            <a:off x="8607650" y="4846440"/>
            <a:ext cx="342950" cy="274637"/>
          </a:xfrm>
          <a:prstGeom prst="rect">
            <a:avLst/>
          </a:prstGeom>
        </p:spPr>
        <p:txBody>
          <a:bodyPr vert="horz" lIns="91440" tIns="45720" rIns="91440" bIns="45720" rtlCol="0" anchor="ctr">
            <a:normAutofit/>
          </a:bodyPr>
          <a:lstStyle>
            <a:lvl1pPr marL="0" algn="r" defTabSz="914400" rtl="0" eaLnBrk="1" latinLnBrk="0" hangingPunct="1">
              <a:defRPr sz="1000" b="1" kern="1200">
                <a:solidFill>
                  <a:srgbClr val="0181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2EE2D1-72E3-4F2B-8A33-8621F02BFDCC}" type="slidenum">
              <a:rPr lang="de-DE" smtClean="0"/>
              <a:pPr>
                <a:spcAft>
                  <a:spcPts val="600"/>
                </a:spcAft>
              </a:pPr>
              <a:t>12</a:t>
            </a:fld>
            <a:endParaRPr lang="de-DE"/>
          </a:p>
        </p:txBody>
      </p:sp>
      <p:grpSp>
        <p:nvGrpSpPr>
          <p:cNvPr id="6" name="Group 7">
            <a:extLst>
              <a:ext uri="{FF2B5EF4-FFF2-40B4-BE49-F238E27FC236}">
                <a16:creationId xmlns:a16="http://schemas.microsoft.com/office/drawing/2014/main" id="{89F0E942-A6CF-9BC9-FE72-9CD66F9DA358}"/>
              </a:ext>
            </a:extLst>
          </p:cNvPr>
          <p:cNvGrpSpPr/>
          <p:nvPr/>
        </p:nvGrpSpPr>
        <p:grpSpPr>
          <a:xfrm>
            <a:off x="2993860" y="1228660"/>
            <a:ext cx="3011527" cy="1605894"/>
            <a:chOff x="4064544" y="1388680"/>
            <a:chExt cx="3009945" cy="1757363"/>
          </a:xfrm>
        </p:grpSpPr>
        <p:sp>
          <p:nvSpPr>
            <p:cNvPr id="7" name="Shape 4">
              <a:extLst>
                <a:ext uri="{FF2B5EF4-FFF2-40B4-BE49-F238E27FC236}">
                  <a16:creationId xmlns:a16="http://schemas.microsoft.com/office/drawing/2014/main" id="{150E9203-154C-51B1-572C-2BF9528F041D}"/>
                </a:ext>
              </a:extLst>
            </p:cNvPr>
            <p:cNvSpPr/>
            <p:nvPr/>
          </p:nvSpPr>
          <p:spPr>
            <a:xfrm>
              <a:off x="4285683" y="1388680"/>
              <a:ext cx="2788806" cy="1757363"/>
            </a:xfrm>
            <a:prstGeom prst="round2DiagRect">
              <a:avLst/>
            </a:prstGeom>
            <a:solidFill>
              <a:schemeClr val="accent6">
                <a:lumMod val="20000"/>
                <a:lumOff val="80000"/>
              </a:schemeClr>
            </a:solidFill>
            <a:ln w="6350">
              <a:solidFill>
                <a:schemeClr val="tx1"/>
              </a:solidFill>
            </a:ln>
          </p:spPr>
          <p:txBody>
            <a:bodyPr/>
            <a:lstStyle/>
            <a:p>
              <a:endParaRPr lang="de-DE" sz="1600" noProof="0" dirty="0"/>
            </a:p>
          </p:txBody>
        </p:sp>
        <p:sp>
          <p:nvSpPr>
            <p:cNvPr id="8" name="Text 6">
              <a:extLst>
                <a:ext uri="{FF2B5EF4-FFF2-40B4-BE49-F238E27FC236}">
                  <a16:creationId xmlns:a16="http://schemas.microsoft.com/office/drawing/2014/main" id="{EF8578D6-444E-AFBB-C76D-9C39AD745167}"/>
                </a:ext>
              </a:extLst>
            </p:cNvPr>
            <p:cNvSpPr/>
            <p:nvPr/>
          </p:nvSpPr>
          <p:spPr>
            <a:xfrm>
              <a:off x="4064544" y="1755286"/>
              <a:ext cx="2483646" cy="235765"/>
            </a:xfrm>
            <a:prstGeom prst="rect">
              <a:avLst/>
            </a:prstGeom>
            <a:noFill/>
            <a:ln w="19050">
              <a:noFill/>
            </a:ln>
          </p:spPr>
          <p:txBody>
            <a:bodyPr wrap="square" lIns="0" tIns="0" rIns="0" bIns="0" rtlCol="0" anchor="ctr">
              <a:spAutoFit/>
            </a:bodyPr>
            <a:lstStyle/>
            <a:p>
              <a:pPr algn="ctr"/>
              <a:r>
                <a:rPr lang="de-DE" sz="1400" b="1" noProof="0" dirty="0">
                  <a:solidFill>
                    <a:srgbClr val="065F46"/>
                  </a:solidFill>
                  <a:latin typeface="Aptos Black" panose="020B0004020202020204" pitchFamily="34" charset="0"/>
                  <a:ea typeface="Noto Sans" pitchFamily="34" charset="-122"/>
                  <a:cs typeface="Noto Sans" pitchFamily="34" charset="-120"/>
                </a:rPr>
                <a:t>Großeinkauf</a:t>
              </a:r>
              <a:endParaRPr lang="de-DE" sz="1400" noProof="0" dirty="0">
                <a:latin typeface="Aptos Black" panose="020B0004020202020204" pitchFamily="34" charset="0"/>
              </a:endParaRPr>
            </a:p>
          </p:txBody>
        </p:sp>
        <p:sp>
          <p:nvSpPr>
            <p:cNvPr id="9" name="Text 7">
              <a:extLst>
                <a:ext uri="{FF2B5EF4-FFF2-40B4-BE49-F238E27FC236}">
                  <a16:creationId xmlns:a16="http://schemas.microsoft.com/office/drawing/2014/main" id="{D59886B8-3735-B744-6C17-7D5B819E1241}"/>
                </a:ext>
              </a:extLst>
            </p:cNvPr>
            <p:cNvSpPr/>
            <p:nvPr/>
          </p:nvSpPr>
          <p:spPr>
            <a:xfrm>
              <a:off x="4746785" y="2082118"/>
              <a:ext cx="2088663" cy="185243"/>
            </a:xfrm>
            <a:prstGeom prst="rect">
              <a:avLst/>
            </a:prstGeom>
            <a:noFill/>
            <a:ln w="19050">
              <a:noFill/>
            </a:ln>
          </p:spPr>
          <p:txBody>
            <a:bodyPr wrap="square" lIns="0" tIns="0" rIns="0" bIns="0" rtlCol="0" anchor="ctr">
              <a:spAutoFit/>
            </a:bodyPr>
            <a:lstStyle/>
            <a:p>
              <a:r>
                <a:rPr lang="de-DE" sz="1100" noProof="0" dirty="0">
                  <a:solidFill>
                    <a:schemeClr val="tx2">
                      <a:lumMod val="75000"/>
                    </a:schemeClr>
                  </a:solidFill>
                  <a:latin typeface="Noto Sans" pitchFamily="34" charset="0"/>
                  <a:ea typeface="Noto Sans" pitchFamily="34" charset="-122"/>
                  <a:cs typeface="Noto Sans" pitchFamily="34" charset="-120"/>
                </a:rPr>
                <a:t>Die Inputkosten zu senken</a:t>
              </a:r>
              <a:endParaRPr lang="de-DE" sz="1100" noProof="0" dirty="0">
                <a:solidFill>
                  <a:schemeClr val="tx2">
                    <a:lumMod val="75000"/>
                  </a:schemeClr>
                </a:solidFill>
              </a:endParaRPr>
            </a:p>
          </p:txBody>
        </p:sp>
      </p:grpSp>
      <p:sp>
        <p:nvSpPr>
          <p:cNvPr id="10" name="Shape 4">
            <a:extLst>
              <a:ext uri="{FF2B5EF4-FFF2-40B4-BE49-F238E27FC236}">
                <a16:creationId xmlns:a16="http://schemas.microsoft.com/office/drawing/2014/main" id="{D7A4C5C3-18BF-A365-1A8C-6C83CE5220C1}"/>
              </a:ext>
            </a:extLst>
          </p:cNvPr>
          <p:cNvSpPr/>
          <p:nvPr/>
        </p:nvSpPr>
        <p:spPr>
          <a:xfrm>
            <a:off x="220766" y="1228660"/>
            <a:ext cx="2790272" cy="1605894"/>
          </a:xfrm>
          <a:prstGeom prst="round2DiagRect">
            <a:avLst/>
          </a:prstGeom>
          <a:solidFill>
            <a:srgbClr val="E9FFE9"/>
          </a:solidFill>
          <a:ln w="6350">
            <a:solidFill>
              <a:schemeClr val="tx1"/>
            </a:solidFill>
          </a:ln>
        </p:spPr>
        <p:txBody>
          <a:bodyPr/>
          <a:lstStyle/>
          <a:p>
            <a:endParaRPr lang="de-DE" noProof="0" dirty="0"/>
          </a:p>
        </p:txBody>
      </p:sp>
      <p:sp>
        <p:nvSpPr>
          <p:cNvPr id="11" name="Text 10">
            <a:extLst>
              <a:ext uri="{FF2B5EF4-FFF2-40B4-BE49-F238E27FC236}">
                <a16:creationId xmlns:a16="http://schemas.microsoft.com/office/drawing/2014/main" id="{1E11087C-A044-4B2F-E6CC-5581B1E0A152}"/>
              </a:ext>
            </a:extLst>
          </p:cNvPr>
          <p:cNvSpPr/>
          <p:nvPr/>
        </p:nvSpPr>
        <p:spPr>
          <a:xfrm>
            <a:off x="272499" y="1568747"/>
            <a:ext cx="3227231" cy="215444"/>
          </a:xfrm>
          <a:prstGeom prst="rect">
            <a:avLst/>
          </a:prstGeom>
          <a:noFill/>
          <a:ln w="19050">
            <a:noFill/>
          </a:ln>
        </p:spPr>
        <p:txBody>
          <a:bodyPr wrap="square" lIns="0" tIns="0" rIns="0" bIns="0" rtlCol="0" anchor="ctr">
            <a:spAutoFit/>
          </a:bodyPr>
          <a:lstStyle/>
          <a:p>
            <a:r>
              <a:rPr lang="de-DE" sz="1400" b="1" noProof="0" dirty="0">
                <a:solidFill>
                  <a:srgbClr val="065F46"/>
                </a:solidFill>
                <a:latin typeface="Aptos Black" panose="020B0004020202020204" pitchFamily="34" charset="0"/>
                <a:ea typeface="Noto Sans" pitchFamily="34" charset="-122"/>
                <a:cs typeface="Noto Sans" pitchFamily="34" charset="-120"/>
              </a:rPr>
              <a:t>Maßgeschneiderte Input-Pakete</a:t>
            </a:r>
          </a:p>
        </p:txBody>
      </p:sp>
      <p:sp>
        <p:nvSpPr>
          <p:cNvPr id="12" name="Text 11">
            <a:extLst>
              <a:ext uri="{FF2B5EF4-FFF2-40B4-BE49-F238E27FC236}">
                <a16:creationId xmlns:a16="http://schemas.microsoft.com/office/drawing/2014/main" id="{F20DC797-B28C-D1F6-A9C3-0C6383F40D0B}"/>
              </a:ext>
            </a:extLst>
          </p:cNvPr>
          <p:cNvSpPr/>
          <p:nvPr/>
        </p:nvSpPr>
        <p:spPr>
          <a:xfrm>
            <a:off x="547232" y="1878070"/>
            <a:ext cx="1905971" cy="169277"/>
          </a:xfrm>
          <a:prstGeom prst="rect">
            <a:avLst/>
          </a:prstGeom>
          <a:noFill/>
          <a:ln w="19050">
            <a:noFill/>
          </a:ln>
        </p:spPr>
        <p:txBody>
          <a:bodyPr wrap="none" lIns="0" tIns="0" rIns="0" bIns="0" rtlCol="0" anchor="ctr">
            <a:spAutoFit/>
          </a:bodyPr>
          <a:lstStyle/>
          <a:p>
            <a:r>
              <a:rPr lang="de-DE" sz="1100" noProof="0" dirty="0">
                <a:solidFill>
                  <a:schemeClr val="tx2">
                    <a:lumMod val="75000"/>
                  </a:schemeClr>
                </a:solidFill>
                <a:latin typeface="Noto Sans" pitchFamily="34" charset="0"/>
                <a:ea typeface="Noto Sans" pitchFamily="34" charset="-122"/>
                <a:cs typeface="Noto Sans" pitchFamily="34" charset="-120"/>
              </a:rPr>
              <a:t>Relevante Beiträge zu liefern</a:t>
            </a:r>
            <a:endParaRPr lang="de-DE" sz="1100" noProof="0" dirty="0">
              <a:solidFill>
                <a:schemeClr val="tx2">
                  <a:lumMod val="75000"/>
                </a:schemeClr>
              </a:solidFill>
            </a:endParaRPr>
          </a:p>
        </p:txBody>
      </p:sp>
      <p:grpSp>
        <p:nvGrpSpPr>
          <p:cNvPr id="13" name="Group 40">
            <a:extLst>
              <a:ext uri="{FF2B5EF4-FFF2-40B4-BE49-F238E27FC236}">
                <a16:creationId xmlns:a16="http://schemas.microsoft.com/office/drawing/2014/main" id="{7A5CCBD5-ABD0-EB57-A34A-0967B8E369EF}"/>
              </a:ext>
            </a:extLst>
          </p:cNvPr>
          <p:cNvGrpSpPr/>
          <p:nvPr/>
        </p:nvGrpSpPr>
        <p:grpSpPr>
          <a:xfrm>
            <a:off x="208017" y="2993046"/>
            <a:ext cx="2785843" cy="1605894"/>
            <a:chOff x="1228938" y="1361900"/>
            <a:chExt cx="2788805" cy="1757363"/>
          </a:xfrm>
        </p:grpSpPr>
        <p:sp>
          <p:nvSpPr>
            <p:cNvPr id="14" name="Shape 4">
              <a:extLst>
                <a:ext uri="{FF2B5EF4-FFF2-40B4-BE49-F238E27FC236}">
                  <a16:creationId xmlns:a16="http://schemas.microsoft.com/office/drawing/2014/main" id="{28E0B982-8BCD-F9A9-E572-A2C8523FF6FE}"/>
                </a:ext>
              </a:extLst>
            </p:cNvPr>
            <p:cNvSpPr/>
            <p:nvPr/>
          </p:nvSpPr>
          <p:spPr>
            <a:xfrm>
              <a:off x="1228938" y="1361900"/>
              <a:ext cx="2788805" cy="1757363"/>
            </a:xfrm>
            <a:prstGeom prst="round2DiagRect">
              <a:avLst/>
            </a:prstGeom>
            <a:solidFill>
              <a:schemeClr val="accent6">
                <a:lumMod val="20000"/>
                <a:lumOff val="80000"/>
              </a:schemeClr>
            </a:solidFill>
            <a:ln w="6350">
              <a:solidFill>
                <a:schemeClr val="tx1"/>
              </a:solidFill>
            </a:ln>
          </p:spPr>
          <p:txBody>
            <a:bodyPr/>
            <a:lstStyle/>
            <a:p>
              <a:endParaRPr lang="de-DE" noProof="0" dirty="0"/>
            </a:p>
          </p:txBody>
        </p:sp>
        <p:sp>
          <p:nvSpPr>
            <p:cNvPr id="15" name="Text 6">
              <a:extLst>
                <a:ext uri="{FF2B5EF4-FFF2-40B4-BE49-F238E27FC236}">
                  <a16:creationId xmlns:a16="http://schemas.microsoft.com/office/drawing/2014/main" id="{39DF9BD0-2895-84DB-7974-558D4D276907}"/>
                </a:ext>
              </a:extLst>
            </p:cNvPr>
            <p:cNvSpPr/>
            <p:nvPr/>
          </p:nvSpPr>
          <p:spPr>
            <a:xfrm>
              <a:off x="1649788" y="1759164"/>
              <a:ext cx="2088663" cy="235765"/>
            </a:xfrm>
            <a:prstGeom prst="rect">
              <a:avLst/>
            </a:prstGeom>
            <a:noFill/>
            <a:ln/>
          </p:spPr>
          <p:txBody>
            <a:bodyPr wrap="square" lIns="0" tIns="0" rIns="0" bIns="0" rtlCol="0" anchor="ctr">
              <a:spAutoFit/>
            </a:bodyPr>
            <a:lstStyle/>
            <a:p>
              <a:pPr lvl="0"/>
              <a:r>
                <a:rPr lang="de-DE" sz="1400" b="1" noProof="0" dirty="0">
                  <a:solidFill>
                    <a:srgbClr val="065F46"/>
                  </a:solidFill>
                  <a:latin typeface="Aptos Black" panose="020B0004020202020204" pitchFamily="34" charset="0"/>
                  <a:ea typeface="Noto Sans" pitchFamily="34" charset="-122"/>
                  <a:cs typeface="Noto Sans" pitchFamily="34" charset="-120"/>
                </a:rPr>
                <a:t>Strukturierte Datenbank</a:t>
              </a:r>
            </a:p>
          </p:txBody>
        </p:sp>
        <p:sp>
          <p:nvSpPr>
            <p:cNvPr id="16" name="Text 7">
              <a:extLst>
                <a:ext uri="{FF2B5EF4-FFF2-40B4-BE49-F238E27FC236}">
                  <a16:creationId xmlns:a16="http://schemas.microsoft.com/office/drawing/2014/main" id="{18655135-ABBD-7239-B8DB-16F6594C1506}"/>
                </a:ext>
              </a:extLst>
            </p:cNvPr>
            <p:cNvSpPr/>
            <p:nvPr/>
          </p:nvSpPr>
          <p:spPr>
            <a:xfrm>
              <a:off x="1568514" y="2191188"/>
              <a:ext cx="2088663" cy="370487"/>
            </a:xfrm>
            <a:prstGeom prst="rect">
              <a:avLst/>
            </a:prstGeom>
            <a:noFill/>
            <a:ln/>
          </p:spPr>
          <p:txBody>
            <a:bodyPr wrap="square" lIns="0" tIns="0" rIns="0" bIns="0" rtlCol="0" anchor="ctr">
              <a:spAutoFit/>
            </a:bodyPr>
            <a:lstStyle/>
            <a:p>
              <a:r>
                <a:rPr lang="de-DE" sz="1100" noProof="0" dirty="0">
                  <a:solidFill>
                    <a:schemeClr val="tx2">
                      <a:lumMod val="75000"/>
                    </a:schemeClr>
                  </a:solidFill>
                  <a:latin typeface="Noto Sans" pitchFamily="34" charset="0"/>
                  <a:ea typeface="Noto Sans" pitchFamily="34" charset="-122"/>
                  <a:cs typeface="Noto Sans" pitchFamily="34" charset="-120"/>
                </a:rPr>
                <a:t>Für Aufzeichnungen über Bestände, Darlehen und Ernten</a:t>
              </a:r>
              <a:endParaRPr lang="de-DE" sz="1100" noProof="0" dirty="0">
                <a:solidFill>
                  <a:srgbClr val="333333"/>
                </a:solidFill>
                <a:latin typeface="Noto Sans" pitchFamily="34" charset="0"/>
                <a:ea typeface="Noto Sans" pitchFamily="34" charset="-122"/>
                <a:cs typeface="Noto Sans" pitchFamily="34" charset="-120"/>
              </a:endParaRPr>
            </a:p>
          </p:txBody>
        </p:sp>
      </p:grpSp>
      <p:sp>
        <p:nvSpPr>
          <p:cNvPr id="17" name="Shape 4">
            <a:extLst>
              <a:ext uri="{FF2B5EF4-FFF2-40B4-BE49-F238E27FC236}">
                <a16:creationId xmlns:a16="http://schemas.microsoft.com/office/drawing/2014/main" id="{1C55511D-762D-AF5A-131D-B9D187C8C97B}"/>
              </a:ext>
            </a:extLst>
          </p:cNvPr>
          <p:cNvSpPr/>
          <p:nvPr/>
        </p:nvSpPr>
        <p:spPr>
          <a:xfrm>
            <a:off x="3225326" y="2993046"/>
            <a:ext cx="2737642" cy="1603952"/>
          </a:xfrm>
          <a:prstGeom prst="round2DiagRect">
            <a:avLst/>
          </a:prstGeom>
          <a:solidFill>
            <a:schemeClr val="accent6">
              <a:lumMod val="20000"/>
              <a:lumOff val="80000"/>
            </a:schemeClr>
          </a:solidFill>
          <a:ln w="6350">
            <a:solidFill>
              <a:schemeClr val="tx1"/>
            </a:solidFill>
          </a:ln>
        </p:spPr>
        <p:txBody>
          <a:bodyPr/>
          <a:lstStyle/>
          <a:p>
            <a:endParaRPr lang="de-DE" noProof="0" dirty="0"/>
          </a:p>
        </p:txBody>
      </p:sp>
      <p:sp>
        <p:nvSpPr>
          <p:cNvPr id="18" name="Text 10">
            <a:extLst>
              <a:ext uri="{FF2B5EF4-FFF2-40B4-BE49-F238E27FC236}">
                <a16:creationId xmlns:a16="http://schemas.microsoft.com/office/drawing/2014/main" id="{7AC2E732-E398-7F79-D1F2-736F1CF91719}"/>
              </a:ext>
            </a:extLst>
          </p:cNvPr>
          <p:cNvSpPr/>
          <p:nvPr/>
        </p:nvSpPr>
        <p:spPr>
          <a:xfrm>
            <a:off x="3676460" y="3373483"/>
            <a:ext cx="1492396" cy="215444"/>
          </a:xfrm>
          <a:prstGeom prst="rect">
            <a:avLst/>
          </a:prstGeom>
          <a:noFill/>
          <a:ln/>
        </p:spPr>
        <p:txBody>
          <a:bodyPr wrap="none" lIns="0" tIns="0" rIns="0" bIns="0" rtlCol="0" anchor="ctr">
            <a:spAutoFit/>
          </a:bodyPr>
          <a:lstStyle/>
          <a:p>
            <a:r>
              <a:rPr lang="de-DE" sz="1400" b="1" noProof="0" dirty="0">
                <a:solidFill>
                  <a:srgbClr val="065F46"/>
                </a:solidFill>
                <a:latin typeface="Aptos Black" panose="020B0004020202020204" pitchFamily="34" charset="0"/>
                <a:ea typeface="Noto Sans" pitchFamily="34" charset="-122"/>
                <a:cs typeface="Noto Sans" pitchFamily="34" charset="-120"/>
              </a:rPr>
              <a:t>Kapazitätsaufbau</a:t>
            </a:r>
          </a:p>
        </p:txBody>
      </p:sp>
      <p:sp>
        <p:nvSpPr>
          <p:cNvPr id="19" name="Text 11">
            <a:extLst>
              <a:ext uri="{FF2B5EF4-FFF2-40B4-BE49-F238E27FC236}">
                <a16:creationId xmlns:a16="http://schemas.microsoft.com/office/drawing/2014/main" id="{45340232-3A37-2182-48F8-6BE18861FD7E}"/>
              </a:ext>
            </a:extLst>
          </p:cNvPr>
          <p:cNvSpPr/>
          <p:nvPr/>
        </p:nvSpPr>
        <p:spPr>
          <a:xfrm>
            <a:off x="3618929" y="3750857"/>
            <a:ext cx="2344039" cy="507831"/>
          </a:xfrm>
          <a:prstGeom prst="rect">
            <a:avLst/>
          </a:prstGeom>
          <a:noFill/>
          <a:ln/>
        </p:spPr>
        <p:txBody>
          <a:bodyPr wrap="square" lIns="0" tIns="0" rIns="0" bIns="0" rtlCol="0" anchor="ctr">
            <a:spAutoFit/>
          </a:bodyPr>
          <a:lstStyle/>
          <a:p>
            <a:pPr lvl="0"/>
            <a:r>
              <a:rPr lang="de-DE" sz="1100" noProof="0" dirty="0">
                <a:solidFill>
                  <a:schemeClr val="tx2">
                    <a:lumMod val="75000"/>
                  </a:schemeClr>
                </a:solidFill>
                <a:latin typeface="Noto Sans" pitchFamily="34" charset="0"/>
                <a:ea typeface="Noto Sans" pitchFamily="34" charset="-122"/>
                <a:cs typeface="Noto Sans" pitchFamily="34" charset="-120"/>
              </a:rPr>
              <a:t>Für die richtige Verwendung der Eingaben zur Maximierung der Produktivität</a:t>
            </a:r>
          </a:p>
        </p:txBody>
      </p:sp>
      <p:sp>
        <p:nvSpPr>
          <p:cNvPr id="20" name="Shape 4">
            <a:extLst>
              <a:ext uri="{FF2B5EF4-FFF2-40B4-BE49-F238E27FC236}">
                <a16:creationId xmlns:a16="http://schemas.microsoft.com/office/drawing/2014/main" id="{E77CAA5B-2F86-6282-7057-E771850DCD29}"/>
              </a:ext>
            </a:extLst>
          </p:cNvPr>
          <p:cNvSpPr/>
          <p:nvPr/>
        </p:nvSpPr>
        <p:spPr>
          <a:xfrm>
            <a:off x="6150139" y="1196968"/>
            <a:ext cx="2790272" cy="1605894"/>
          </a:xfrm>
          <a:prstGeom prst="round2DiagRect">
            <a:avLst/>
          </a:prstGeom>
          <a:solidFill>
            <a:schemeClr val="accent6">
              <a:lumMod val="20000"/>
              <a:lumOff val="80000"/>
            </a:schemeClr>
          </a:solidFill>
          <a:ln w="6350">
            <a:solidFill>
              <a:schemeClr val="tx1"/>
            </a:solidFill>
          </a:ln>
        </p:spPr>
        <p:txBody>
          <a:bodyPr/>
          <a:lstStyle/>
          <a:p>
            <a:endParaRPr lang="de-DE" noProof="0" dirty="0"/>
          </a:p>
        </p:txBody>
      </p:sp>
      <p:sp>
        <p:nvSpPr>
          <p:cNvPr id="21" name="Shape 4">
            <a:extLst>
              <a:ext uri="{FF2B5EF4-FFF2-40B4-BE49-F238E27FC236}">
                <a16:creationId xmlns:a16="http://schemas.microsoft.com/office/drawing/2014/main" id="{FF7DE5E2-5907-363A-DAF6-EC5CE5BE32A2}"/>
              </a:ext>
            </a:extLst>
          </p:cNvPr>
          <p:cNvSpPr/>
          <p:nvPr/>
        </p:nvSpPr>
        <p:spPr>
          <a:xfrm>
            <a:off x="6150139" y="2993046"/>
            <a:ext cx="2830138" cy="1605894"/>
          </a:xfrm>
          <a:prstGeom prst="round2DiagRect">
            <a:avLst/>
          </a:prstGeom>
          <a:solidFill>
            <a:schemeClr val="accent6">
              <a:lumMod val="20000"/>
              <a:lumOff val="80000"/>
            </a:schemeClr>
          </a:solidFill>
          <a:ln w="6350">
            <a:solidFill>
              <a:schemeClr val="tx1"/>
            </a:solidFill>
          </a:ln>
        </p:spPr>
        <p:txBody>
          <a:bodyPr/>
          <a:lstStyle/>
          <a:p>
            <a:endParaRPr lang="de-DE" noProof="0" dirty="0"/>
          </a:p>
        </p:txBody>
      </p:sp>
      <p:sp>
        <p:nvSpPr>
          <p:cNvPr id="22" name="Text 10">
            <a:extLst>
              <a:ext uri="{FF2B5EF4-FFF2-40B4-BE49-F238E27FC236}">
                <a16:creationId xmlns:a16="http://schemas.microsoft.com/office/drawing/2014/main" id="{722BE7F4-7E15-8CE0-BF7E-16FBA97C2E82}"/>
              </a:ext>
            </a:extLst>
          </p:cNvPr>
          <p:cNvSpPr/>
          <p:nvPr/>
        </p:nvSpPr>
        <p:spPr>
          <a:xfrm>
            <a:off x="6188577" y="1430549"/>
            <a:ext cx="2791700" cy="430887"/>
          </a:xfrm>
          <a:prstGeom prst="rect">
            <a:avLst/>
          </a:prstGeom>
          <a:noFill/>
          <a:ln w="19050">
            <a:noFill/>
          </a:ln>
        </p:spPr>
        <p:txBody>
          <a:bodyPr wrap="square" lIns="0" tIns="0" rIns="0" bIns="0" rtlCol="0" anchor="ctr">
            <a:spAutoFit/>
          </a:bodyPr>
          <a:lstStyle/>
          <a:p>
            <a:pPr algn="ctr"/>
            <a:r>
              <a:rPr lang="de-DE" sz="1400" b="1" noProof="0" dirty="0">
                <a:solidFill>
                  <a:srgbClr val="065F46"/>
                </a:solidFill>
                <a:latin typeface="Aptos Black" panose="020B0004020202020204" pitchFamily="34" charset="0"/>
                <a:ea typeface="Noto Sans" pitchFamily="34" charset="-122"/>
                <a:cs typeface="Noto Sans" pitchFamily="34" charset="-120"/>
              </a:rPr>
              <a:t>Kreditfinanzierung und </a:t>
            </a:r>
          </a:p>
          <a:p>
            <a:pPr algn="ctr"/>
            <a:r>
              <a:rPr lang="de-DE" sz="1400" b="1" noProof="0" dirty="0">
                <a:solidFill>
                  <a:srgbClr val="065F46"/>
                </a:solidFill>
                <a:latin typeface="Aptos Black" panose="020B0004020202020204" pitchFamily="34" charset="0"/>
                <a:ea typeface="Noto Sans" pitchFamily="34" charset="-122"/>
                <a:cs typeface="Noto Sans" pitchFamily="34" charset="-120"/>
              </a:rPr>
              <a:t>Beratung</a:t>
            </a:r>
          </a:p>
        </p:txBody>
      </p:sp>
      <p:sp>
        <p:nvSpPr>
          <p:cNvPr id="23" name="Text 11">
            <a:extLst>
              <a:ext uri="{FF2B5EF4-FFF2-40B4-BE49-F238E27FC236}">
                <a16:creationId xmlns:a16="http://schemas.microsoft.com/office/drawing/2014/main" id="{D76F06BF-712F-5F4A-B276-7413DEFE5F33}"/>
              </a:ext>
            </a:extLst>
          </p:cNvPr>
          <p:cNvSpPr/>
          <p:nvPr/>
        </p:nvSpPr>
        <p:spPr>
          <a:xfrm>
            <a:off x="6433627" y="1897259"/>
            <a:ext cx="2506784" cy="507831"/>
          </a:xfrm>
          <a:prstGeom prst="rect">
            <a:avLst/>
          </a:prstGeom>
          <a:noFill/>
          <a:ln w="19050">
            <a:noFill/>
          </a:ln>
        </p:spPr>
        <p:txBody>
          <a:bodyPr wrap="square" lIns="0" tIns="0" rIns="0" bIns="0" rtlCol="0" anchor="ctr">
            <a:spAutoFit/>
          </a:bodyPr>
          <a:lstStyle/>
          <a:p>
            <a:r>
              <a:rPr lang="de-DE" sz="1100" noProof="0" dirty="0">
                <a:solidFill>
                  <a:schemeClr val="tx2">
                    <a:lumMod val="75000"/>
                  </a:schemeClr>
                </a:solidFill>
                <a:latin typeface="Noto Sans" pitchFamily="34" charset="0"/>
                <a:ea typeface="Noto Sans" pitchFamily="34" charset="-122"/>
                <a:cs typeface="Noto Sans" pitchFamily="34" charset="-120"/>
              </a:rPr>
              <a:t>die Erschwinglichkeit zu verbessern und die landwirtschaftlichen Praktiken zu optimieren</a:t>
            </a:r>
            <a:endParaRPr lang="de-DE" sz="1100" noProof="0" dirty="0">
              <a:solidFill>
                <a:schemeClr val="tx2">
                  <a:lumMod val="75000"/>
                </a:schemeClr>
              </a:solidFill>
            </a:endParaRPr>
          </a:p>
        </p:txBody>
      </p:sp>
      <p:sp>
        <p:nvSpPr>
          <p:cNvPr id="24" name="Text 10">
            <a:extLst>
              <a:ext uri="{FF2B5EF4-FFF2-40B4-BE49-F238E27FC236}">
                <a16:creationId xmlns:a16="http://schemas.microsoft.com/office/drawing/2014/main" id="{56F66E10-AB42-A6FB-98D2-8E03D08207AF}"/>
              </a:ext>
            </a:extLst>
          </p:cNvPr>
          <p:cNvSpPr/>
          <p:nvPr/>
        </p:nvSpPr>
        <p:spPr>
          <a:xfrm>
            <a:off x="6188577" y="3248347"/>
            <a:ext cx="2791699" cy="430887"/>
          </a:xfrm>
          <a:prstGeom prst="rect">
            <a:avLst/>
          </a:prstGeom>
          <a:noFill/>
          <a:ln/>
        </p:spPr>
        <p:txBody>
          <a:bodyPr wrap="square" lIns="0" tIns="0" rIns="0" bIns="0" rtlCol="0" anchor="ctr">
            <a:spAutoFit/>
          </a:bodyPr>
          <a:lstStyle/>
          <a:p>
            <a:pPr algn="ctr"/>
            <a:r>
              <a:rPr lang="de-DE" sz="1400" b="1" noProof="0" dirty="0">
                <a:solidFill>
                  <a:srgbClr val="065F46"/>
                </a:solidFill>
                <a:latin typeface="Aptos Black" panose="020B0004020202020204" pitchFamily="34" charset="0"/>
                <a:ea typeface="Noto Sans" pitchFamily="34" charset="-122"/>
                <a:cs typeface="Noto Sans" pitchFamily="34" charset="-120"/>
              </a:rPr>
              <a:t>Überwachung und  Datenerfassung</a:t>
            </a:r>
          </a:p>
        </p:txBody>
      </p:sp>
      <p:sp>
        <p:nvSpPr>
          <p:cNvPr id="25" name="Text 11">
            <a:extLst>
              <a:ext uri="{FF2B5EF4-FFF2-40B4-BE49-F238E27FC236}">
                <a16:creationId xmlns:a16="http://schemas.microsoft.com/office/drawing/2014/main" id="{3F3FCBBF-354B-D894-78DF-988360AA3530}"/>
              </a:ext>
            </a:extLst>
          </p:cNvPr>
          <p:cNvSpPr/>
          <p:nvPr/>
        </p:nvSpPr>
        <p:spPr>
          <a:xfrm>
            <a:off x="6433627" y="3745908"/>
            <a:ext cx="2474221" cy="338554"/>
          </a:xfrm>
          <a:prstGeom prst="rect">
            <a:avLst/>
          </a:prstGeom>
          <a:noFill/>
          <a:ln/>
        </p:spPr>
        <p:txBody>
          <a:bodyPr wrap="square" lIns="0" tIns="0" rIns="0" bIns="0" rtlCol="0" anchor="ctr">
            <a:spAutoFit/>
          </a:bodyPr>
          <a:lstStyle/>
          <a:p>
            <a:pPr lvl="0"/>
            <a:r>
              <a:rPr lang="de-DE" sz="1100" noProof="0" dirty="0">
                <a:solidFill>
                  <a:schemeClr val="tx2">
                    <a:lumMod val="75000"/>
                  </a:schemeClr>
                </a:solidFill>
                <a:latin typeface="Noto Sans" pitchFamily="34" charset="0"/>
                <a:ea typeface="Noto Sans" pitchFamily="34" charset="-122"/>
                <a:cs typeface="Noto Sans" pitchFamily="34" charset="-120"/>
              </a:rPr>
              <a:t>für Projekteffizienz, Transparenz und Verantwortlichkeit</a:t>
            </a:r>
          </a:p>
        </p:txBody>
      </p:sp>
    </p:spTree>
    <p:extLst>
      <p:ext uri="{BB962C8B-B14F-4D97-AF65-F5344CB8AC3E}">
        <p14:creationId xmlns:p14="http://schemas.microsoft.com/office/powerpoint/2010/main" val="58653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66638-8333-82C2-5581-64272E8455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1D7E8D-E90F-6A05-E8BF-1B6262D3BECC}"/>
              </a:ext>
            </a:extLst>
          </p:cNvPr>
          <p:cNvSpPr>
            <a:spLocks noGrp="1"/>
          </p:cNvSpPr>
          <p:nvPr>
            <p:ph type="title"/>
          </p:nvPr>
        </p:nvSpPr>
        <p:spPr/>
        <p:txBody>
          <a:bodyPr/>
          <a:lstStyle/>
          <a:p>
            <a:r>
              <a:rPr lang="de-DE" noProof="0" dirty="0"/>
              <a:t>Projektumsetzungsrahmen</a:t>
            </a:r>
          </a:p>
        </p:txBody>
      </p:sp>
      <p:sp>
        <p:nvSpPr>
          <p:cNvPr id="4" name="Foliennummernplatzhalter 3">
            <a:extLst>
              <a:ext uri="{FF2B5EF4-FFF2-40B4-BE49-F238E27FC236}">
                <a16:creationId xmlns:a16="http://schemas.microsoft.com/office/drawing/2014/main" id="{DBA85ADF-78FB-9FAE-9590-4B5F2F2A17C3}"/>
              </a:ext>
            </a:extLst>
          </p:cNvPr>
          <p:cNvSpPr>
            <a:spLocks noGrp="1"/>
          </p:cNvSpPr>
          <p:nvPr>
            <p:ph type="sldNum" sz="quarter" idx="4"/>
          </p:nvPr>
        </p:nvSpPr>
        <p:spPr/>
        <p:txBody>
          <a:bodyPr/>
          <a:lstStyle/>
          <a:p>
            <a:fld id="{A62EE2D1-72E3-4F2B-8A33-8621F02BFDCC}" type="slidenum">
              <a:rPr lang="de-DE" noProof="0" smtClean="0"/>
              <a:pPr/>
              <a:t>13</a:t>
            </a:fld>
            <a:endParaRPr lang="de-DE" noProof="0" dirty="0"/>
          </a:p>
        </p:txBody>
      </p:sp>
      <p:sp>
        <p:nvSpPr>
          <p:cNvPr id="5" name="Foliennummernplatzhalter 17">
            <a:extLst>
              <a:ext uri="{FF2B5EF4-FFF2-40B4-BE49-F238E27FC236}">
                <a16:creationId xmlns:a16="http://schemas.microsoft.com/office/drawing/2014/main" id="{BA7C1BCA-9D42-3076-664F-87DEEE260D92}"/>
              </a:ext>
            </a:extLst>
          </p:cNvPr>
          <p:cNvSpPr txBox="1">
            <a:spLocks/>
          </p:cNvSpPr>
          <p:nvPr/>
        </p:nvSpPr>
        <p:spPr>
          <a:xfrm>
            <a:off x="8607650" y="4846440"/>
            <a:ext cx="342950" cy="274637"/>
          </a:xfrm>
          <a:prstGeom prst="rect">
            <a:avLst/>
          </a:prstGeom>
        </p:spPr>
        <p:txBody>
          <a:bodyPr vert="horz" lIns="91440" tIns="45720" rIns="91440" bIns="45720" rtlCol="0" anchor="ctr">
            <a:normAutofit/>
          </a:bodyPr>
          <a:lstStyle>
            <a:lvl1pPr marL="0" algn="r" defTabSz="914400" rtl="0" eaLnBrk="1" latinLnBrk="0" hangingPunct="1">
              <a:defRPr sz="1000" b="1" kern="1200">
                <a:solidFill>
                  <a:srgbClr val="0181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2EE2D1-72E3-4F2B-8A33-8621F02BFDCC}" type="slidenum">
              <a:rPr lang="de-DE" noProof="0" smtClean="0"/>
              <a:pPr>
                <a:spcAft>
                  <a:spcPts val="600"/>
                </a:spcAft>
              </a:pPr>
              <a:t>13</a:t>
            </a:fld>
            <a:endParaRPr lang="de-DE" noProof="0" dirty="0"/>
          </a:p>
        </p:txBody>
      </p:sp>
      <p:sp>
        <p:nvSpPr>
          <p:cNvPr id="3" name="Freihandform: Form 8">
            <a:extLst>
              <a:ext uri="{FF2B5EF4-FFF2-40B4-BE49-F238E27FC236}">
                <a16:creationId xmlns:a16="http://schemas.microsoft.com/office/drawing/2014/main" id="{CEE77BDD-8C13-7994-7F39-B99EAB21CEE4}"/>
              </a:ext>
            </a:extLst>
          </p:cNvPr>
          <p:cNvSpPr/>
          <p:nvPr/>
        </p:nvSpPr>
        <p:spPr>
          <a:xfrm>
            <a:off x="216122" y="1203672"/>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de-DE" sz="1200" b="1" noProof="0" dirty="0">
                <a:solidFill>
                  <a:schemeClr val="bg1"/>
                </a:solidFill>
              </a:rPr>
              <a:t>Führung </a:t>
            </a:r>
            <a:endParaRPr lang="de-DE" sz="1200" kern="1200" noProof="0" dirty="0"/>
          </a:p>
        </p:txBody>
      </p:sp>
      <p:sp>
        <p:nvSpPr>
          <p:cNvPr id="26" name="Rechteck: abgerundete Ecken 5">
            <a:extLst>
              <a:ext uri="{FF2B5EF4-FFF2-40B4-BE49-F238E27FC236}">
                <a16:creationId xmlns:a16="http://schemas.microsoft.com/office/drawing/2014/main" id="{08678684-446B-A624-B6E7-5AE2E965585C}"/>
              </a:ext>
            </a:extLst>
          </p:cNvPr>
          <p:cNvSpPr/>
          <p:nvPr/>
        </p:nvSpPr>
        <p:spPr>
          <a:xfrm>
            <a:off x="2348116" y="1202115"/>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r>
              <a:rPr lang="de-DE" sz="1100" dirty="0"/>
              <a:t>Das Projekt wird vom GDfH-Team gemeinsam mit einem gemeinschaftlich gewählten Management-komitee unter Einbindung lokaler Behörden geleitet werden.</a:t>
            </a:r>
            <a:endParaRPr lang="de-DE" sz="1100" noProof="0" dirty="0"/>
          </a:p>
        </p:txBody>
      </p:sp>
      <p:sp>
        <p:nvSpPr>
          <p:cNvPr id="27" name="Rectangle: Rounded Corners 79">
            <a:extLst>
              <a:ext uri="{FF2B5EF4-FFF2-40B4-BE49-F238E27FC236}">
                <a16:creationId xmlns:a16="http://schemas.microsoft.com/office/drawing/2014/main" id="{4E2733C4-6F1B-D734-77A7-4BB74B4CDEB9}"/>
              </a:ext>
            </a:extLst>
          </p:cNvPr>
          <p:cNvSpPr/>
          <p:nvPr/>
        </p:nvSpPr>
        <p:spPr>
          <a:xfrm>
            <a:off x="213710" y="1202116"/>
            <a:ext cx="2053981" cy="456352"/>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ln>
                <a:solidFill>
                  <a:schemeClr val="tx1"/>
                </a:solidFill>
              </a:ln>
            </a:endParaRPr>
          </a:p>
        </p:txBody>
      </p:sp>
      <p:sp>
        <p:nvSpPr>
          <p:cNvPr id="28" name="Freihandform: Form 8">
            <a:extLst>
              <a:ext uri="{FF2B5EF4-FFF2-40B4-BE49-F238E27FC236}">
                <a16:creationId xmlns:a16="http://schemas.microsoft.com/office/drawing/2014/main" id="{A981B036-AF4B-4F41-A6F5-FADA7B3EE24C}"/>
              </a:ext>
            </a:extLst>
          </p:cNvPr>
          <p:cNvSpPr/>
          <p:nvPr/>
        </p:nvSpPr>
        <p:spPr>
          <a:xfrm>
            <a:off x="212432" y="1718487"/>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de-DE" sz="1200" b="1" noProof="0" dirty="0">
                <a:solidFill>
                  <a:schemeClr val="bg1"/>
                </a:solidFill>
              </a:rPr>
              <a:t>Betrieb </a:t>
            </a:r>
            <a:endParaRPr lang="de-DE" sz="1200" kern="1200" noProof="0" dirty="0"/>
          </a:p>
        </p:txBody>
      </p:sp>
      <p:sp>
        <p:nvSpPr>
          <p:cNvPr id="29" name="Rechteck: abgerundete Ecken 10">
            <a:extLst>
              <a:ext uri="{FF2B5EF4-FFF2-40B4-BE49-F238E27FC236}">
                <a16:creationId xmlns:a16="http://schemas.microsoft.com/office/drawing/2014/main" id="{C994FA0E-0C28-C596-73FB-8C2EE1EAFF8D}"/>
              </a:ext>
            </a:extLst>
          </p:cNvPr>
          <p:cNvSpPr/>
          <p:nvPr/>
        </p:nvSpPr>
        <p:spPr>
          <a:xfrm>
            <a:off x="2348116" y="1723467"/>
            <a:ext cx="6545059" cy="455529"/>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r>
              <a:rPr lang="de-DE" sz="1100" dirty="0"/>
              <a:t>Landwirte werden Absichtserklärung unterzeichnen und Mitglieder werden, um Zugang zu den Einrichtungen und Dienstleistungen zu erhalten.</a:t>
            </a:r>
            <a:endParaRPr lang="de-DE" sz="1100" noProof="0" dirty="0"/>
          </a:p>
        </p:txBody>
      </p:sp>
      <p:sp>
        <p:nvSpPr>
          <p:cNvPr id="30" name="Rectangle: Rounded Corners 80">
            <a:extLst>
              <a:ext uri="{FF2B5EF4-FFF2-40B4-BE49-F238E27FC236}">
                <a16:creationId xmlns:a16="http://schemas.microsoft.com/office/drawing/2014/main" id="{C1AB3BD1-4B25-44E1-96BB-3B28A4D7B59F}"/>
              </a:ext>
            </a:extLst>
          </p:cNvPr>
          <p:cNvSpPr/>
          <p:nvPr/>
        </p:nvSpPr>
        <p:spPr>
          <a:xfrm>
            <a:off x="213709" y="1717570"/>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ln>
                <a:solidFill>
                  <a:schemeClr val="tx1"/>
                </a:solidFill>
              </a:ln>
            </a:endParaRPr>
          </a:p>
        </p:txBody>
      </p:sp>
      <p:sp>
        <p:nvSpPr>
          <p:cNvPr id="31" name="Freihandform: Form 8">
            <a:extLst>
              <a:ext uri="{FF2B5EF4-FFF2-40B4-BE49-F238E27FC236}">
                <a16:creationId xmlns:a16="http://schemas.microsoft.com/office/drawing/2014/main" id="{0F431215-4A65-639D-BFF3-7A3D286B2937}"/>
              </a:ext>
            </a:extLst>
          </p:cNvPr>
          <p:cNvSpPr/>
          <p:nvPr/>
        </p:nvSpPr>
        <p:spPr>
          <a:xfrm>
            <a:off x="215371" y="2244348"/>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de-DE" sz="1200" b="1" noProof="0" dirty="0">
                <a:solidFill>
                  <a:schemeClr val="bg1"/>
                </a:solidFill>
              </a:rPr>
              <a:t>Kapazitätsaufbau </a:t>
            </a:r>
            <a:endParaRPr lang="de-DE" sz="1200" kern="1200" noProof="0" dirty="0"/>
          </a:p>
        </p:txBody>
      </p:sp>
      <p:sp>
        <p:nvSpPr>
          <p:cNvPr id="32" name="Rechteck: abgerundete Ecken 14">
            <a:extLst>
              <a:ext uri="{FF2B5EF4-FFF2-40B4-BE49-F238E27FC236}">
                <a16:creationId xmlns:a16="http://schemas.microsoft.com/office/drawing/2014/main" id="{C934D20A-75B1-5757-48CA-B9B1EEA89163}"/>
              </a:ext>
            </a:extLst>
          </p:cNvPr>
          <p:cNvSpPr/>
          <p:nvPr/>
        </p:nvSpPr>
        <p:spPr>
          <a:xfrm>
            <a:off x="2348116" y="2239617"/>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r>
              <a:rPr lang="de-DE" sz="1100" dirty="0"/>
              <a:t>Lokale Mitarbeitende und teilnehmende Landwirte werden in Bestandsführung, Dokumentation und im sicheren Umgang mit Betriebsmitteln geschult werden.</a:t>
            </a:r>
            <a:endParaRPr lang="de-DE" sz="1100" noProof="0" dirty="0"/>
          </a:p>
        </p:txBody>
      </p:sp>
      <p:sp>
        <p:nvSpPr>
          <p:cNvPr id="33" name="Rectangle: Rounded Corners 81">
            <a:extLst>
              <a:ext uri="{FF2B5EF4-FFF2-40B4-BE49-F238E27FC236}">
                <a16:creationId xmlns:a16="http://schemas.microsoft.com/office/drawing/2014/main" id="{010DA482-E81F-1B2B-F046-811ABD5460D6}"/>
              </a:ext>
            </a:extLst>
          </p:cNvPr>
          <p:cNvSpPr/>
          <p:nvPr/>
        </p:nvSpPr>
        <p:spPr>
          <a:xfrm>
            <a:off x="213708" y="2241173"/>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ln>
                <a:solidFill>
                  <a:schemeClr val="tx1"/>
                </a:solidFill>
              </a:ln>
            </a:endParaRPr>
          </a:p>
        </p:txBody>
      </p:sp>
      <p:sp>
        <p:nvSpPr>
          <p:cNvPr id="34" name="Freihandform: Form 8">
            <a:extLst>
              <a:ext uri="{FF2B5EF4-FFF2-40B4-BE49-F238E27FC236}">
                <a16:creationId xmlns:a16="http://schemas.microsoft.com/office/drawing/2014/main" id="{EC80A8FA-7773-5A1A-A0CC-F8A3E0801F5C}"/>
              </a:ext>
            </a:extLst>
          </p:cNvPr>
          <p:cNvSpPr/>
          <p:nvPr/>
        </p:nvSpPr>
        <p:spPr>
          <a:xfrm>
            <a:off x="212432" y="2759090"/>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de-DE" sz="1200" b="1" noProof="0" dirty="0">
                <a:solidFill>
                  <a:schemeClr val="bg1"/>
                </a:solidFill>
              </a:rPr>
              <a:t>Partnerschaften</a:t>
            </a:r>
            <a:endParaRPr lang="de-DE" sz="1200" kern="1200" noProof="0" dirty="0"/>
          </a:p>
        </p:txBody>
      </p:sp>
      <p:sp>
        <p:nvSpPr>
          <p:cNvPr id="35" name="Rechteck: abgerundete Ecken 18">
            <a:extLst>
              <a:ext uri="{FF2B5EF4-FFF2-40B4-BE49-F238E27FC236}">
                <a16:creationId xmlns:a16="http://schemas.microsoft.com/office/drawing/2014/main" id="{C775E23E-0C00-AAAB-F530-12AFAC16BBE1}"/>
              </a:ext>
            </a:extLst>
          </p:cNvPr>
          <p:cNvSpPr/>
          <p:nvPr/>
        </p:nvSpPr>
        <p:spPr>
          <a:xfrm>
            <a:off x="2348116" y="2764861"/>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r>
              <a:rPr lang="de-DE" sz="1100" dirty="0"/>
              <a:t>Es werden Partnerschaften mit Mikrofinanzinstitutionen und VSLAs aufgebaut, um Finanzierung und Rückzahlungsprozesse zu unterstützen.</a:t>
            </a:r>
            <a:endParaRPr lang="de-DE" sz="1100" noProof="0" dirty="0"/>
          </a:p>
        </p:txBody>
      </p:sp>
      <p:sp>
        <p:nvSpPr>
          <p:cNvPr id="36" name="Rectangle: Rounded Corners 82">
            <a:extLst>
              <a:ext uri="{FF2B5EF4-FFF2-40B4-BE49-F238E27FC236}">
                <a16:creationId xmlns:a16="http://schemas.microsoft.com/office/drawing/2014/main" id="{6EB712BA-9AAE-23D4-9CE8-02E9CA3CC026}"/>
              </a:ext>
            </a:extLst>
          </p:cNvPr>
          <p:cNvSpPr/>
          <p:nvPr/>
        </p:nvSpPr>
        <p:spPr>
          <a:xfrm>
            <a:off x="213707" y="2759348"/>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ln>
                <a:solidFill>
                  <a:schemeClr val="tx1"/>
                </a:solidFill>
              </a:ln>
            </a:endParaRPr>
          </a:p>
        </p:txBody>
      </p:sp>
      <p:sp>
        <p:nvSpPr>
          <p:cNvPr id="37" name="Rechteck: abgerundete Ecken 36">
            <a:extLst>
              <a:ext uri="{FF2B5EF4-FFF2-40B4-BE49-F238E27FC236}">
                <a16:creationId xmlns:a16="http://schemas.microsoft.com/office/drawing/2014/main" id="{12CFC949-FC47-69F7-EE02-0AF19601840A}"/>
              </a:ext>
            </a:extLst>
          </p:cNvPr>
          <p:cNvSpPr/>
          <p:nvPr/>
        </p:nvSpPr>
        <p:spPr>
          <a:xfrm>
            <a:off x="2348116" y="3817144"/>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r>
              <a:rPr lang="de-DE" sz="1100" dirty="0"/>
              <a:t>Landwirtgruppen werden gemeinsam mit dem IVBZ saisonale Anbaupläne entwickeln, die als Grundlage für Inputverteilung und Rückzahlungsmodalitäten dienen.</a:t>
            </a:r>
            <a:endParaRPr lang="de-DE" sz="1100" noProof="0" dirty="0"/>
          </a:p>
        </p:txBody>
      </p:sp>
      <p:sp>
        <p:nvSpPr>
          <p:cNvPr id="38" name="Freihandform: Form 8">
            <a:extLst>
              <a:ext uri="{FF2B5EF4-FFF2-40B4-BE49-F238E27FC236}">
                <a16:creationId xmlns:a16="http://schemas.microsoft.com/office/drawing/2014/main" id="{4DF2264F-B62C-05CF-AB15-FC7067A2C1AA}"/>
              </a:ext>
            </a:extLst>
          </p:cNvPr>
          <p:cNvSpPr/>
          <p:nvPr/>
        </p:nvSpPr>
        <p:spPr>
          <a:xfrm>
            <a:off x="213121" y="3838478"/>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de-DE" sz="1200" b="1" noProof="0" dirty="0">
                <a:solidFill>
                  <a:schemeClr val="bg1"/>
                </a:solidFill>
              </a:rPr>
              <a:t>Beitrag der Landwirte </a:t>
            </a:r>
            <a:endParaRPr lang="de-DE" sz="1200" kern="1200" noProof="0" dirty="0"/>
          </a:p>
        </p:txBody>
      </p:sp>
      <p:sp>
        <p:nvSpPr>
          <p:cNvPr id="39" name="Rectangle: Rounded Corners 84">
            <a:extLst>
              <a:ext uri="{FF2B5EF4-FFF2-40B4-BE49-F238E27FC236}">
                <a16:creationId xmlns:a16="http://schemas.microsoft.com/office/drawing/2014/main" id="{FBDE5945-04F8-E40C-0B55-909F5D0991E3}"/>
              </a:ext>
            </a:extLst>
          </p:cNvPr>
          <p:cNvSpPr/>
          <p:nvPr/>
        </p:nvSpPr>
        <p:spPr>
          <a:xfrm>
            <a:off x="213706" y="3836458"/>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ln>
                <a:solidFill>
                  <a:schemeClr val="tx1"/>
                </a:solidFill>
              </a:ln>
            </a:endParaRPr>
          </a:p>
        </p:txBody>
      </p:sp>
      <p:sp>
        <p:nvSpPr>
          <p:cNvPr id="40" name="Rechteck: abgerundete Ecken 39">
            <a:extLst>
              <a:ext uri="{FF2B5EF4-FFF2-40B4-BE49-F238E27FC236}">
                <a16:creationId xmlns:a16="http://schemas.microsoft.com/office/drawing/2014/main" id="{089F3EFA-303E-0596-9CF1-CF4C13B00431}"/>
              </a:ext>
            </a:extLst>
          </p:cNvPr>
          <p:cNvSpPr/>
          <p:nvPr/>
        </p:nvSpPr>
        <p:spPr>
          <a:xfrm>
            <a:off x="2348116" y="4356257"/>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r>
              <a:rPr lang="de-DE" sz="1100" dirty="0"/>
              <a:t>Überschüsse werden in Betrieb, Wartung, Schulungen, Expansion und weitere nachhaltige Entwicklungs-projekte reinvestiert.</a:t>
            </a:r>
            <a:endParaRPr lang="de-DE" sz="1100" noProof="0" dirty="0"/>
          </a:p>
        </p:txBody>
      </p:sp>
      <p:sp>
        <p:nvSpPr>
          <p:cNvPr id="41" name="Freihandform: Form 8">
            <a:extLst>
              <a:ext uri="{FF2B5EF4-FFF2-40B4-BE49-F238E27FC236}">
                <a16:creationId xmlns:a16="http://schemas.microsoft.com/office/drawing/2014/main" id="{1CE5965B-E0DB-C44D-3C41-0005CDF7E582}"/>
              </a:ext>
            </a:extLst>
          </p:cNvPr>
          <p:cNvSpPr/>
          <p:nvPr/>
        </p:nvSpPr>
        <p:spPr>
          <a:xfrm>
            <a:off x="215371" y="4380727"/>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de-DE" sz="1200" b="1" noProof="0" dirty="0">
                <a:solidFill>
                  <a:schemeClr val="bg1"/>
                </a:solidFill>
              </a:rPr>
              <a:t>Überschuss-verwendung </a:t>
            </a:r>
            <a:endParaRPr lang="de-DE" sz="1200" kern="1200" noProof="0" dirty="0"/>
          </a:p>
        </p:txBody>
      </p:sp>
      <p:sp>
        <p:nvSpPr>
          <p:cNvPr id="42" name="Rectangle: Rounded Corners 85">
            <a:extLst>
              <a:ext uri="{FF2B5EF4-FFF2-40B4-BE49-F238E27FC236}">
                <a16:creationId xmlns:a16="http://schemas.microsoft.com/office/drawing/2014/main" id="{A0374C3E-BAF3-130F-7E28-2E6A191D45D1}"/>
              </a:ext>
            </a:extLst>
          </p:cNvPr>
          <p:cNvSpPr/>
          <p:nvPr/>
        </p:nvSpPr>
        <p:spPr>
          <a:xfrm>
            <a:off x="213705" y="4378356"/>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ln>
                <a:solidFill>
                  <a:schemeClr val="tx1"/>
                </a:solidFill>
              </a:ln>
            </a:endParaRPr>
          </a:p>
        </p:txBody>
      </p:sp>
      <p:sp>
        <p:nvSpPr>
          <p:cNvPr id="43" name="Rechteck: abgerundete Ecken 42">
            <a:extLst>
              <a:ext uri="{FF2B5EF4-FFF2-40B4-BE49-F238E27FC236}">
                <a16:creationId xmlns:a16="http://schemas.microsoft.com/office/drawing/2014/main" id="{418CAF1B-052D-BD40-E314-63BEEEE0475B}"/>
              </a:ext>
            </a:extLst>
          </p:cNvPr>
          <p:cNvSpPr/>
          <p:nvPr/>
        </p:nvSpPr>
        <p:spPr>
          <a:xfrm>
            <a:off x="2348116" y="3279465"/>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r>
              <a:rPr lang="de-DE" sz="1100" dirty="0"/>
              <a:t>Betriebsmittel werden unter Marktpreis bereitgestellt. Zahlungen werden in Raten erfolgen – 25 % im Voraus und 75 % nach der Ernte.</a:t>
            </a:r>
            <a:endParaRPr lang="de-DE" sz="1100" noProof="0" dirty="0"/>
          </a:p>
        </p:txBody>
      </p:sp>
      <p:sp>
        <p:nvSpPr>
          <p:cNvPr id="44" name="Freihandform: Form 8">
            <a:extLst>
              <a:ext uri="{FF2B5EF4-FFF2-40B4-BE49-F238E27FC236}">
                <a16:creationId xmlns:a16="http://schemas.microsoft.com/office/drawing/2014/main" id="{357058F0-959E-A244-4CC3-72F76EDB2F5E}"/>
              </a:ext>
            </a:extLst>
          </p:cNvPr>
          <p:cNvSpPr/>
          <p:nvPr/>
        </p:nvSpPr>
        <p:spPr>
          <a:xfrm>
            <a:off x="219449" y="3298326"/>
            <a:ext cx="1645920" cy="456412"/>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de-DE" sz="1200" b="1" noProof="0" dirty="0">
                <a:solidFill>
                  <a:schemeClr val="bg1"/>
                </a:solidFill>
              </a:rPr>
              <a:t>Zahlungen und Einnahmen </a:t>
            </a:r>
            <a:endParaRPr lang="de-DE" sz="1200" kern="1200" noProof="0" dirty="0"/>
          </a:p>
        </p:txBody>
      </p:sp>
      <p:sp>
        <p:nvSpPr>
          <p:cNvPr id="45" name="Rectangle: Rounded Corners 83">
            <a:extLst>
              <a:ext uri="{FF2B5EF4-FFF2-40B4-BE49-F238E27FC236}">
                <a16:creationId xmlns:a16="http://schemas.microsoft.com/office/drawing/2014/main" id="{DB4D37F3-AD50-8EBB-758A-0E1E5BAEEA0E}"/>
              </a:ext>
            </a:extLst>
          </p:cNvPr>
          <p:cNvSpPr/>
          <p:nvPr/>
        </p:nvSpPr>
        <p:spPr>
          <a:xfrm>
            <a:off x="219595" y="3297538"/>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ln>
                <a:solidFill>
                  <a:schemeClr val="tx1"/>
                </a:solidFill>
              </a:ln>
            </a:endParaRPr>
          </a:p>
        </p:txBody>
      </p:sp>
      <p:pic>
        <p:nvPicPr>
          <p:cNvPr id="46" name="Picture 12">
            <a:extLst>
              <a:ext uri="{FF2B5EF4-FFF2-40B4-BE49-F238E27FC236}">
                <a16:creationId xmlns:a16="http://schemas.microsoft.com/office/drawing/2014/main" id="{CAFBBF48-8732-43AF-90E8-A1F8D463F0C4}"/>
              </a:ext>
            </a:extLst>
          </p:cNvPr>
          <p:cNvPicPr>
            <a:picLocks noChangeAspect="1"/>
          </p:cNvPicPr>
          <p:nvPr/>
        </p:nvPicPr>
        <p:blipFill>
          <a:blip r:embed="rId3">
            <a:duotone>
              <a:schemeClr val="accent2">
                <a:shade val="45000"/>
                <a:satMod val="135000"/>
              </a:schemeClr>
              <a:prstClr val="white"/>
            </a:duotone>
          </a:blip>
          <a:stretch>
            <a:fillRect/>
          </a:stretch>
        </p:blipFill>
        <p:spPr>
          <a:xfrm>
            <a:off x="1863533" y="1732445"/>
            <a:ext cx="407052" cy="407052"/>
          </a:xfrm>
          <a:prstGeom prst="rect">
            <a:avLst/>
          </a:prstGeom>
        </p:spPr>
      </p:pic>
      <p:pic>
        <p:nvPicPr>
          <p:cNvPr id="47" name="Picture 2">
            <a:extLst>
              <a:ext uri="{FF2B5EF4-FFF2-40B4-BE49-F238E27FC236}">
                <a16:creationId xmlns:a16="http://schemas.microsoft.com/office/drawing/2014/main" id="{BBD02AF1-E195-454C-14B0-3313E84458AD}"/>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926" y="2278378"/>
            <a:ext cx="399176" cy="40705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a:extLst>
              <a:ext uri="{FF2B5EF4-FFF2-40B4-BE49-F238E27FC236}">
                <a16:creationId xmlns:a16="http://schemas.microsoft.com/office/drawing/2014/main" id="{9C858EDF-EB20-F663-9036-2C381BAA7442}"/>
              </a:ext>
            </a:extLst>
          </p:cNvPr>
          <p:cNvPicPr>
            <a:picLocks noChangeAspect="1"/>
          </p:cNvPicPr>
          <p:nvPr/>
        </p:nvPicPr>
        <p:blipFill>
          <a:blip r:embed="rId5">
            <a:duotone>
              <a:schemeClr val="accent2">
                <a:shade val="45000"/>
                <a:satMod val="135000"/>
              </a:schemeClr>
              <a:prstClr val="white"/>
            </a:duotone>
          </a:blip>
          <a:stretch>
            <a:fillRect/>
          </a:stretch>
        </p:blipFill>
        <p:spPr>
          <a:xfrm>
            <a:off x="1899744" y="1256551"/>
            <a:ext cx="347481" cy="347481"/>
          </a:xfrm>
          <a:prstGeom prst="rect">
            <a:avLst/>
          </a:prstGeom>
        </p:spPr>
      </p:pic>
      <p:pic>
        <p:nvPicPr>
          <p:cNvPr id="49" name="Picture 17">
            <a:extLst>
              <a:ext uri="{FF2B5EF4-FFF2-40B4-BE49-F238E27FC236}">
                <a16:creationId xmlns:a16="http://schemas.microsoft.com/office/drawing/2014/main" id="{A26A1E93-BA78-2E35-73D9-88D323C4276D}"/>
              </a:ext>
            </a:extLst>
          </p:cNvPr>
          <p:cNvPicPr>
            <a:picLocks noChangeAspect="1"/>
          </p:cNvPicPr>
          <p:nvPr/>
        </p:nvPicPr>
        <p:blipFill>
          <a:blip r:embed="rId6">
            <a:duotone>
              <a:schemeClr val="accent2">
                <a:shade val="45000"/>
                <a:satMod val="135000"/>
              </a:schemeClr>
              <a:prstClr val="white"/>
            </a:duotone>
          </a:blip>
          <a:stretch>
            <a:fillRect/>
          </a:stretch>
        </p:blipFill>
        <p:spPr>
          <a:xfrm>
            <a:off x="1871991" y="2794680"/>
            <a:ext cx="375234" cy="376782"/>
          </a:xfrm>
          <a:prstGeom prst="rect">
            <a:avLst/>
          </a:prstGeom>
        </p:spPr>
      </p:pic>
      <p:pic>
        <p:nvPicPr>
          <p:cNvPr id="50" name="Picture 20">
            <a:extLst>
              <a:ext uri="{FF2B5EF4-FFF2-40B4-BE49-F238E27FC236}">
                <a16:creationId xmlns:a16="http://schemas.microsoft.com/office/drawing/2014/main" id="{24469BD4-16A1-0201-BE07-F7BD037F9E94}"/>
              </a:ext>
            </a:extLst>
          </p:cNvPr>
          <p:cNvPicPr>
            <a:picLocks noChangeAspect="1"/>
          </p:cNvPicPr>
          <p:nvPr/>
        </p:nvPicPr>
        <p:blipFill>
          <a:blip r:embed="rId7">
            <a:duotone>
              <a:schemeClr val="accent2">
                <a:shade val="45000"/>
                <a:satMod val="135000"/>
              </a:schemeClr>
              <a:prstClr val="white"/>
            </a:duotone>
          </a:blip>
          <a:stretch>
            <a:fillRect/>
          </a:stretch>
        </p:blipFill>
        <p:spPr>
          <a:xfrm>
            <a:off x="1875692" y="3334589"/>
            <a:ext cx="399123" cy="399176"/>
          </a:xfrm>
          <a:prstGeom prst="rect">
            <a:avLst/>
          </a:prstGeom>
        </p:spPr>
      </p:pic>
      <p:pic>
        <p:nvPicPr>
          <p:cNvPr id="51" name="Picture 23">
            <a:extLst>
              <a:ext uri="{FF2B5EF4-FFF2-40B4-BE49-F238E27FC236}">
                <a16:creationId xmlns:a16="http://schemas.microsoft.com/office/drawing/2014/main" id="{10ED771D-A431-F1DB-9878-F54B82EDC6E1}"/>
              </a:ext>
            </a:extLst>
          </p:cNvPr>
          <p:cNvPicPr>
            <a:picLocks noChangeAspect="1"/>
          </p:cNvPicPr>
          <p:nvPr/>
        </p:nvPicPr>
        <p:blipFill>
          <a:blip r:embed="rId8">
            <a:duotone>
              <a:schemeClr val="accent2">
                <a:shade val="45000"/>
                <a:satMod val="135000"/>
              </a:schemeClr>
              <a:prstClr val="white"/>
            </a:duotone>
          </a:blip>
          <a:stretch>
            <a:fillRect/>
          </a:stretch>
        </p:blipFill>
        <p:spPr>
          <a:xfrm>
            <a:off x="1850993" y="3848879"/>
            <a:ext cx="404433" cy="407052"/>
          </a:xfrm>
          <a:prstGeom prst="rect">
            <a:avLst/>
          </a:prstGeom>
        </p:spPr>
      </p:pic>
      <p:pic>
        <p:nvPicPr>
          <p:cNvPr id="52" name="Picture 33">
            <a:extLst>
              <a:ext uri="{FF2B5EF4-FFF2-40B4-BE49-F238E27FC236}">
                <a16:creationId xmlns:a16="http://schemas.microsoft.com/office/drawing/2014/main" id="{69AB668F-61DF-AC18-44E2-AE7D1AFA97E2}"/>
              </a:ext>
            </a:extLst>
          </p:cNvPr>
          <p:cNvPicPr>
            <a:picLocks noChangeAspect="1"/>
          </p:cNvPicPr>
          <p:nvPr/>
        </p:nvPicPr>
        <p:blipFill>
          <a:blip r:embed="rId9">
            <a:duotone>
              <a:schemeClr val="accent2">
                <a:shade val="45000"/>
                <a:satMod val="135000"/>
              </a:schemeClr>
              <a:prstClr val="white"/>
            </a:duotone>
          </a:blip>
          <a:stretch>
            <a:fillRect/>
          </a:stretch>
        </p:blipFill>
        <p:spPr>
          <a:xfrm>
            <a:off x="1860638" y="4411382"/>
            <a:ext cx="407053" cy="407053"/>
          </a:xfrm>
          <a:prstGeom prst="rect">
            <a:avLst/>
          </a:prstGeom>
        </p:spPr>
      </p:pic>
    </p:spTree>
    <p:extLst>
      <p:ext uri="{BB962C8B-B14F-4D97-AF65-F5344CB8AC3E}">
        <p14:creationId xmlns:p14="http://schemas.microsoft.com/office/powerpoint/2010/main" val="365927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54157-6102-1EA0-F905-7AA30C6CC15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F8E7F79-D301-8644-ABCA-EE6F2937EA57}"/>
              </a:ext>
            </a:extLst>
          </p:cNvPr>
          <p:cNvSpPr txBox="1"/>
          <p:nvPr/>
        </p:nvSpPr>
        <p:spPr>
          <a:xfrm>
            <a:off x="0" y="2031846"/>
            <a:ext cx="9144000" cy="584775"/>
          </a:xfrm>
          <a:prstGeom prst="rect">
            <a:avLst/>
          </a:prstGeom>
          <a:noFill/>
        </p:spPr>
        <p:txBody>
          <a:bodyPr wrap="square">
            <a:spAutoFit/>
          </a:bodyPr>
          <a:lstStyle>
            <a:lvl1pPr algn="ctr">
              <a:buNone/>
              <a:defRPr sz="3200" b="1" cap="none" spc="0">
                <a:solidFill>
                  <a:srgbClr val="018137"/>
                </a:solidFill>
                <a:cs typeface="Arial" panose="020B0604020202020204" pitchFamily="34" charset="0"/>
              </a:defRPr>
            </a:lvl1pPr>
          </a:lstStyle>
          <a:p>
            <a:r>
              <a:rPr lang="en-US" dirty="0" err="1"/>
              <a:t>Projektfinanzen</a:t>
            </a:r>
            <a:endParaRPr lang="en-US" dirty="0"/>
          </a:p>
        </p:txBody>
      </p:sp>
    </p:spTree>
    <p:extLst>
      <p:ext uri="{BB962C8B-B14F-4D97-AF65-F5344CB8AC3E}">
        <p14:creationId xmlns:p14="http://schemas.microsoft.com/office/powerpoint/2010/main" val="122686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A2E92-43EE-F90A-3F28-479974E0C2E4}"/>
              </a:ext>
            </a:extLst>
          </p:cNvPr>
          <p:cNvSpPr>
            <a:spLocks noGrp="1"/>
          </p:cNvSpPr>
          <p:nvPr>
            <p:ph type="title"/>
          </p:nvPr>
        </p:nvSpPr>
        <p:spPr/>
        <p:txBody>
          <a:bodyPr/>
          <a:lstStyle/>
          <a:p>
            <a:r>
              <a:rPr lang="de-DE" noProof="0" dirty="0"/>
              <a:t>Übersicht über die Projektfinanzen</a:t>
            </a:r>
          </a:p>
        </p:txBody>
      </p:sp>
      <p:sp>
        <p:nvSpPr>
          <p:cNvPr id="4" name="Foliennummernplatzhalter 3">
            <a:extLst>
              <a:ext uri="{FF2B5EF4-FFF2-40B4-BE49-F238E27FC236}">
                <a16:creationId xmlns:a16="http://schemas.microsoft.com/office/drawing/2014/main" id="{058660CD-BC67-209E-D77B-EDF925C525FA}"/>
              </a:ext>
            </a:extLst>
          </p:cNvPr>
          <p:cNvSpPr>
            <a:spLocks noGrp="1"/>
          </p:cNvSpPr>
          <p:nvPr>
            <p:ph type="sldNum" sz="quarter" idx="4"/>
          </p:nvPr>
        </p:nvSpPr>
        <p:spPr/>
        <p:txBody>
          <a:bodyPr/>
          <a:lstStyle/>
          <a:p>
            <a:fld id="{A62EE2D1-72E3-4F2B-8A33-8621F02BFDCC}" type="slidenum">
              <a:rPr lang="de-DE" noProof="0" smtClean="0"/>
              <a:pPr/>
              <a:t>15</a:t>
            </a:fld>
            <a:endParaRPr lang="de-DE" noProof="0" dirty="0"/>
          </a:p>
        </p:txBody>
      </p:sp>
      <p:sp>
        <p:nvSpPr>
          <p:cNvPr id="5" name="Rounded Rectangle 13">
            <a:extLst>
              <a:ext uri="{FF2B5EF4-FFF2-40B4-BE49-F238E27FC236}">
                <a16:creationId xmlns:a16="http://schemas.microsoft.com/office/drawing/2014/main" id="{914E2F63-AF7E-E2D6-0A53-200F100D59D0}"/>
              </a:ext>
            </a:extLst>
          </p:cNvPr>
          <p:cNvSpPr/>
          <p:nvPr/>
        </p:nvSpPr>
        <p:spPr>
          <a:xfrm>
            <a:off x="6610266" y="2295902"/>
            <a:ext cx="2040753" cy="890661"/>
          </a:xfrm>
          <a:prstGeom prst="roundRect">
            <a:avLst/>
          </a:prstGeom>
          <a:solidFill>
            <a:srgbClr val="DBFFDB"/>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6" name="Rounded Rectangle 5">
            <a:extLst>
              <a:ext uri="{FF2B5EF4-FFF2-40B4-BE49-F238E27FC236}">
                <a16:creationId xmlns:a16="http://schemas.microsoft.com/office/drawing/2014/main" id="{CD554781-4329-28F1-5979-9601B491AD96}"/>
              </a:ext>
            </a:extLst>
          </p:cNvPr>
          <p:cNvSpPr/>
          <p:nvPr/>
        </p:nvSpPr>
        <p:spPr>
          <a:xfrm>
            <a:off x="2268962" y="1209311"/>
            <a:ext cx="1916153" cy="890661"/>
          </a:xfrm>
          <a:prstGeom prst="roundRect">
            <a:avLst/>
          </a:prstGeom>
          <a:solidFill>
            <a:srgbClr val="FFFFFF"/>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7" name="TextBox 34">
            <a:extLst>
              <a:ext uri="{FF2B5EF4-FFF2-40B4-BE49-F238E27FC236}">
                <a16:creationId xmlns:a16="http://schemas.microsoft.com/office/drawing/2014/main" id="{626A2BDC-50FB-7F98-24ED-1E13886862B9}"/>
              </a:ext>
            </a:extLst>
          </p:cNvPr>
          <p:cNvSpPr txBox="1"/>
          <p:nvPr/>
        </p:nvSpPr>
        <p:spPr>
          <a:xfrm>
            <a:off x="2277334" y="1271335"/>
            <a:ext cx="1907781" cy="738664"/>
          </a:xfrm>
          <a:prstGeom prst="rect">
            <a:avLst/>
          </a:prstGeom>
          <a:noFill/>
        </p:spPr>
        <p:txBody>
          <a:bodyPr wrap="square">
            <a:spAutoFit/>
          </a:bodyPr>
          <a:lstStyle/>
          <a:p>
            <a:pPr>
              <a:defRPr sz="1400" b="1">
                <a:solidFill>
                  <a:srgbClr val="0A6E31"/>
                </a:solidFill>
              </a:defRPr>
            </a:pPr>
            <a:r>
              <a:rPr lang="de-DE" noProof="0" dirty="0"/>
              <a:t>Infrastruktur &amp; Einrichtung</a:t>
            </a:r>
          </a:p>
          <a:p>
            <a:pPr>
              <a:defRPr sz="1400" b="1">
                <a:solidFill>
                  <a:srgbClr val="0A6E31"/>
                </a:solidFill>
              </a:defRPr>
            </a:pPr>
            <a:r>
              <a:rPr lang="de-DE" sz="1400" b="1" noProof="0" dirty="0">
                <a:solidFill>
                  <a:srgbClr val="0A6E31"/>
                </a:solidFill>
              </a:rPr>
              <a:t>                              29,599</a:t>
            </a:r>
          </a:p>
        </p:txBody>
      </p:sp>
      <p:sp>
        <p:nvSpPr>
          <p:cNvPr id="8" name="Rounded Rectangle 9">
            <a:extLst>
              <a:ext uri="{FF2B5EF4-FFF2-40B4-BE49-F238E27FC236}">
                <a16:creationId xmlns:a16="http://schemas.microsoft.com/office/drawing/2014/main" id="{F855A6CD-9A6D-C0B9-3EF0-956900F6DD7D}"/>
              </a:ext>
            </a:extLst>
          </p:cNvPr>
          <p:cNvSpPr/>
          <p:nvPr/>
        </p:nvSpPr>
        <p:spPr>
          <a:xfrm>
            <a:off x="4428520" y="1209311"/>
            <a:ext cx="1907192" cy="898445"/>
          </a:xfrm>
          <a:prstGeom prst="roundRect">
            <a:avLst/>
          </a:prstGeom>
          <a:solidFill>
            <a:srgbClr val="FFFFFF"/>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9" name="TextBox 38">
            <a:extLst>
              <a:ext uri="{FF2B5EF4-FFF2-40B4-BE49-F238E27FC236}">
                <a16:creationId xmlns:a16="http://schemas.microsoft.com/office/drawing/2014/main" id="{B64749F7-688D-615A-BCF3-3C20CB9D01FC}"/>
              </a:ext>
            </a:extLst>
          </p:cNvPr>
          <p:cNvSpPr txBox="1"/>
          <p:nvPr/>
        </p:nvSpPr>
        <p:spPr>
          <a:xfrm>
            <a:off x="4444811" y="1307123"/>
            <a:ext cx="1959254" cy="738664"/>
          </a:xfrm>
          <a:prstGeom prst="rect">
            <a:avLst/>
          </a:prstGeom>
          <a:noFill/>
        </p:spPr>
        <p:txBody>
          <a:bodyPr wrap="none">
            <a:spAutoFit/>
          </a:bodyPr>
          <a:lstStyle/>
          <a:p>
            <a:pPr>
              <a:defRPr sz="1400" b="1">
                <a:solidFill>
                  <a:srgbClr val="0A6E31"/>
                </a:solidFill>
              </a:defRPr>
            </a:pPr>
            <a:r>
              <a:rPr lang="de-DE" noProof="0" dirty="0"/>
              <a:t>Input- Vorratskauf</a:t>
            </a:r>
          </a:p>
          <a:p>
            <a:pPr algn="r">
              <a:defRPr sz="1400" b="1">
                <a:solidFill>
                  <a:srgbClr val="0A6E31"/>
                </a:solidFill>
              </a:defRPr>
            </a:pPr>
            <a:endParaRPr lang="de-DE" noProof="0" dirty="0"/>
          </a:p>
          <a:p>
            <a:pPr algn="r">
              <a:defRPr sz="1400" b="1">
                <a:solidFill>
                  <a:srgbClr val="0A6E31"/>
                </a:solidFill>
              </a:defRPr>
            </a:pPr>
            <a:r>
              <a:rPr lang="de-DE" noProof="0" dirty="0"/>
              <a:t>$ 69,080</a:t>
            </a:r>
          </a:p>
        </p:txBody>
      </p:sp>
      <p:sp>
        <p:nvSpPr>
          <p:cNvPr id="10" name="Rounded Rectangle 13">
            <a:extLst>
              <a:ext uri="{FF2B5EF4-FFF2-40B4-BE49-F238E27FC236}">
                <a16:creationId xmlns:a16="http://schemas.microsoft.com/office/drawing/2014/main" id="{9EFF0C57-AF11-FBD7-65B0-977745B1967F}"/>
              </a:ext>
            </a:extLst>
          </p:cNvPr>
          <p:cNvSpPr/>
          <p:nvPr/>
        </p:nvSpPr>
        <p:spPr>
          <a:xfrm>
            <a:off x="6610265" y="1209311"/>
            <a:ext cx="2040753" cy="890661"/>
          </a:xfrm>
          <a:prstGeom prst="roundRect">
            <a:avLst/>
          </a:prstGeom>
          <a:solidFill>
            <a:srgbClr val="DBFFDB"/>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11" name="TextBox 42">
            <a:extLst>
              <a:ext uri="{FF2B5EF4-FFF2-40B4-BE49-F238E27FC236}">
                <a16:creationId xmlns:a16="http://schemas.microsoft.com/office/drawing/2014/main" id="{41B5D4F5-08AB-3AFC-C3A0-4315B66906D0}"/>
              </a:ext>
            </a:extLst>
          </p:cNvPr>
          <p:cNvSpPr txBox="1"/>
          <p:nvPr/>
        </p:nvSpPr>
        <p:spPr>
          <a:xfrm>
            <a:off x="6677059" y="1307123"/>
            <a:ext cx="1791709" cy="307777"/>
          </a:xfrm>
          <a:prstGeom prst="rect">
            <a:avLst/>
          </a:prstGeom>
          <a:noFill/>
        </p:spPr>
        <p:txBody>
          <a:bodyPr wrap="none">
            <a:spAutoFit/>
          </a:bodyPr>
          <a:lstStyle/>
          <a:p>
            <a:pPr>
              <a:defRPr sz="1400" b="1">
                <a:solidFill>
                  <a:srgbClr val="0A6E31"/>
                </a:solidFill>
              </a:defRPr>
            </a:pPr>
            <a:r>
              <a:rPr lang="de-DE" noProof="0" dirty="0"/>
              <a:t>Sparfonds (jährlich)</a:t>
            </a:r>
          </a:p>
        </p:txBody>
      </p:sp>
      <p:sp>
        <p:nvSpPr>
          <p:cNvPr id="12" name="TextBox 43">
            <a:extLst>
              <a:ext uri="{FF2B5EF4-FFF2-40B4-BE49-F238E27FC236}">
                <a16:creationId xmlns:a16="http://schemas.microsoft.com/office/drawing/2014/main" id="{37EE8CD4-E95B-8CA6-A357-0191109C5429}"/>
              </a:ext>
            </a:extLst>
          </p:cNvPr>
          <p:cNvSpPr txBox="1"/>
          <p:nvPr/>
        </p:nvSpPr>
        <p:spPr>
          <a:xfrm>
            <a:off x="7555855" y="1709228"/>
            <a:ext cx="1522817" cy="400110"/>
          </a:xfrm>
          <a:prstGeom prst="rect">
            <a:avLst/>
          </a:prstGeom>
          <a:noFill/>
        </p:spPr>
        <p:txBody>
          <a:bodyPr wrap="square">
            <a:spAutoFit/>
          </a:bodyPr>
          <a:lstStyle/>
          <a:p>
            <a:pPr>
              <a:defRPr sz="2000" b="1">
                <a:solidFill>
                  <a:srgbClr val="0A6E31"/>
                </a:solidFill>
              </a:defRPr>
            </a:pPr>
            <a:r>
              <a:rPr lang="de-DE" noProof="0" dirty="0"/>
              <a:t>$ 98,679</a:t>
            </a:r>
          </a:p>
        </p:txBody>
      </p:sp>
      <p:sp>
        <p:nvSpPr>
          <p:cNvPr id="13" name="Rounded Rectangle 17">
            <a:extLst>
              <a:ext uri="{FF2B5EF4-FFF2-40B4-BE49-F238E27FC236}">
                <a16:creationId xmlns:a16="http://schemas.microsoft.com/office/drawing/2014/main" id="{56208581-D079-65D4-8731-0031F67125B1}"/>
              </a:ext>
            </a:extLst>
          </p:cNvPr>
          <p:cNvSpPr/>
          <p:nvPr/>
        </p:nvSpPr>
        <p:spPr>
          <a:xfrm>
            <a:off x="2277335" y="2302638"/>
            <a:ext cx="1093282" cy="890661"/>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b="1" noProof="0" dirty="0">
                <a:solidFill>
                  <a:srgbClr val="0A6E31"/>
                </a:solidFill>
              </a:rPr>
              <a:t>Personal-kosten</a:t>
            </a:r>
          </a:p>
          <a:p>
            <a:endParaRPr lang="de-DE" sz="1400" b="1" noProof="0" dirty="0">
              <a:solidFill>
                <a:srgbClr val="0A6E31"/>
              </a:solidFill>
            </a:endParaRPr>
          </a:p>
          <a:p>
            <a:pPr algn="r"/>
            <a:r>
              <a:rPr lang="de-DE" sz="1400" b="1" noProof="0" dirty="0">
                <a:solidFill>
                  <a:srgbClr val="0A6E31"/>
                </a:solidFill>
              </a:rPr>
              <a:t>$ 5,400</a:t>
            </a:r>
          </a:p>
        </p:txBody>
      </p:sp>
      <p:sp>
        <p:nvSpPr>
          <p:cNvPr id="14" name="TextBox 47">
            <a:extLst>
              <a:ext uri="{FF2B5EF4-FFF2-40B4-BE49-F238E27FC236}">
                <a16:creationId xmlns:a16="http://schemas.microsoft.com/office/drawing/2014/main" id="{4E623C9B-16FF-9663-05BE-CC98EBB12DBA}"/>
              </a:ext>
            </a:extLst>
          </p:cNvPr>
          <p:cNvSpPr txBox="1"/>
          <p:nvPr/>
        </p:nvSpPr>
        <p:spPr>
          <a:xfrm>
            <a:off x="6641377" y="2352821"/>
            <a:ext cx="1994398" cy="830997"/>
          </a:xfrm>
          <a:prstGeom prst="rect">
            <a:avLst/>
          </a:prstGeom>
          <a:noFill/>
        </p:spPr>
        <p:txBody>
          <a:bodyPr wrap="square">
            <a:spAutoFit/>
          </a:bodyPr>
          <a:lstStyle/>
          <a:p>
            <a:pPr>
              <a:defRPr sz="1400" b="1">
                <a:solidFill>
                  <a:srgbClr val="0A6E31"/>
                </a:solidFill>
              </a:defRPr>
            </a:pPr>
            <a:r>
              <a:rPr lang="de-DE" sz="1400" b="1" noProof="0" dirty="0">
                <a:solidFill>
                  <a:srgbClr val="0A6E31"/>
                </a:solidFill>
              </a:rPr>
              <a:t>Total Operating Costs</a:t>
            </a:r>
          </a:p>
          <a:p>
            <a:pPr algn="r">
              <a:defRPr sz="2000" b="1">
                <a:solidFill>
                  <a:srgbClr val="0A6E31"/>
                </a:solidFill>
              </a:defRPr>
            </a:pPr>
            <a:endParaRPr lang="de-DE" sz="1400" b="1" noProof="0" dirty="0">
              <a:solidFill>
                <a:srgbClr val="0A6E31"/>
              </a:solidFill>
            </a:endParaRPr>
          </a:p>
          <a:p>
            <a:pPr algn="r">
              <a:defRPr sz="2000" b="1">
                <a:solidFill>
                  <a:srgbClr val="0A6E31"/>
                </a:solidFill>
              </a:defRPr>
            </a:pPr>
            <a:r>
              <a:rPr lang="de-DE" noProof="0" dirty="0"/>
              <a:t>$ 7,707</a:t>
            </a:r>
          </a:p>
        </p:txBody>
      </p:sp>
      <p:sp>
        <p:nvSpPr>
          <p:cNvPr id="15" name="Rounded Rectangle 22">
            <a:extLst>
              <a:ext uri="{FF2B5EF4-FFF2-40B4-BE49-F238E27FC236}">
                <a16:creationId xmlns:a16="http://schemas.microsoft.com/office/drawing/2014/main" id="{9E6ECD55-F7AF-A996-293D-888BE3C12161}"/>
              </a:ext>
            </a:extLst>
          </p:cNvPr>
          <p:cNvSpPr/>
          <p:nvPr/>
        </p:nvSpPr>
        <p:spPr>
          <a:xfrm>
            <a:off x="2268962" y="3366984"/>
            <a:ext cx="1376929" cy="904829"/>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16" name="TextBox 51">
            <a:extLst>
              <a:ext uri="{FF2B5EF4-FFF2-40B4-BE49-F238E27FC236}">
                <a16:creationId xmlns:a16="http://schemas.microsoft.com/office/drawing/2014/main" id="{1003BCEF-4687-FC9E-5AC3-73D4513EB0CE}"/>
              </a:ext>
            </a:extLst>
          </p:cNvPr>
          <p:cNvSpPr txBox="1"/>
          <p:nvPr/>
        </p:nvSpPr>
        <p:spPr>
          <a:xfrm>
            <a:off x="2277334" y="3381152"/>
            <a:ext cx="1481428" cy="307777"/>
          </a:xfrm>
          <a:prstGeom prst="rect">
            <a:avLst/>
          </a:prstGeom>
          <a:noFill/>
        </p:spPr>
        <p:txBody>
          <a:bodyPr wrap="square">
            <a:spAutoFit/>
          </a:bodyPr>
          <a:lstStyle/>
          <a:p>
            <a:pPr>
              <a:defRPr sz="1400" b="1">
                <a:solidFill>
                  <a:srgbClr val="0A6E31"/>
                </a:solidFill>
              </a:defRPr>
            </a:pPr>
            <a:r>
              <a:rPr lang="de-DE" noProof="0" dirty="0"/>
              <a:t>Umsatz </a:t>
            </a:r>
            <a:r>
              <a:rPr lang="de-DE" sz="900" noProof="0" dirty="0"/>
              <a:t>(jährlich)</a:t>
            </a:r>
          </a:p>
        </p:txBody>
      </p:sp>
      <p:sp>
        <p:nvSpPr>
          <p:cNvPr id="17" name="TextBox 52">
            <a:extLst>
              <a:ext uri="{FF2B5EF4-FFF2-40B4-BE49-F238E27FC236}">
                <a16:creationId xmlns:a16="http://schemas.microsoft.com/office/drawing/2014/main" id="{F7C68F1E-71BB-B020-7DDA-6F3CD6131F65}"/>
              </a:ext>
            </a:extLst>
          </p:cNvPr>
          <p:cNvSpPr txBox="1"/>
          <p:nvPr/>
        </p:nvSpPr>
        <p:spPr>
          <a:xfrm>
            <a:off x="2483768" y="3992165"/>
            <a:ext cx="1144706" cy="307777"/>
          </a:xfrm>
          <a:prstGeom prst="rect">
            <a:avLst/>
          </a:prstGeom>
          <a:noFill/>
        </p:spPr>
        <p:txBody>
          <a:bodyPr wrap="square">
            <a:spAutoFit/>
          </a:bodyPr>
          <a:lstStyle/>
          <a:p>
            <a:pPr algn="r">
              <a:defRPr sz="2000" b="1">
                <a:solidFill>
                  <a:srgbClr val="0A6E31"/>
                </a:solidFill>
              </a:defRPr>
            </a:pPr>
            <a:r>
              <a:rPr lang="de-DE" sz="1200" noProof="0" dirty="0"/>
              <a:t>$</a:t>
            </a:r>
            <a:r>
              <a:rPr lang="de-DE" sz="1400" noProof="0" dirty="0"/>
              <a:t> </a:t>
            </a:r>
            <a:r>
              <a:rPr lang="de-DE" sz="1400" b="1" noProof="0" dirty="0">
                <a:solidFill>
                  <a:srgbClr val="0A6E31"/>
                </a:solidFill>
              </a:rPr>
              <a:t>78,751</a:t>
            </a:r>
          </a:p>
        </p:txBody>
      </p:sp>
      <p:sp>
        <p:nvSpPr>
          <p:cNvPr id="18" name="TextBox 53">
            <a:extLst>
              <a:ext uri="{FF2B5EF4-FFF2-40B4-BE49-F238E27FC236}">
                <a16:creationId xmlns:a16="http://schemas.microsoft.com/office/drawing/2014/main" id="{6CD001D5-B030-BC5D-05F4-2504EF7F6D10}"/>
              </a:ext>
            </a:extLst>
          </p:cNvPr>
          <p:cNvSpPr txBox="1"/>
          <p:nvPr/>
        </p:nvSpPr>
        <p:spPr>
          <a:xfrm>
            <a:off x="2302345" y="3599317"/>
            <a:ext cx="1346722" cy="338554"/>
          </a:xfrm>
          <a:prstGeom prst="rect">
            <a:avLst/>
          </a:prstGeom>
          <a:noFill/>
        </p:spPr>
        <p:txBody>
          <a:bodyPr wrap="square">
            <a:spAutoFit/>
          </a:bodyPr>
          <a:lstStyle/>
          <a:p>
            <a:pPr>
              <a:defRPr sz="1000" i="1"/>
            </a:pPr>
            <a:r>
              <a:rPr lang="de-DE" sz="800" noProof="0" dirty="0"/>
              <a:t>Warenverkauf + 14 % Servicegebühr</a:t>
            </a:r>
          </a:p>
        </p:txBody>
      </p:sp>
      <p:sp>
        <p:nvSpPr>
          <p:cNvPr id="19" name="Rounded Rectangle 27">
            <a:extLst>
              <a:ext uri="{FF2B5EF4-FFF2-40B4-BE49-F238E27FC236}">
                <a16:creationId xmlns:a16="http://schemas.microsoft.com/office/drawing/2014/main" id="{26ACAAB7-191D-615A-A996-CFCA3485FBB2}"/>
              </a:ext>
            </a:extLst>
          </p:cNvPr>
          <p:cNvSpPr/>
          <p:nvPr/>
        </p:nvSpPr>
        <p:spPr>
          <a:xfrm>
            <a:off x="6610266" y="3383025"/>
            <a:ext cx="2040751" cy="888788"/>
          </a:xfrm>
          <a:prstGeom prst="roundRect">
            <a:avLst/>
          </a:prstGeom>
          <a:solidFill>
            <a:srgbClr val="DBFFDB"/>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20" name="TextBox 56">
            <a:extLst>
              <a:ext uri="{FF2B5EF4-FFF2-40B4-BE49-F238E27FC236}">
                <a16:creationId xmlns:a16="http://schemas.microsoft.com/office/drawing/2014/main" id="{1C765E6D-F7DE-D218-F260-4BD1E092965B}"/>
              </a:ext>
            </a:extLst>
          </p:cNvPr>
          <p:cNvSpPr txBox="1"/>
          <p:nvPr/>
        </p:nvSpPr>
        <p:spPr>
          <a:xfrm>
            <a:off x="6603713" y="3373186"/>
            <a:ext cx="1791709" cy="307777"/>
          </a:xfrm>
          <a:prstGeom prst="rect">
            <a:avLst/>
          </a:prstGeom>
          <a:noFill/>
        </p:spPr>
        <p:txBody>
          <a:bodyPr wrap="none">
            <a:spAutoFit/>
          </a:bodyPr>
          <a:lstStyle/>
          <a:p>
            <a:pPr>
              <a:defRPr sz="1400" b="1">
                <a:solidFill>
                  <a:srgbClr val="0A6E31"/>
                </a:solidFill>
              </a:defRPr>
            </a:pPr>
            <a:r>
              <a:rPr lang="de-DE" noProof="0" dirty="0"/>
              <a:t>Sparfonds (jährlich)</a:t>
            </a:r>
          </a:p>
        </p:txBody>
      </p:sp>
      <p:sp>
        <p:nvSpPr>
          <p:cNvPr id="21" name="TextBox 57">
            <a:extLst>
              <a:ext uri="{FF2B5EF4-FFF2-40B4-BE49-F238E27FC236}">
                <a16:creationId xmlns:a16="http://schemas.microsoft.com/office/drawing/2014/main" id="{2FC3258D-25D1-9781-55F1-918D0CD12AFC}"/>
              </a:ext>
            </a:extLst>
          </p:cNvPr>
          <p:cNvSpPr txBox="1"/>
          <p:nvPr/>
        </p:nvSpPr>
        <p:spPr>
          <a:xfrm>
            <a:off x="7638576" y="3875582"/>
            <a:ext cx="1385292" cy="400110"/>
          </a:xfrm>
          <a:prstGeom prst="rect">
            <a:avLst/>
          </a:prstGeom>
          <a:noFill/>
        </p:spPr>
        <p:txBody>
          <a:bodyPr wrap="square">
            <a:spAutoFit/>
          </a:bodyPr>
          <a:lstStyle/>
          <a:p>
            <a:pPr>
              <a:defRPr sz="2000" b="1">
                <a:solidFill>
                  <a:srgbClr val="0A6E31"/>
                </a:solidFill>
              </a:defRPr>
            </a:pPr>
            <a:r>
              <a:rPr lang="de-DE" noProof="0" dirty="0"/>
              <a:t>$ 1,964</a:t>
            </a:r>
          </a:p>
        </p:txBody>
      </p:sp>
      <p:sp>
        <p:nvSpPr>
          <p:cNvPr id="22" name="Rounded Rectangle 5">
            <a:extLst>
              <a:ext uri="{FF2B5EF4-FFF2-40B4-BE49-F238E27FC236}">
                <a16:creationId xmlns:a16="http://schemas.microsoft.com/office/drawing/2014/main" id="{B9B0E3C2-BE99-F509-8A34-212B1A8D48EE}"/>
              </a:ext>
            </a:extLst>
          </p:cNvPr>
          <p:cNvSpPr/>
          <p:nvPr/>
        </p:nvSpPr>
        <p:spPr>
          <a:xfrm>
            <a:off x="226102" y="1218677"/>
            <a:ext cx="1868982" cy="890661"/>
          </a:xfrm>
          <a:prstGeom prst="roundRect">
            <a:avLst/>
          </a:prstGeom>
          <a:solidFill>
            <a:schemeClr val="bg1">
              <a:lumMod val="95000"/>
            </a:schemeClr>
          </a:solidFill>
          <a:ln w="1905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23" name="TextBox 71">
            <a:extLst>
              <a:ext uri="{FF2B5EF4-FFF2-40B4-BE49-F238E27FC236}">
                <a16:creationId xmlns:a16="http://schemas.microsoft.com/office/drawing/2014/main" id="{06AA5FEB-8660-9D68-E767-7361CDBABB1E}"/>
              </a:ext>
            </a:extLst>
          </p:cNvPr>
          <p:cNvSpPr txBox="1"/>
          <p:nvPr/>
        </p:nvSpPr>
        <p:spPr>
          <a:xfrm>
            <a:off x="699382" y="1317501"/>
            <a:ext cx="1734748" cy="646331"/>
          </a:xfrm>
          <a:prstGeom prst="rect">
            <a:avLst/>
          </a:prstGeom>
          <a:noFill/>
        </p:spPr>
        <p:txBody>
          <a:bodyPr wrap="square">
            <a:spAutoFit/>
          </a:bodyPr>
          <a:lstStyle/>
          <a:p>
            <a:pPr>
              <a:defRPr sz="1400" b="1">
                <a:solidFill>
                  <a:srgbClr val="0A6E31"/>
                </a:solidFill>
              </a:defRPr>
            </a:pPr>
            <a:r>
              <a:rPr lang="de-DE" sz="1200" noProof="0" dirty="0">
                <a:latin typeface="Aptos Black" panose="020B0004020202020204" pitchFamily="34" charset="0"/>
              </a:rPr>
              <a:t>ANFANGS-INVESTITION-KOSTEN</a:t>
            </a:r>
          </a:p>
        </p:txBody>
      </p:sp>
      <p:pic>
        <p:nvPicPr>
          <p:cNvPr id="24" name="Picture 63">
            <a:extLst>
              <a:ext uri="{FF2B5EF4-FFF2-40B4-BE49-F238E27FC236}">
                <a16:creationId xmlns:a16="http://schemas.microsoft.com/office/drawing/2014/main" id="{ADE78586-57EB-2BEE-DA4B-53574A95AA47}"/>
              </a:ext>
            </a:extLst>
          </p:cNvPr>
          <p:cNvPicPr>
            <a:picLocks noChangeAspect="1"/>
          </p:cNvPicPr>
          <p:nvPr/>
        </p:nvPicPr>
        <p:blipFill>
          <a:blip r:embed="rId3"/>
          <a:stretch>
            <a:fillRect/>
          </a:stretch>
        </p:blipFill>
        <p:spPr>
          <a:xfrm>
            <a:off x="289943" y="1415853"/>
            <a:ext cx="461666" cy="461666"/>
          </a:xfrm>
          <a:prstGeom prst="rect">
            <a:avLst/>
          </a:prstGeom>
          <a:solidFill>
            <a:schemeClr val="bg1">
              <a:lumMod val="95000"/>
            </a:schemeClr>
          </a:solidFill>
        </p:spPr>
      </p:pic>
      <p:sp>
        <p:nvSpPr>
          <p:cNvPr id="25" name="Rounded Rectangle 5">
            <a:extLst>
              <a:ext uri="{FF2B5EF4-FFF2-40B4-BE49-F238E27FC236}">
                <a16:creationId xmlns:a16="http://schemas.microsoft.com/office/drawing/2014/main" id="{37866051-219B-8465-E7A5-BC34D0F186ED}"/>
              </a:ext>
            </a:extLst>
          </p:cNvPr>
          <p:cNvSpPr/>
          <p:nvPr/>
        </p:nvSpPr>
        <p:spPr>
          <a:xfrm>
            <a:off x="232343" y="2295902"/>
            <a:ext cx="1878280" cy="890661"/>
          </a:xfrm>
          <a:prstGeom prst="roundRect">
            <a:avLst/>
          </a:prstGeom>
          <a:solidFill>
            <a:schemeClr val="bg1">
              <a:lumMod val="95000"/>
            </a:schemeClr>
          </a:solidFill>
          <a:ln w="1905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pic>
        <p:nvPicPr>
          <p:cNvPr id="26" name="Grafik 16" descr="Ein Bild, das Kreis, Grafiken, Kunst enthält.&#10;&#10;KI-generierte Inhalte können fehlerhaft sein.">
            <a:extLst>
              <a:ext uri="{FF2B5EF4-FFF2-40B4-BE49-F238E27FC236}">
                <a16:creationId xmlns:a16="http://schemas.microsoft.com/office/drawing/2014/main" id="{C9928811-7C98-DC00-D5C8-5932454F828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l="5567" t="19751" r="53822" b="19115"/>
          <a:stretch>
            <a:fillRect/>
          </a:stretch>
        </p:blipFill>
        <p:spPr>
          <a:xfrm>
            <a:off x="276939" y="2449746"/>
            <a:ext cx="472081" cy="473763"/>
          </a:xfrm>
          <a:prstGeom prst="rect">
            <a:avLst/>
          </a:prstGeom>
          <a:solidFill>
            <a:schemeClr val="bg1">
              <a:lumMod val="95000"/>
            </a:schemeClr>
          </a:solidFill>
        </p:spPr>
      </p:pic>
      <p:sp>
        <p:nvSpPr>
          <p:cNvPr id="27" name="TextBox 74">
            <a:extLst>
              <a:ext uri="{FF2B5EF4-FFF2-40B4-BE49-F238E27FC236}">
                <a16:creationId xmlns:a16="http://schemas.microsoft.com/office/drawing/2014/main" id="{C70D9E81-41CB-56BD-6589-FCE9B0EFBE4A}"/>
              </a:ext>
            </a:extLst>
          </p:cNvPr>
          <p:cNvSpPr txBox="1"/>
          <p:nvPr/>
        </p:nvSpPr>
        <p:spPr>
          <a:xfrm>
            <a:off x="691863" y="2368373"/>
            <a:ext cx="1143833" cy="646331"/>
          </a:xfrm>
          <a:prstGeom prst="rect">
            <a:avLst/>
          </a:prstGeom>
          <a:solidFill>
            <a:schemeClr val="bg1">
              <a:lumMod val="95000"/>
            </a:schemeClr>
          </a:solidFill>
        </p:spPr>
        <p:txBody>
          <a:bodyPr wrap="square">
            <a:spAutoFit/>
          </a:bodyPr>
          <a:lstStyle/>
          <a:p>
            <a:pPr>
              <a:defRPr sz="1400" b="1">
                <a:solidFill>
                  <a:srgbClr val="0A6E31"/>
                </a:solidFill>
              </a:defRPr>
            </a:pPr>
            <a:r>
              <a:rPr lang="de-DE" sz="1200" b="1" noProof="0" dirty="0">
                <a:solidFill>
                  <a:srgbClr val="0A6E31"/>
                </a:solidFill>
                <a:latin typeface="Aptos Black" panose="020B0004020202020204" pitchFamily="34" charset="0"/>
              </a:rPr>
              <a:t>JÄHRLICHE BETRIEBS-KOSTEN</a:t>
            </a:r>
          </a:p>
        </p:txBody>
      </p:sp>
      <p:sp>
        <p:nvSpPr>
          <p:cNvPr id="28" name="Rounded Rectangle 5">
            <a:extLst>
              <a:ext uri="{FF2B5EF4-FFF2-40B4-BE49-F238E27FC236}">
                <a16:creationId xmlns:a16="http://schemas.microsoft.com/office/drawing/2014/main" id="{D2FCEA18-9415-0C7E-0750-F623245A6C07}"/>
              </a:ext>
            </a:extLst>
          </p:cNvPr>
          <p:cNvSpPr/>
          <p:nvPr/>
        </p:nvSpPr>
        <p:spPr>
          <a:xfrm>
            <a:off x="232343" y="3381152"/>
            <a:ext cx="1878280" cy="890661"/>
          </a:xfrm>
          <a:prstGeom prst="roundRect">
            <a:avLst/>
          </a:prstGeom>
          <a:solidFill>
            <a:schemeClr val="bg1">
              <a:lumMod val="95000"/>
            </a:schemeClr>
          </a:solidFill>
          <a:ln w="1905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29" name="TextBox 76">
            <a:extLst>
              <a:ext uri="{FF2B5EF4-FFF2-40B4-BE49-F238E27FC236}">
                <a16:creationId xmlns:a16="http://schemas.microsoft.com/office/drawing/2014/main" id="{CB62A4F8-764E-E127-9FED-35F53A10EAA4}"/>
              </a:ext>
            </a:extLst>
          </p:cNvPr>
          <p:cNvSpPr txBox="1"/>
          <p:nvPr/>
        </p:nvSpPr>
        <p:spPr>
          <a:xfrm>
            <a:off x="703990" y="3462440"/>
            <a:ext cx="1395759" cy="646331"/>
          </a:xfrm>
          <a:prstGeom prst="rect">
            <a:avLst/>
          </a:prstGeom>
          <a:noFill/>
        </p:spPr>
        <p:txBody>
          <a:bodyPr wrap="square">
            <a:spAutoFit/>
          </a:bodyPr>
          <a:lstStyle/>
          <a:p>
            <a:pPr>
              <a:defRPr sz="1400" b="1">
                <a:solidFill>
                  <a:srgbClr val="0A6E31"/>
                </a:solidFill>
              </a:defRPr>
            </a:pPr>
            <a:r>
              <a:rPr lang="de-DE" sz="1200" b="1" noProof="0" dirty="0">
                <a:solidFill>
                  <a:srgbClr val="0A6E31"/>
                </a:solidFill>
                <a:latin typeface="Aptos Black" panose="020B0004020202020204" pitchFamily="34" charset="0"/>
              </a:rPr>
              <a:t>JAHRESUMSATZ&amp; EINSPARUNGEN</a:t>
            </a:r>
          </a:p>
        </p:txBody>
      </p:sp>
      <p:pic>
        <p:nvPicPr>
          <p:cNvPr id="30" name="Picture 2" descr="Generated image">
            <a:extLst>
              <a:ext uri="{FF2B5EF4-FFF2-40B4-BE49-F238E27FC236}">
                <a16:creationId xmlns:a16="http://schemas.microsoft.com/office/drawing/2014/main" id="{685E5186-4AF6-CC61-23B5-56B826EBC1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806" y="3498557"/>
            <a:ext cx="577080" cy="577080"/>
          </a:xfrm>
          <a:prstGeom prst="rect">
            <a:avLst/>
          </a:prstGeom>
          <a:noFill/>
        </p:spPr>
      </p:pic>
      <p:sp>
        <p:nvSpPr>
          <p:cNvPr id="31" name="TextBox 77">
            <a:extLst>
              <a:ext uri="{FF2B5EF4-FFF2-40B4-BE49-F238E27FC236}">
                <a16:creationId xmlns:a16="http://schemas.microsoft.com/office/drawing/2014/main" id="{06258965-137C-E407-E8F5-2329142B20E2}"/>
              </a:ext>
            </a:extLst>
          </p:cNvPr>
          <p:cNvSpPr txBox="1"/>
          <p:nvPr/>
        </p:nvSpPr>
        <p:spPr>
          <a:xfrm>
            <a:off x="2270953" y="4483598"/>
            <a:ext cx="6364822" cy="306467"/>
          </a:xfrm>
          <a:prstGeom prst="roundRect">
            <a:avLst/>
          </a:prstGeom>
          <a:solidFill>
            <a:schemeClr val="bg1"/>
          </a:solidFill>
          <a:ln>
            <a:solidFill>
              <a:schemeClr val="tx2"/>
            </a:solidFill>
          </a:ln>
        </p:spPr>
        <p:txBody>
          <a:bodyPr wrap="square">
            <a:spAutoFit/>
          </a:bodyPr>
          <a:lstStyle/>
          <a:p>
            <a:pPr>
              <a:defRPr sz="1800" b="1">
                <a:solidFill>
                  <a:srgbClr val="0A6E31"/>
                </a:solidFill>
              </a:defRPr>
            </a:pPr>
            <a:r>
              <a:rPr lang="de-DE" sz="1200" noProof="0" dirty="0"/>
              <a:t>Das Projekt ist finanziell nachhaltig und verfügt über langfristiges Wachstumspotenzial.</a:t>
            </a:r>
          </a:p>
        </p:txBody>
      </p:sp>
      <p:sp>
        <p:nvSpPr>
          <p:cNvPr id="32" name="Plus Sign 3">
            <a:extLst>
              <a:ext uri="{FF2B5EF4-FFF2-40B4-BE49-F238E27FC236}">
                <a16:creationId xmlns:a16="http://schemas.microsoft.com/office/drawing/2014/main" id="{1045B743-950E-7318-0C0D-885F98A787B6}"/>
              </a:ext>
            </a:extLst>
          </p:cNvPr>
          <p:cNvSpPr/>
          <p:nvPr/>
        </p:nvSpPr>
        <p:spPr>
          <a:xfrm>
            <a:off x="4214269" y="1555381"/>
            <a:ext cx="189324" cy="228891"/>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3" name="Equals 4">
            <a:extLst>
              <a:ext uri="{FF2B5EF4-FFF2-40B4-BE49-F238E27FC236}">
                <a16:creationId xmlns:a16="http://schemas.microsoft.com/office/drawing/2014/main" id="{CD60C9BD-070F-E672-0C67-C96D0A6EA7F1}"/>
              </a:ext>
            </a:extLst>
          </p:cNvPr>
          <p:cNvSpPr/>
          <p:nvPr/>
        </p:nvSpPr>
        <p:spPr>
          <a:xfrm>
            <a:off x="6359715" y="1595863"/>
            <a:ext cx="197636" cy="164709"/>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solidFill>
                <a:schemeClr val="tx1"/>
              </a:solidFill>
            </a:endParaRPr>
          </a:p>
        </p:txBody>
      </p:sp>
      <p:sp>
        <p:nvSpPr>
          <p:cNvPr id="34" name="TextBox 6">
            <a:extLst>
              <a:ext uri="{FF2B5EF4-FFF2-40B4-BE49-F238E27FC236}">
                <a16:creationId xmlns:a16="http://schemas.microsoft.com/office/drawing/2014/main" id="{FBFF32BE-862D-B0E0-14BA-E6D17D9A08E4}"/>
              </a:ext>
            </a:extLst>
          </p:cNvPr>
          <p:cNvSpPr txBox="1"/>
          <p:nvPr/>
        </p:nvSpPr>
        <p:spPr>
          <a:xfrm>
            <a:off x="232343" y="4444394"/>
            <a:ext cx="1878280" cy="340519"/>
          </a:xfrm>
          <a:prstGeom prst="roundRect">
            <a:avLst/>
          </a:prstGeom>
          <a:solidFill>
            <a:schemeClr val="bg1">
              <a:lumMod val="95000"/>
            </a:schemeClr>
          </a:solidFill>
          <a:ln w="19050">
            <a:solidFill>
              <a:schemeClr val="accent1"/>
            </a:solidFill>
          </a:ln>
        </p:spPr>
        <p:txBody>
          <a:bodyPr wrap="square">
            <a:spAutoFit/>
          </a:bodyPr>
          <a:lstStyle/>
          <a:p>
            <a:pPr>
              <a:defRPr sz="1800" b="1">
                <a:solidFill>
                  <a:srgbClr val="0A6E31"/>
                </a:solidFill>
              </a:defRPr>
            </a:pPr>
            <a:r>
              <a:rPr lang="de-DE" sz="1400" noProof="0" dirty="0"/>
              <a:t>NACHHALTIGKEIT</a:t>
            </a:r>
          </a:p>
        </p:txBody>
      </p:sp>
      <p:sp>
        <p:nvSpPr>
          <p:cNvPr id="35" name="Rounded Rectangle 17">
            <a:extLst>
              <a:ext uri="{FF2B5EF4-FFF2-40B4-BE49-F238E27FC236}">
                <a16:creationId xmlns:a16="http://schemas.microsoft.com/office/drawing/2014/main" id="{88F0B014-93E5-D70A-D41C-A49EF80093D3}"/>
              </a:ext>
            </a:extLst>
          </p:cNvPr>
          <p:cNvSpPr/>
          <p:nvPr/>
        </p:nvSpPr>
        <p:spPr>
          <a:xfrm>
            <a:off x="3620466" y="2302638"/>
            <a:ext cx="1376929" cy="890661"/>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b="1" noProof="0" dirty="0">
                <a:solidFill>
                  <a:srgbClr val="0A6E31"/>
                </a:solidFill>
              </a:rPr>
              <a:t>Verwaltungs-</a:t>
            </a:r>
          </a:p>
          <a:p>
            <a:r>
              <a:rPr lang="de-DE" sz="1400" b="1" noProof="0" dirty="0">
                <a:solidFill>
                  <a:srgbClr val="0A6E31"/>
                </a:solidFill>
              </a:rPr>
              <a:t>kosten</a:t>
            </a:r>
          </a:p>
          <a:p>
            <a:pPr algn="ctr"/>
            <a:endParaRPr lang="de-DE" sz="1400" b="1" noProof="0" dirty="0">
              <a:solidFill>
                <a:srgbClr val="0A6E31"/>
              </a:solidFill>
            </a:endParaRPr>
          </a:p>
          <a:p>
            <a:pPr algn="r"/>
            <a:r>
              <a:rPr lang="de-DE" sz="1400" b="1" noProof="0" dirty="0">
                <a:solidFill>
                  <a:srgbClr val="0A6E31"/>
                </a:solidFill>
              </a:rPr>
              <a:t>$ 1,200</a:t>
            </a:r>
          </a:p>
        </p:txBody>
      </p:sp>
      <p:sp>
        <p:nvSpPr>
          <p:cNvPr id="36" name="Plus Sign 3">
            <a:extLst>
              <a:ext uri="{FF2B5EF4-FFF2-40B4-BE49-F238E27FC236}">
                <a16:creationId xmlns:a16="http://schemas.microsoft.com/office/drawing/2014/main" id="{8B924CF4-4649-6E87-C2EB-927AA6377790}"/>
              </a:ext>
            </a:extLst>
          </p:cNvPr>
          <p:cNvSpPr/>
          <p:nvPr/>
        </p:nvSpPr>
        <p:spPr>
          <a:xfrm>
            <a:off x="3390239" y="2571750"/>
            <a:ext cx="189324" cy="228891"/>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7" name="Rounded Rectangle 17">
            <a:extLst>
              <a:ext uri="{FF2B5EF4-FFF2-40B4-BE49-F238E27FC236}">
                <a16:creationId xmlns:a16="http://schemas.microsoft.com/office/drawing/2014/main" id="{A33563E5-03A4-B92B-0796-EDDB36562620}"/>
              </a:ext>
            </a:extLst>
          </p:cNvPr>
          <p:cNvSpPr/>
          <p:nvPr/>
        </p:nvSpPr>
        <p:spPr>
          <a:xfrm>
            <a:off x="5198275" y="2295902"/>
            <a:ext cx="1137437" cy="890661"/>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b="1" noProof="0" dirty="0">
                <a:solidFill>
                  <a:srgbClr val="0A6E31"/>
                </a:solidFill>
              </a:rPr>
              <a:t>Other Costs</a:t>
            </a:r>
          </a:p>
          <a:p>
            <a:endParaRPr lang="de-DE" sz="1400" b="1" noProof="0" dirty="0">
              <a:solidFill>
                <a:srgbClr val="0A6E31"/>
              </a:solidFill>
            </a:endParaRPr>
          </a:p>
          <a:p>
            <a:pPr algn="r"/>
            <a:r>
              <a:rPr lang="de-DE" sz="1400" b="1" noProof="0" dirty="0">
                <a:solidFill>
                  <a:srgbClr val="0A6E31"/>
                </a:solidFill>
              </a:rPr>
              <a:t>$ 1,107</a:t>
            </a:r>
          </a:p>
        </p:txBody>
      </p:sp>
      <p:sp>
        <p:nvSpPr>
          <p:cNvPr id="38" name="Plus Sign 3">
            <a:extLst>
              <a:ext uri="{FF2B5EF4-FFF2-40B4-BE49-F238E27FC236}">
                <a16:creationId xmlns:a16="http://schemas.microsoft.com/office/drawing/2014/main" id="{8477EC1B-8CB7-BD92-008E-D568D4E4C182}"/>
              </a:ext>
            </a:extLst>
          </p:cNvPr>
          <p:cNvSpPr/>
          <p:nvPr/>
        </p:nvSpPr>
        <p:spPr>
          <a:xfrm>
            <a:off x="4994744" y="2547502"/>
            <a:ext cx="189324" cy="228891"/>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9" name="Rounded Rectangle 17">
            <a:extLst>
              <a:ext uri="{FF2B5EF4-FFF2-40B4-BE49-F238E27FC236}">
                <a16:creationId xmlns:a16="http://schemas.microsoft.com/office/drawing/2014/main" id="{85435D76-C7DE-ADC7-90F6-F2DFB3C291C2}"/>
              </a:ext>
            </a:extLst>
          </p:cNvPr>
          <p:cNvSpPr/>
          <p:nvPr/>
        </p:nvSpPr>
        <p:spPr>
          <a:xfrm>
            <a:off x="5198816" y="3383025"/>
            <a:ext cx="1136896" cy="899241"/>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b="1" noProof="0" dirty="0">
                <a:solidFill>
                  <a:srgbClr val="0A6E31"/>
                </a:solidFill>
              </a:rPr>
              <a:t>Betriebs-kosten </a:t>
            </a:r>
            <a:r>
              <a:rPr lang="de-DE" sz="800" b="1" noProof="0" dirty="0">
                <a:solidFill>
                  <a:srgbClr val="0A6E31"/>
                </a:solidFill>
              </a:rPr>
              <a:t>(jährlich)</a:t>
            </a:r>
          </a:p>
          <a:p>
            <a:pPr algn="r"/>
            <a:r>
              <a:rPr lang="de-DE" sz="1200" b="1" noProof="0" dirty="0">
                <a:solidFill>
                  <a:srgbClr val="0A6E31"/>
                </a:solidFill>
              </a:rPr>
              <a:t>$</a:t>
            </a:r>
            <a:r>
              <a:rPr lang="de-DE" sz="1400" b="1" noProof="0" dirty="0">
                <a:solidFill>
                  <a:srgbClr val="0A6E31"/>
                </a:solidFill>
              </a:rPr>
              <a:t> 7,707</a:t>
            </a:r>
          </a:p>
        </p:txBody>
      </p:sp>
      <p:sp>
        <p:nvSpPr>
          <p:cNvPr id="40" name="Rechteck 39">
            <a:extLst>
              <a:ext uri="{FF2B5EF4-FFF2-40B4-BE49-F238E27FC236}">
                <a16:creationId xmlns:a16="http://schemas.microsoft.com/office/drawing/2014/main" id="{F0216599-2278-0D8C-B402-EF9C89143AAF}"/>
              </a:ext>
            </a:extLst>
          </p:cNvPr>
          <p:cNvSpPr/>
          <p:nvPr/>
        </p:nvSpPr>
        <p:spPr>
          <a:xfrm>
            <a:off x="5025766" y="3814761"/>
            <a:ext cx="144000" cy="45719"/>
          </a:xfrm>
          <a:prstGeom prst="rect">
            <a:avLst/>
          </a:prstGeom>
          <a:solidFill>
            <a:srgbClr val="01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1" name="Equals 4">
            <a:extLst>
              <a:ext uri="{FF2B5EF4-FFF2-40B4-BE49-F238E27FC236}">
                <a16:creationId xmlns:a16="http://schemas.microsoft.com/office/drawing/2014/main" id="{2DB58D88-EE0B-ED7B-5D69-A9F2ADEFBD22}"/>
              </a:ext>
            </a:extLst>
          </p:cNvPr>
          <p:cNvSpPr/>
          <p:nvPr/>
        </p:nvSpPr>
        <p:spPr>
          <a:xfrm>
            <a:off x="6359715" y="3740213"/>
            <a:ext cx="197636" cy="164709"/>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solidFill>
                <a:schemeClr val="tx1"/>
              </a:solidFill>
            </a:endParaRPr>
          </a:p>
        </p:txBody>
      </p:sp>
      <p:sp>
        <p:nvSpPr>
          <p:cNvPr id="42" name="Equals 4">
            <a:extLst>
              <a:ext uri="{FF2B5EF4-FFF2-40B4-BE49-F238E27FC236}">
                <a16:creationId xmlns:a16="http://schemas.microsoft.com/office/drawing/2014/main" id="{CC334465-4D5E-F941-F772-7985820D49A5}"/>
              </a:ext>
            </a:extLst>
          </p:cNvPr>
          <p:cNvSpPr/>
          <p:nvPr/>
        </p:nvSpPr>
        <p:spPr>
          <a:xfrm>
            <a:off x="6359715" y="2618300"/>
            <a:ext cx="197636" cy="164709"/>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solidFill>
                <a:schemeClr val="tx1"/>
              </a:solidFill>
            </a:endParaRPr>
          </a:p>
        </p:txBody>
      </p:sp>
      <p:sp>
        <p:nvSpPr>
          <p:cNvPr id="44" name="Rounded Rectangle 17">
            <a:extLst>
              <a:ext uri="{FF2B5EF4-FFF2-40B4-BE49-F238E27FC236}">
                <a16:creationId xmlns:a16="http://schemas.microsoft.com/office/drawing/2014/main" id="{291FB0EE-D540-7540-1AB8-44553990C070}"/>
              </a:ext>
            </a:extLst>
          </p:cNvPr>
          <p:cNvSpPr/>
          <p:nvPr/>
        </p:nvSpPr>
        <p:spPr>
          <a:xfrm>
            <a:off x="3851663" y="3377437"/>
            <a:ext cx="1144706" cy="904829"/>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b="1" noProof="0" dirty="0">
                <a:solidFill>
                  <a:srgbClr val="0A6E31"/>
                </a:solidFill>
              </a:rPr>
              <a:t>Gekaufte Betriebs-mittel</a:t>
            </a:r>
          </a:p>
          <a:p>
            <a:pPr algn="r"/>
            <a:r>
              <a:rPr lang="de-DE" sz="1200" b="1" noProof="0" dirty="0">
                <a:solidFill>
                  <a:srgbClr val="0A6E31"/>
                </a:solidFill>
              </a:rPr>
              <a:t>$</a:t>
            </a:r>
            <a:r>
              <a:rPr lang="de-DE" sz="1400" b="1" noProof="0" dirty="0">
                <a:solidFill>
                  <a:srgbClr val="0A6E31"/>
                </a:solidFill>
              </a:rPr>
              <a:t> 69,080</a:t>
            </a:r>
          </a:p>
        </p:txBody>
      </p:sp>
      <p:sp>
        <p:nvSpPr>
          <p:cNvPr id="47" name="Rechteck 39">
            <a:extLst>
              <a:ext uri="{FF2B5EF4-FFF2-40B4-BE49-F238E27FC236}">
                <a16:creationId xmlns:a16="http://schemas.microsoft.com/office/drawing/2014/main" id="{37ED4913-BF50-A46B-8608-BC7558D3FDDF}"/>
              </a:ext>
            </a:extLst>
          </p:cNvPr>
          <p:cNvSpPr/>
          <p:nvPr/>
        </p:nvSpPr>
        <p:spPr>
          <a:xfrm>
            <a:off x="3671900" y="3813537"/>
            <a:ext cx="144000" cy="45719"/>
          </a:xfrm>
          <a:prstGeom prst="rect">
            <a:avLst/>
          </a:prstGeom>
          <a:solidFill>
            <a:srgbClr val="01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Tree>
    <p:extLst>
      <p:ext uri="{BB962C8B-B14F-4D97-AF65-F5344CB8AC3E}">
        <p14:creationId xmlns:p14="http://schemas.microsoft.com/office/powerpoint/2010/main" val="406252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0FBBB-D1DD-AE78-7D70-470BA2674C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53FA85-0670-41B9-BD99-3B65C7B0E573}"/>
              </a:ext>
            </a:extLst>
          </p:cNvPr>
          <p:cNvSpPr>
            <a:spLocks noGrp="1"/>
          </p:cNvSpPr>
          <p:nvPr>
            <p:ph type="title"/>
          </p:nvPr>
        </p:nvSpPr>
        <p:spPr/>
        <p:txBody>
          <a:bodyPr/>
          <a:lstStyle/>
          <a:p>
            <a:r>
              <a:rPr lang="de-DE" noProof="0" dirty="0"/>
              <a:t>Projektfinanzen</a:t>
            </a:r>
            <a:br>
              <a:rPr lang="de-DE" noProof="0" dirty="0"/>
            </a:br>
            <a:r>
              <a:rPr lang="de-DE" sz="2200" b="0" noProof="0" dirty="0"/>
              <a:t>Gesamtsumme der Anfangsinvestition</a:t>
            </a:r>
          </a:p>
        </p:txBody>
      </p:sp>
      <p:sp>
        <p:nvSpPr>
          <p:cNvPr id="4" name="Foliennummernplatzhalter 3">
            <a:extLst>
              <a:ext uri="{FF2B5EF4-FFF2-40B4-BE49-F238E27FC236}">
                <a16:creationId xmlns:a16="http://schemas.microsoft.com/office/drawing/2014/main" id="{7706B18F-ED4E-3183-F94A-18F0D5AF3E72}"/>
              </a:ext>
            </a:extLst>
          </p:cNvPr>
          <p:cNvSpPr>
            <a:spLocks noGrp="1"/>
          </p:cNvSpPr>
          <p:nvPr>
            <p:ph type="sldNum" sz="quarter" idx="4"/>
          </p:nvPr>
        </p:nvSpPr>
        <p:spPr/>
        <p:txBody>
          <a:bodyPr/>
          <a:lstStyle/>
          <a:p>
            <a:fld id="{A62EE2D1-72E3-4F2B-8A33-8621F02BFDCC}" type="slidenum">
              <a:rPr lang="de-DE" noProof="0" smtClean="0"/>
              <a:pPr/>
              <a:t>16</a:t>
            </a:fld>
            <a:endParaRPr lang="de-DE" noProof="0" dirty="0"/>
          </a:p>
        </p:txBody>
      </p:sp>
      <p:sp>
        <p:nvSpPr>
          <p:cNvPr id="43" name="Rechteck 42">
            <a:extLst>
              <a:ext uri="{FF2B5EF4-FFF2-40B4-BE49-F238E27FC236}">
                <a16:creationId xmlns:a16="http://schemas.microsoft.com/office/drawing/2014/main" id="{D4D96D1E-2133-419E-6D8B-723356B1F3AE}"/>
              </a:ext>
            </a:extLst>
          </p:cNvPr>
          <p:cNvSpPr/>
          <p:nvPr/>
        </p:nvSpPr>
        <p:spPr>
          <a:xfrm>
            <a:off x="225257" y="1167594"/>
            <a:ext cx="2546542" cy="37092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Low"/>
            <a:r>
              <a:rPr lang="de-DE" sz="1050" noProof="0" dirty="0">
                <a:solidFill>
                  <a:schemeClr val="tx2">
                    <a:lumMod val="50000"/>
                  </a:schemeClr>
                </a:solidFill>
              </a:rPr>
              <a:t>Die Grafik veranschaulicht die anfängliche Gesamtinvestition, die für die Einrichtung des IVBZ in der Stadt </a:t>
            </a:r>
            <a:r>
              <a:rPr lang="de-DE" sz="1050" noProof="0" dirty="0" err="1">
                <a:solidFill>
                  <a:schemeClr val="tx2">
                    <a:lumMod val="50000"/>
                  </a:schemeClr>
                </a:solidFill>
              </a:rPr>
              <a:t>Palala</a:t>
            </a:r>
            <a:r>
              <a:rPr lang="de-DE" sz="1050" noProof="0" dirty="0">
                <a:solidFill>
                  <a:schemeClr val="tx2">
                    <a:lumMod val="50000"/>
                  </a:schemeClr>
                </a:solidFill>
              </a:rPr>
              <a:t> in Liberia erforderlich ist.</a:t>
            </a:r>
          </a:p>
          <a:p>
            <a:pPr algn="justLow"/>
            <a:endParaRPr lang="de-DE" sz="1050" noProof="0" dirty="0">
              <a:solidFill>
                <a:schemeClr val="tx2">
                  <a:lumMod val="50000"/>
                </a:schemeClr>
              </a:solidFill>
            </a:endParaRPr>
          </a:p>
          <a:p>
            <a:pPr algn="justLow"/>
            <a:r>
              <a:rPr lang="de-DE" sz="1050" noProof="0" dirty="0">
                <a:solidFill>
                  <a:schemeClr val="tx2">
                    <a:lumMod val="50000"/>
                  </a:schemeClr>
                </a:solidFill>
              </a:rPr>
              <a:t>Die Gesamtkosten des Projekts belaufen sich auf 98.679 $. Die Hauptkosten-elemente umfassen die Baukosten für das Gebäude (25.000 $) mit einer Kapazität von 110 m³ sowie die Anschaffungskosten für hochwertige Betriebsmittel und Werkzeuge für 100 bis 110 Landwirte (62.800 $), darunter Düngemittel, Pestizide, Bodenvor-bereitung, manuelle Ausbringung sowie halbmechanisierte Geräte und Werk-zeuge.</a:t>
            </a:r>
            <a:endParaRPr lang="de-DE" sz="1050" noProof="0" dirty="0">
              <a:solidFill>
                <a:srgbClr val="004815"/>
              </a:solidFill>
            </a:endParaRPr>
          </a:p>
          <a:p>
            <a:pPr algn="justLow"/>
            <a:endParaRPr lang="de-DE" sz="1050" noProof="0" dirty="0">
              <a:solidFill>
                <a:schemeClr val="tx2">
                  <a:lumMod val="50000"/>
                </a:schemeClr>
              </a:solidFill>
            </a:endParaRPr>
          </a:p>
          <a:p>
            <a:pPr algn="justLow"/>
            <a:r>
              <a:rPr lang="de-DE" sz="1050" noProof="0" dirty="0">
                <a:solidFill>
                  <a:schemeClr val="tx2">
                    <a:lumMod val="50000"/>
                  </a:schemeClr>
                </a:solidFill>
              </a:rPr>
              <a:t>Die Kostenschätzung basiert auf offiziellen Angeboten von Unternehmen, die GDfH aufgrund unserer </a:t>
            </a:r>
            <a:r>
              <a:rPr lang="de-DE" sz="1050" noProof="0" dirty="0" err="1">
                <a:solidFill>
                  <a:schemeClr val="tx2">
                    <a:lumMod val="50000"/>
                  </a:schemeClr>
                </a:solidFill>
              </a:rPr>
              <a:t>gemeinn-ützigen</a:t>
            </a:r>
            <a:r>
              <a:rPr lang="de-DE" sz="1050" noProof="0" dirty="0">
                <a:solidFill>
                  <a:schemeClr val="tx2">
                    <a:lumMod val="50000"/>
                  </a:schemeClr>
                </a:solidFill>
              </a:rPr>
              <a:t> Ausrichtung bessere Konditionen bieten.</a:t>
            </a:r>
          </a:p>
        </p:txBody>
      </p:sp>
      <p:graphicFrame>
        <p:nvGraphicFramePr>
          <p:cNvPr id="3" name="Chart 1">
            <a:extLst>
              <a:ext uri="{FF2B5EF4-FFF2-40B4-BE49-F238E27FC236}">
                <a16:creationId xmlns:a16="http://schemas.microsoft.com/office/drawing/2014/main" id="{16599673-0B31-462B-AB52-3BF88452DF7C}"/>
              </a:ext>
            </a:extLst>
          </p:cNvPr>
          <p:cNvGraphicFramePr>
            <a:graphicFrameLocks/>
          </p:cNvGraphicFramePr>
          <p:nvPr>
            <p:extLst>
              <p:ext uri="{D42A27DB-BD31-4B8C-83A1-F6EECF244321}">
                <p14:modId xmlns:p14="http://schemas.microsoft.com/office/powerpoint/2010/main" val="1083579457"/>
              </p:ext>
            </p:extLst>
          </p:nvPr>
        </p:nvGraphicFramePr>
        <p:xfrm>
          <a:off x="2771799" y="1203325"/>
          <a:ext cx="6178801" cy="3620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872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ABE0-94E6-F301-20A5-46163B2B3F16}"/>
            </a:ext>
          </a:extLst>
        </p:cNvPr>
        <p:cNvGrpSpPr/>
        <p:nvPr/>
      </p:nvGrpSpPr>
      <p:grpSpPr>
        <a:xfrm>
          <a:off x="0" y="0"/>
          <a:ext cx="0" cy="0"/>
          <a:chOff x="0" y="0"/>
          <a:chExt cx="0" cy="0"/>
        </a:xfrm>
      </p:grpSpPr>
      <p:graphicFrame>
        <p:nvGraphicFramePr>
          <p:cNvPr id="7" name="Chart 10">
            <a:extLst>
              <a:ext uri="{FF2B5EF4-FFF2-40B4-BE49-F238E27FC236}">
                <a16:creationId xmlns:a16="http://schemas.microsoft.com/office/drawing/2014/main" id="{37EB96BA-2474-80B8-22CD-B878CA788E49}"/>
              </a:ext>
            </a:extLst>
          </p:cNvPr>
          <p:cNvGraphicFramePr>
            <a:graphicFrameLocks/>
          </p:cNvGraphicFramePr>
          <p:nvPr>
            <p:extLst>
              <p:ext uri="{D42A27DB-BD31-4B8C-83A1-F6EECF244321}">
                <p14:modId xmlns:p14="http://schemas.microsoft.com/office/powerpoint/2010/main" val="1452407675"/>
              </p:ext>
            </p:extLst>
          </p:nvPr>
        </p:nvGraphicFramePr>
        <p:xfrm>
          <a:off x="5317159" y="938822"/>
          <a:ext cx="4879732" cy="331874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5426B429-9211-E21C-F52A-B9B676FD7359}"/>
              </a:ext>
            </a:extLst>
          </p:cNvPr>
          <p:cNvSpPr>
            <a:spLocks noGrp="1"/>
          </p:cNvSpPr>
          <p:nvPr>
            <p:ph type="title"/>
          </p:nvPr>
        </p:nvSpPr>
        <p:spPr/>
        <p:txBody>
          <a:bodyPr/>
          <a:lstStyle/>
          <a:p>
            <a:r>
              <a:rPr lang="de-DE" noProof="0" dirty="0"/>
              <a:t>Projektfinanzen</a:t>
            </a:r>
            <a:br>
              <a:rPr lang="de-DE" noProof="0" dirty="0"/>
            </a:br>
            <a:r>
              <a:rPr lang="de-DE" sz="2200" b="0" noProof="0" dirty="0"/>
              <a:t>Jährliche Betriebskosten</a:t>
            </a:r>
          </a:p>
        </p:txBody>
      </p:sp>
      <p:sp>
        <p:nvSpPr>
          <p:cNvPr id="4" name="Foliennummernplatzhalter 3">
            <a:extLst>
              <a:ext uri="{FF2B5EF4-FFF2-40B4-BE49-F238E27FC236}">
                <a16:creationId xmlns:a16="http://schemas.microsoft.com/office/drawing/2014/main" id="{147ABCC6-AC99-E616-FA20-D231B67F3464}"/>
              </a:ext>
            </a:extLst>
          </p:cNvPr>
          <p:cNvSpPr>
            <a:spLocks noGrp="1"/>
          </p:cNvSpPr>
          <p:nvPr>
            <p:ph type="sldNum" sz="quarter" idx="4"/>
          </p:nvPr>
        </p:nvSpPr>
        <p:spPr/>
        <p:txBody>
          <a:bodyPr/>
          <a:lstStyle/>
          <a:p>
            <a:fld id="{A62EE2D1-72E3-4F2B-8A33-8621F02BFDCC}" type="slidenum">
              <a:rPr lang="de-DE" smtClean="0"/>
              <a:pPr/>
              <a:t>17</a:t>
            </a:fld>
            <a:endParaRPr lang="de-DE" dirty="0"/>
          </a:p>
        </p:txBody>
      </p:sp>
      <p:sp>
        <p:nvSpPr>
          <p:cNvPr id="12" name="Rechteck 11">
            <a:extLst>
              <a:ext uri="{FF2B5EF4-FFF2-40B4-BE49-F238E27FC236}">
                <a16:creationId xmlns:a16="http://schemas.microsoft.com/office/drawing/2014/main" id="{561007C7-F37E-2478-16A5-BD7B97DA2715}"/>
              </a:ext>
            </a:extLst>
          </p:cNvPr>
          <p:cNvSpPr/>
          <p:nvPr/>
        </p:nvSpPr>
        <p:spPr>
          <a:xfrm>
            <a:off x="215900" y="1203325"/>
            <a:ext cx="2231864" cy="325975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de-DE" sz="1050" dirty="0">
                <a:solidFill>
                  <a:schemeClr val="tx2">
                    <a:lumMod val="50000"/>
                  </a:schemeClr>
                </a:solidFill>
              </a:rPr>
              <a:t>Die Grafik zeigt die Aufschlüsselung der jährlichen Betriebskosten nach Betrag und Prozentsatz.</a:t>
            </a:r>
            <a:endParaRPr lang="en-US" sz="1050" dirty="0">
              <a:solidFill>
                <a:schemeClr val="tx2">
                  <a:lumMod val="50000"/>
                </a:schemeClr>
              </a:solidFill>
            </a:endParaRPr>
          </a:p>
          <a:p>
            <a:pPr algn="just"/>
            <a:endParaRPr lang="de-DE" sz="1200" dirty="0">
              <a:solidFill>
                <a:schemeClr val="tx2">
                  <a:lumMod val="50000"/>
                </a:schemeClr>
              </a:solidFill>
            </a:endParaRPr>
          </a:p>
          <a:p>
            <a:pPr algn="just"/>
            <a:r>
              <a:rPr lang="de-DE" sz="1050" dirty="0">
                <a:solidFill>
                  <a:schemeClr val="tx2">
                    <a:lumMod val="50000"/>
                  </a:schemeClr>
                </a:solidFill>
              </a:rPr>
              <a:t>Die Personalkosten (5.400 $, 70 %) stellen mit drei Vollzeitstellen pro Jahr den größten Ausgabenposten dar, gefolgt von den Verwaltungs-kosten (1.200 $, 16 %) für </a:t>
            </a:r>
            <a:r>
              <a:rPr lang="de-DE" sz="1050" dirty="0" err="1">
                <a:solidFill>
                  <a:schemeClr val="tx2">
                    <a:lumMod val="50000"/>
                  </a:schemeClr>
                </a:solidFill>
              </a:rPr>
              <a:t>Kommu-nikation</a:t>
            </a:r>
            <a:r>
              <a:rPr lang="de-DE" sz="1050" dirty="0">
                <a:solidFill>
                  <a:schemeClr val="tx2">
                    <a:lumMod val="50000"/>
                  </a:schemeClr>
                </a:solidFill>
              </a:rPr>
              <a:t> und Büromaterial sowie den Beschaffungs- und Versorg-</a:t>
            </a:r>
            <a:r>
              <a:rPr lang="de-DE" sz="1050" dirty="0" err="1">
                <a:solidFill>
                  <a:schemeClr val="tx2">
                    <a:lumMod val="50000"/>
                  </a:schemeClr>
                </a:solidFill>
              </a:rPr>
              <a:t>ungskosten</a:t>
            </a:r>
            <a:r>
              <a:rPr lang="de-DE" sz="1050" dirty="0">
                <a:solidFill>
                  <a:schemeClr val="tx2">
                    <a:lumMod val="50000"/>
                  </a:schemeClr>
                </a:solidFill>
              </a:rPr>
              <a:t> (740 $, 10 %) für Strom, Kraftstoff und Transport.</a:t>
            </a:r>
            <a:endParaRPr lang="en-US" sz="1050" dirty="0">
              <a:solidFill>
                <a:schemeClr val="tx2">
                  <a:lumMod val="50000"/>
                </a:schemeClr>
              </a:solidFill>
            </a:endParaRPr>
          </a:p>
        </p:txBody>
      </p:sp>
      <p:graphicFrame>
        <p:nvGraphicFramePr>
          <p:cNvPr id="3" name="Chart 9">
            <a:extLst>
              <a:ext uri="{FF2B5EF4-FFF2-40B4-BE49-F238E27FC236}">
                <a16:creationId xmlns:a16="http://schemas.microsoft.com/office/drawing/2014/main" id="{02335A17-E55E-E0D4-529F-9958355694D5}"/>
              </a:ext>
            </a:extLst>
          </p:cNvPr>
          <p:cNvGraphicFramePr>
            <a:graphicFrameLocks/>
          </p:cNvGraphicFramePr>
          <p:nvPr>
            <p:extLst>
              <p:ext uri="{D42A27DB-BD31-4B8C-83A1-F6EECF244321}">
                <p14:modId xmlns:p14="http://schemas.microsoft.com/office/powerpoint/2010/main" val="1565118597"/>
              </p:ext>
            </p:extLst>
          </p:nvPr>
        </p:nvGraphicFramePr>
        <p:xfrm>
          <a:off x="1703436" y="987573"/>
          <a:ext cx="5737128" cy="35790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AFDDBF9-7B09-10AF-9B00-0F0555CB7634}"/>
              </a:ext>
            </a:extLst>
          </p:cNvPr>
          <p:cNvSpPr txBox="1"/>
          <p:nvPr/>
        </p:nvSpPr>
        <p:spPr>
          <a:xfrm>
            <a:off x="2699792" y="1108393"/>
            <a:ext cx="6228308" cy="230832"/>
          </a:xfrm>
          <a:prstGeom prst="rect">
            <a:avLst/>
          </a:prstGeom>
          <a:noFill/>
        </p:spPr>
        <p:txBody>
          <a:bodyPr wrap="square" rtlCol="0">
            <a:spAutoFit/>
          </a:bodyPr>
          <a:lstStyle/>
          <a:p>
            <a:r>
              <a:rPr lang="de-DE" sz="900" b="1" noProof="0" dirty="0">
                <a:solidFill>
                  <a:schemeClr val="bg2">
                    <a:lumMod val="10000"/>
                  </a:schemeClr>
                </a:solidFill>
              </a:rPr>
              <a:t>IVBZ Operative Kosten </a:t>
            </a:r>
            <a:r>
              <a:rPr lang="de-DE" sz="900" b="1" dirty="0">
                <a:solidFill>
                  <a:schemeClr val="bg2">
                    <a:lumMod val="10000"/>
                  </a:schemeClr>
                </a:solidFill>
              </a:rPr>
              <a:t>($) 			                            IVBZ Operative Kosten (%)</a:t>
            </a:r>
            <a:endParaRPr lang="de-DE" sz="900" b="1" noProof="0" dirty="0">
              <a:solidFill>
                <a:schemeClr val="bg2">
                  <a:lumMod val="10000"/>
                </a:schemeClr>
              </a:solidFill>
            </a:endParaRPr>
          </a:p>
        </p:txBody>
      </p:sp>
    </p:spTree>
    <p:extLst>
      <p:ext uri="{BB962C8B-B14F-4D97-AF65-F5344CB8AC3E}">
        <p14:creationId xmlns:p14="http://schemas.microsoft.com/office/powerpoint/2010/main" val="194227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a:extLst>
            <a:ext uri="{FF2B5EF4-FFF2-40B4-BE49-F238E27FC236}">
              <a16:creationId xmlns:a16="http://schemas.microsoft.com/office/drawing/2014/main" id="{34D585D1-561B-91EB-E974-99AEB80EE4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BBCF9F-B551-E848-176E-F0157E5A66E2}"/>
              </a:ext>
            </a:extLst>
          </p:cNvPr>
          <p:cNvSpPr>
            <a:spLocks noGrp="1"/>
          </p:cNvSpPr>
          <p:nvPr>
            <p:ph type="title"/>
          </p:nvPr>
        </p:nvSpPr>
        <p:spPr/>
        <p:txBody>
          <a:bodyPr/>
          <a:lstStyle/>
          <a:p>
            <a:r>
              <a:rPr lang="de-DE" noProof="0" dirty="0"/>
              <a:t>Projektfinanzen</a:t>
            </a:r>
            <a:br>
              <a:rPr lang="de-DE" noProof="0" dirty="0"/>
            </a:br>
            <a:r>
              <a:rPr lang="de-DE" sz="2200" b="0" noProof="0" dirty="0"/>
              <a:t>Jährlicher Umsatz und Einsparungen</a:t>
            </a:r>
          </a:p>
        </p:txBody>
      </p:sp>
      <p:sp>
        <p:nvSpPr>
          <p:cNvPr id="4" name="Foliennummernplatzhalter 3">
            <a:extLst>
              <a:ext uri="{FF2B5EF4-FFF2-40B4-BE49-F238E27FC236}">
                <a16:creationId xmlns:a16="http://schemas.microsoft.com/office/drawing/2014/main" id="{B81AF960-3EC5-32E7-9ED6-3F928FBD2450}"/>
              </a:ext>
            </a:extLst>
          </p:cNvPr>
          <p:cNvSpPr>
            <a:spLocks noGrp="1"/>
          </p:cNvSpPr>
          <p:nvPr>
            <p:ph type="sldNum" sz="quarter" idx="4"/>
          </p:nvPr>
        </p:nvSpPr>
        <p:spPr/>
        <p:txBody>
          <a:bodyPr/>
          <a:lstStyle/>
          <a:p>
            <a:fld id="{A62EE2D1-72E3-4F2B-8A33-8621F02BFDCC}" type="slidenum">
              <a:rPr lang="de-DE" smtClean="0"/>
              <a:pPr/>
              <a:t>18</a:t>
            </a:fld>
            <a:endParaRPr lang="de-DE" dirty="0"/>
          </a:p>
        </p:txBody>
      </p:sp>
      <p:sp>
        <p:nvSpPr>
          <p:cNvPr id="12" name="Rechteck 11">
            <a:extLst>
              <a:ext uri="{FF2B5EF4-FFF2-40B4-BE49-F238E27FC236}">
                <a16:creationId xmlns:a16="http://schemas.microsoft.com/office/drawing/2014/main" id="{6438EB11-2206-EB42-4D38-FCA4D23403C9}"/>
              </a:ext>
            </a:extLst>
          </p:cNvPr>
          <p:cNvSpPr/>
          <p:nvPr/>
        </p:nvSpPr>
        <p:spPr>
          <a:xfrm>
            <a:off x="215900" y="1203324"/>
            <a:ext cx="2627908" cy="352866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Low"/>
            <a:r>
              <a:rPr lang="de-DE" sz="1000" dirty="0">
                <a:solidFill>
                  <a:schemeClr val="tx2">
                    <a:lumMod val="50000"/>
                  </a:schemeClr>
                </a:solidFill>
              </a:rPr>
              <a:t>Die Grafik veranschaulicht die jährliche finanzielle Leistung des Projekts.</a:t>
            </a:r>
            <a:endParaRPr lang="en-US" sz="1000" dirty="0">
              <a:solidFill>
                <a:schemeClr val="tx2">
                  <a:lumMod val="50000"/>
                </a:schemeClr>
              </a:solidFill>
            </a:endParaRPr>
          </a:p>
          <a:p>
            <a:pPr algn="justLow"/>
            <a:endParaRPr lang="en-US" sz="1100" dirty="0">
              <a:solidFill>
                <a:schemeClr val="tx2">
                  <a:lumMod val="50000"/>
                </a:schemeClr>
              </a:solidFill>
            </a:endParaRPr>
          </a:p>
          <a:p>
            <a:pPr algn="justLow"/>
            <a:r>
              <a:rPr lang="de-DE" sz="1000" dirty="0">
                <a:solidFill>
                  <a:schemeClr val="tx2">
                    <a:lumMod val="50000"/>
                  </a:schemeClr>
                </a:solidFill>
              </a:rPr>
              <a:t>Die jährlichen Einnahmen stammen aus dem Verkauf von Betriebsmitteln und aus Dienstleistungsgebühren im Zusammen-hang mit Beratung und Überwachung landwirtschaftlicher Flächen, die die beiden wichtigsten Einnahmequellen darstellen.</a:t>
            </a:r>
            <a:endParaRPr lang="en-US" sz="1000" dirty="0">
              <a:solidFill>
                <a:schemeClr val="tx2">
                  <a:lumMod val="50000"/>
                </a:schemeClr>
              </a:solidFill>
            </a:endParaRPr>
          </a:p>
          <a:p>
            <a:pPr algn="justLow"/>
            <a:endParaRPr lang="de-DE" sz="1000" dirty="0">
              <a:solidFill>
                <a:schemeClr val="tx2">
                  <a:lumMod val="50000"/>
                </a:schemeClr>
              </a:solidFill>
            </a:endParaRPr>
          </a:p>
          <a:p>
            <a:pPr algn="justLow"/>
            <a:r>
              <a:rPr lang="de-DE" sz="1000" dirty="0">
                <a:solidFill>
                  <a:schemeClr val="tx2">
                    <a:lumMod val="50000"/>
                  </a:schemeClr>
                </a:solidFill>
              </a:rPr>
              <a:t>Zu den größten Ausgaben zählen der Kauf von Betriebsmitteln und Werkzeuge (69.080 $) und Betriebskosten (7.707 $). </a:t>
            </a:r>
          </a:p>
          <a:p>
            <a:pPr algn="justLow"/>
            <a:endParaRPr lang="de-DE" sz="1000" dirty="0">
              <a:solidFill>
                <a:schemeClr val="tx2">
                  <a:lumMod val="50000"/>
                </a:schemeClr>
              </a:solidFill>
            </a:endParaRPr>
          </a:p>
          <a:p>
            <a:pPr algn="justLow"/>
            <a:r>
              <a:rPr lang="de-DE" sz="1000" dirty="0">
                <a:solidFill>
                  <a:schemeClr val="tx2">
                    <a:lumMod val="50000"/>
                  </a:schemeClr>
                </a:solidFill>
              </a:rPr>
              <a:t>Nach Berücksichtigung aller Kosten beläuft sich der jährliche Sparfonds auf 1.964 $, was die finanzielle Nachhaltigkeit des Projekts und das Potenzial für Reinvestitionen in die Ausweitung ähnlicher Entwicklungsprojekte verdeutlicht.</a:t>
            </a:r>
            <a:endParaRPr lang="en-US" sz="1000" dirty="0">
              <a:solidFill>
                <a:schemeClr val="tx2">
                  <a:lumMod val="50000"/>
                </a:schemeClr>
              </a:solidFill>
            </a:endParaRPr>
          </a:p>
        </p:txBody>
      </p:sp>
      <p:graphicFrame>
        <p:nvGraphicFramePr>
          <p:cNvPr id="5" name="Chart 15">
            <a:extLst>
              <a:ext uri="{FF2B5EF4-FFF2-40B4-BE49-F238E27FC236}">
                <a16:creationId xmlns:a16="http://schemas.microsoft.com/office/drawing/2014/main" id="{A1652766-9E3F-4FD0-9BC9-B21E73D78351}"/>
              </a:ext>
            </a:extLst>
          </p:cNvPr>
          <p:cNvGraphicFramePr>
            <a:graphicFrameLocks/>
          </p:cNvGraphicFramePr>
          <p:nvPr>
            <p:extLst>
              <p:ext uri="{D42A27DB-BD31-4B8C-83A1-F6EECF244321}">
                <p14:modId xmlns:p14="http://schemas.microsoft.com/office/powerpoint/2010/main" val="3254202119"/>
              </p:ext>
            </p:extLst>
          </p:nvPr>
        </p:nvGraphicFramePr>
        <p:xfrm>
          <a:off x="2915816" y="1059581"/>
          <a:ext cx="5940660" cy="3881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513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0B429-642A-C1E5-12B2-112E0A991A81}"/>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88A5CBD2-0598-0C99-7410-B3308BB9A57E}"/>
              </a:ext>
            </a:extLst>
          </p:cNvPr>
          <p:cNvSpPr txBox="1"/>
          <p:nvPr/>
        </p:nvSpPr>
        <p:spPr>
          <a:xfrm>
            <a:off x="0" y="2031846"/>
            <a:ext cx="9144000" cy="584775"/>
          </a:xfrm>
          <a:prstGeom prst="rect">
            <a:avLst/>
          </a:prstGeom>
          <a:noFill/>
        </p:spPr>
        <p:txBody>
          <a:bodyPr wrap="square">
            <a:spAutoFit/>
          </a:bodyPr>
          <a:lstStyle>
            <a:lvl1pPr algn="ctr">
              <a:buNone/>
              <a:defRPr sz="3200" b="1" cap="none" spc="0">
                <a:solidFill>
                  <a:srgbClr val="018137"/>
                </a:solidFill>
                <a:cs typeface="Arial" panose="020B0604020202020204" pitchFamily="34" charset="0"/>
              </a:defRPr>
            </a:lvl1pPr>
          </a:lstStyle>
          <a:p>
            <a:r>
              <a:rPr lang="de-DE" noProof="0" dirty="0"/>
              <a:t>Wichtigste Auswirkungen des Projekts</a:t>
            </a:r>
          </a:p>
        </p:txBody>
      </p:sp>
    </p:spTree>
    <p:extLst>
      <p:ext uri="{BB962C8B-B14F-4D97-AF65-F5344CB8AC3E}">
        <p14:creationId xmlns:p14="http://schemas.microsoft.com/office/powerpoint/2010/main" val="278809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FC6A-0B52-A33B-96C6-10972EB918B7}"/>
              </a:ext>
            </a:extLst>
          </p:cNvPr>
          <p:cNvSpPr>
            <a:spLocks noGrp="1"/>
          </p:cNvSpPr>
          <p:nvPr>
            <p:ph type="title"/>
          </p:nvPr>
        </p:nvSpPr>
        <p:spPr/>
        <p:txBody>
          <a:bodyPr/>
          <a:lstStyle/>
          <a:p>
            <a:r>
              <a:rPr lang="de-DE" noProof="0" dirty="0"/>
              <a:t>Abkürzungsverzeichnis</a:t>
            </a:r>
          </a:p>
        </p:txBody>
      </p:sp>
      <p:graphicFrame>
        <p:nvGraphicFramePr>
          <p:cNvPr id="5" name="Content Placeholder 4">
            <a:extLst>
              <a:ext uri="{FF2B5EF4-FFF2-40B4-BE49-F238E27FC236}">
                <a16:creationId xmlns:a16="http://schemas.microsoft.com/office/drawing/2014/main" id="{6CCE067B-818D-888C-D11C-9B11F3751482}"/>
              </a:ext>
            </a:extLst>
          </p:cNvPr>
          <p:cNvGraphicFramePr>
            <a:graphicFrameLocks noGrp="1"/>
          </p:cNvGraphicFramePr>
          <p:nvPr>
            <p:ph idx="1"/>
            <p:extLst>
              <p:ext uri="{D42A27DB-BD31-4B8C-83A1-F6EECF244321}">
                <p14:modId xmlns:p14="http://schemas.microsoft.com/office/powerpoint/2010/main" val="662720462"/>
              </p:ext>
            </p:extLst>
          </p:nvPr>
        </p:nvGraphicFramePr>
        <p:xfrm>
          <a:off x="215900" y="1203323"/>
          <a:ext cx="6768368" cy="3024455"/>
        </p:xfrm>
        <a:graphic>
          <a:graphicData uri="http://schemas.openxmlformats.org/drawingml/2006/table">
            <a:tbl>
              <a:tblPr firstRow="1" bandRow="1">
                <a:tableStyleId>{5C22544A-7EE6-4342-B048-85BDC9FD1C3A}</a:tableStyleId>
              </a:tblPr>
              <a:tblGrid>
                <a:gridCol w="935720">
                  <a:extLst>
                    <a:ext uri="{9D8B030D-6E8A-4147-A177-3AD203B41FA5}">
                      <a16:colId xmlns:a16="http://schemas.microsoft.com/office/drawing/2014/main" val="3449382224"/>
                    </a:ext>
                  </a:extLst>
                </a:gridCol>
                <a:gridCol w="1548172">
                  <a:extLst>
                    <a:ext uri="{9D8B030D-6E8A-4147-A177-3AD203B41FA5}">
                      <a16:colId xmlns:a16="http://schemas.microsoft.com/office/drawing/2014/main" val="10758908"/>
                    </a:ext>
                  </a:extLst>
                </a:gridCol>
                <a:gridCol w="4284476">
                  <a:extLst>
                    <a:ext uri="{9D8B030D-6E8A-4147-A177-3AD203B41FA5}">
                      <a16:colId xmlns:a16="http://schemas.microsoft.com/office/drawing/2014/main" val="3312305959"/>
                    </a:ext>
                  </a:extLst>
                </a:gridCol>
              </a:tblGrid>
              <a:tr h="432065">
                <a:tc>
                  <a:txBody>
                    <a:bodyPr/>
                    <a:lstStyle/>
                    <a:p>
                      <a:pPr algn="l"/>
                      <a:r>
                        <a:rPr lang="de-DE" sz="1400" noProof="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de-DE" sz="1400" noProof="0" dirty="0"/>
                        <a:t>Abkürzungen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de-DE" sz="1400" noProof="0" dirty="0"/>
                        <a:t>Definition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45465948"/>
                  </a:ext>
                </a:extLst>
              </a:tr>
              <a:tr h="432065">
                <a:tc>
                  <a:txBody>
                    <a:bodyPr/>
                    <a:lstStyle/>
                    <a:p>
                      <a:pPr algn="l">
                        <a:buNone/>
                      </a:pPr>
                      <a:r>
                        <a:rPr lang="de-DE" sz="1400" b="1" kern="1200" noProof="0" dirty="0">
                          <a:solidFill>
                            <a:schemeClr val="dk1"/>
                          </a:solidFill>
                          <a:latin typeface="+mn-lt"/>
                          <a:ea typeface="+mn-ea"/>
                          <a:cs typeface="+mn-cs"/>
                        </a:rPr>
                        <a: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e-DE" sz="1400" b="1" kern="1200" noProof="0" dirty="0">
                          <a:solidFill>
                            <a:schemeClr val="dk1"/>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de-DE" sz="1200" kern="1200" noProof="0" dirty="0">
                          <a:solidFill>
                            <a:schemeClr val="dk1"/>
                          </a:solidFill>
                          <a:latin typeface="+mn-lt"/>
                          <a:ea typeface="+mn-ea"/>
                          <a:cs typeface="+mn-cs"/>
                        </a:rPr>
                        <a:t>US-Dollar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897598"/>
                  </a:ext>
                </a:extLst>
              </a:tr>
              <a:tr h="432065">
                <a:tc>
                  <a:txBody>
                    <a:bodyPr/>
                    <a:lstStyle/>
                    <a:p>
                      <a:pPr algn="l">
                        <a:buNone/>
                      </a:pPr>
                      <a:r>
                        <a:rPr lang="de-DE" sz="1400" b="1" noProof="0" dirty="0"/>
                        <a:t>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e-DE" sz="1400" b="1" noProof="0" dirty="0"/>
                        <a:t>GDfH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de-DE" sz="1200" noProof="0" dirty="0"/>
                        <a:t>Global Development </a:t>
                      </a:r>
                      <a:r>
                        <a:rPr lang="de-DE" sz="1200" noProof="0" dirty="0" err="1"/>
                        <a:t>For</a:t>
                      </a:r>
                      <a:r>
                        <a:rPr lang="de-DE" sz="1200" noProof="0" dirty="0"/>
                        <a:t> Humanity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3645019"/>
                  </a:ext>
                </a:extLst>
              </a:tr>
              <a:tr h="432065">
                <a:tc>
                  <a:txBody>
                    <a:bodyPr/>
                    <a:lstStyle/>
                    <a:p>
                      <a:pPr algn="l">
                        <a:buNone/>
                      </a:pPr>
                      <a:r>
                        <a:rPr lang="de-DE" sz="1400" b="1" noProof="0" dirty="0"/>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e-DE" sz="1400" b="1" noProof="0" dirty="0"/>
                        <a:t>IVBZ</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de-DE" sz="1200" noProof="0" dirty="0"/>
                        <a:t>Input Versorgung &amp; Beratungszentrum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00261"/>
                  </a:ext>
                </a:extLst>
              </a:tr>
              <a:tr h="432065">
                <a:tc>
                  <a:txBody>
                    <a:bodyPr/>
                    <a:lstStyle/>
                    <a:p>
                      <a:pPr algn="l">
                        <a:buNone/>
                      </a:pPr>
                      <a:r>
                        <a:rPr lang="de-DE" sz="1400" b="1" noProof="0" dirty="0"/>
                        <a:t>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e-DE" sz="1400" b="1" noProof="0" dirty="0"/>
                        <a:t>SDGs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de-DE" sz="1200" b="0" noProof="0" dirty="0" err="1"/>
                        <a:t>Sustainable</a:t>
                      </a:r>
                      <a:r>
                        <a:rPr lang="de-DE" sz="1200" b="0" noProof="0" dirty="0"/>
                        <a:t> Development Goals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875038"/>
                  </a:ext>
                </a:extLst>
              </a:tr>
              <a:tr h="432065">
                <a:tc>
                  <a:txBody>
                    <a:bodyPr/>
                    <a:lstStyle/>
                    <a:p>
                      <a:pPr lvl="0">
                        <a:buNone/>
                      </a:pPr>
                      <a:r>
                        <a:rPr lang="de-DE" sz="1300" b="1" noProof="0" dirty="0"/>
                        <a:t>05</a:t>
                      </a:r>
                    </a:p>
                  </a:txBody>
                  <a:tcPr marL="63967" marR="63967" marT="31983" marB="3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de-DE" sz="1300" b="1" noProof="0" dirty="0"/>
                        <a:t>VSLAs</a:t>
                      </a:r>
                    </a:p>
                  </a:txBody>
                  <a:tcPr marL="63967" marR="63967" marT="31983" marB="3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de-DE" sz="1200" noProof="0" dirty="0"/>
                        <a:t>Village </a:t>
                      </a:r>
                      <a:r>
                        <a:rPr lang="de-DE" sz="1200" noProof="0" dirty="0" err="1"/>
                        <a:t>Savings</a:t>
                      </a:r>
                      <a:r>
                        <a:rPr lang="de-DE" sz="1200" noProof="0" dirty="0"/>
                        <a:t> and </a:t>
                      </a:r>
                      <a:r>
                        <a:rPr lang="de-DE" sz="1200" noProof="0" dirty="0" err="1"/>
                        <a:t>Loan</a:t>
                      </a:r>
                      <a:r>
                        <a:rPr lang="de-DE" sz="1200" noProof="0" dirty="0"/>
                        <a:t> </a:t>
                      </a:r>
                      <a:r>
                        <a:rPr lang="de-DE" sz="1200" noProof="0" dirty="0" err="1"/>
                        <a:t>Associations</a:t>
                      </a:r>
                      <a:r>
                        <a:rPr lang="de-DE" sz="1200" noProof="0" dirty="0"/>
                        <a:t>, lokale Sparvereine, </a:t>
                      </a:r>
                    </a:p>
                  </a:txBody>
                  <a:tcPr marL="63967" marR="63967" marT="31983" marB="3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9716783"/>
                  </a:ext>
                </a:extLst>
              </a:tr>
              <a:tr h="432065">
                <a:tc>
                  <a:txBody>
                    <a:bodyPr/>
                    <a:lstStyle/>
                    <a:p>
                      <a:pPr lvl="0">
                        <a:buNone/>
                      </a:pPr>
                      <a:r>
                        <a:rPr lang="de-DE" sz="1300" b="1" noProof="0" dirty="0"/>
                        <a:t>06</a:t>
                      </a:r>
                    </a:p>
                  </a:txBody>
                  <a:tcPr marL="63967" marR="63967" marT="31983" marB="3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de-DE" sz="1300" b="1" noProof="0" dirty="0"/>
                        <a:t>VZÄ</a:t>
                      </a:r>
                    </a:p>
                  </a:txBody>
                  <a:tcPr marL="63967" marR="63967" marT="31983" marB="3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dirty="0"/>
                        <a:t>Vollzeitäquivalente</a:t>
                      </a:r>
                    </a:p>
                    <a:p>
                      <a:pPr>
                        <a:buNone/>
                      </a:pPr>
                      <a:endParaRPr lang="de-DE" sz="1200" noProof="0" dirty="0"/>
                    </a:p>
                  </a:txBody>
                  <a:tcPr marL="63967" marR="63967" marT="31983" marB="3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578761"/>
                  </a:ext>
                </a:extLst>
              </a:tr>
            </a:tbl>
          </a:graphicData>
        </a:graphic>
      </p:graphicFrame>
      <p:sp>
        <p:nvSpPr>
          <p:cNvPr id="4" name="Slide Number Placeholder 3">
            <a:extLst>
              <a:ext uri="{FF2B5EF4-FFF2-40B4-BE49-F238E27FC236}">
                <a16:creationId xmlns:a16="http://schemas.microsoft.com/office/drawing/2014/main" id="{7BB8AC40-CC86-7D4E-2C65-024CB495FF53}"/>
              </a:ext>
            </a:extLst>
          </p:cNvPr>
          <p:cNvSpPr>
            <a:spLocks noGrp="1"/>
          </p:cNvSpPr>
          <p:nvPr>
            <p:ph type="sldNum" sz="quarter" idx="4"/>
          </p:nvPr>
        </p:nvSpPr>
        <p:spPr/>
        <p:txBody>
          <a:bodyPr/>
          <a:lstStyle/>
          <a:p>
            <a:fld id="{A62EE2D1-72E3-4F2B-8A33-8621F02BFDCC}" type="slidenum">
              <a:rPr lang="de-DE" smtClean="0"/>
              <a:pPr/>
              <a:t>2</a:t>
            </a:fld>
            <a:endParaRPr lang="de-DE" dirty="0"/>
          </a:p>
        </p:txBody>
      </p:sp>
    </p:spTree>
    <p:extLst>
      <p:ext uri="{BB962C8B-B14F-4D97-AF65-F5344CB8AC3E}">
        <p14:creationId xmlns:p14="http://schemas.microsoft.com/office/powerpoint/2010/main" val="40339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23FD3-9357-225D-92BF-738F7B834F08}"/>
              </a:ext>
            </a:extLst>
          </p:cNvPr>
          <p:cNvSpPr>
            <a:spLocks noGrp="1"/>
          </p:cNvSpPr>
          <p:nvPr>
            <p:ph type="title"/>
          </p:nvPr>
        </p:nvSpPr>
        <p:spPr/>
        <p:txBody>
          <a:bodyPr/>
          <a:lstStyle/>
          <a:p>
            <a:r>
              <a:rPr lang="de-DE" noProof="0" dirty="0"/>
              <a:t>Übersicht Projekt Auswirkungen</a:t>
            </a:r>
          </a:p>
        </p:txBody>
      </p:sp>
      <p:sp>
        <p:nvSpPr>
          <p:cNvPr id="4" name="Foliennummernplatzhalter 3">
            <a:extLst>
              <a:ext uri="{FF2B5EF4-FFF2-40B4-BE49-F238E27FC236}">
                <a16:creationId xmlns:a16="http://schemas.microsoft.com/office/drawing/2014/main" id="{35E7A132-39DA-C340-A015-8031E7839E45}"/>
              </a:ext>
            </a:extLst>
          </p:cNvPr>
          <p:cNvSpPr>
            <a:spLocks noGrp="1"/>
          </p:cNvSpPr>
          <p:nvPr>
            <p:ph type="sldNum" sz="quarter" idx="4"/>
          </p:nvPr>
        </p:nvSpPr>
        <p:spPr/>
        <p:txBody>
          <a:bodyPr/>
          <a:lstStyle/>
          <a:p>
            <a:fld id="{A62EE2D1-72E3-4F2B-8A33-8621F02BFDCC}" type="slidenum">
              <a:rPr lang="de-DE" smtClean="0"/>
              <a:pPr/>
              <a:t>20</a:t>
            </a:fld>
            <a:endParaRPr lang="de-DE" dirty="0"/>
          </a:p>
        </p:txBody>
      </p:sp>
      <p:grpSp>
        <p:nvGrpSpPr>
          <p:cNvPr id="5" name="Gruppieren 4">
            <a:extLst>
              <a:ext uri="{FF2B5EF4-FFF2-40B4-BE49-F238E27FC236}">
                <a16:creationId xmlns:a16="http://schemas.microsoft.com/office/drawing/2014/main" id="{19C906BF-0654-C5CC-74FD-648CC4091D92}"/>
              </a:ext>
            </a:extLst>
          </p:cNvPr>
          <p:cNvGrpSpPr/>
          <p:nvPr/>
        </p:nvGrpSpPr>
        <p:grpSpPr>
          <a:xfrm>
            <a:off x="215900" y="1096531"/>
            <a:ext cx="8568568" cy="680918"/>
            <a:chOff x="215900" y="1096531"/>
            <a:chExt cx="7803521" cy="680918"/>
          </a:xfrm>
        </p:grpSpPr>
        <p:sp>
          <p:nvSpPr>
            <p:cNvPr id="6" name="TextBox 18">
              <a:extLst>
                <a:ext uri="{FF2B5EF4-FFF2-40B4-BE49-F238E27FC236}">
                  <a16:creationId xmlns:a16="http://schemas.microsoft.com/office/drawing/2014/main" id="{057C65C7-5A48-856A-50D2-B00D7223B2F6}"/>
                </a:ext>
              </a:extLst>
            </p:cNvPr>
            <p:cNvSpPr txBox="1"/>
            <p:nvPr/>
          </p:nvSpPr>
          <p:spPr>
            <a:xfrm>
              <a:off x="807223" y="1096531"/>
              <a:ext cx="7148585" cy="680918"/>
            </a:xfrm>
            <a:prstGeom prst="roundRect">
              <a:avLst>
                <a:gd name="adj" fmla="val 6143"/>
              </a:avLst>
            </a:prstGeom>
            <a:noFill/>
            <a:ln>
              <a:noFill/>
            </a:ln>
          </p:spPr>
          <p:txBody>
            <a:bodyPr wrap="square" rtlCol="0">
              <a:spAutoFit/>
            </a:bodyPr>
            <a:lstStyle/>
            <a:p>
              <a:pPr>
                <a:lnSpc>
                  <a:spcPct val="90000"/>
                </a:lnSpc>
                <a:spcBef>
                  <a:spcPct val="0"/>
                </a:spcBef>
                <a:spcAft>
                  <a:spcPct val="35000"/>
                </a:spcAft>
                <a:defRPr b="1"/>
              </a:pPr>
              <a:r>
                <a:rPr lang="de-DE" sz="1200" noProof="0" dirty="0">
                  <a:solidFill>
                    <a:srgbClr val="018137"/>
                  </a:solidFill>
                  <a:latin typeface="Aptos Black" panose="020B0004020202020204" pitchFamily="34" charset="0"/>
                </a:rPr>
                <a:t>Zugang und Beratung</a:t>
              </a:r>
            </a:p>
            <a:p>
              <a:r>
                <a:rPr lang="de-DE" sz="1100" noProof="0" dirty="0"/>
                <a:t>IVBZ gewährleistet die zeitnahe und kostengünstige Lieferung hochwertiger landwirtschaftlicher Betriebsmittel und Werkzeuge an 100 bis 110 lokale Landwirte sowie technische Beratungsdienste zur Verbesserung der Anbaumethoden und Ernteerträge.</a:t>
              </a:r>
              <a:endParaRPr lang="de-DE" sz="1100" i="1" noProof="0" dirty="0">
                <a:solidFill>
                  <a:srgbClr val="018137"/>
                </a:solidFill>
              </a:endParaRPr>
            </a:p>
          </p:txBody>
        </p:sp>
        <p:sp>
          <p:nvSpPr>
            <p:cNvPr id="7" name="Rechteck: abgerundete Ecken 5">
              <a:extLst>
                <a:ext uri="{FF2B5EF4-FFF2-40B4-BE49-F238E27FC236}">
                  <a16:creationId xmlns:a16="http://schemas.microsoft.com/office/drawing/2014/main" id="{86332614-6F40-4E35-0E35-27CAF350AD46}"/>
                </a:ext>
              </a:extLst>
            </p:cNvPr>
            <p:cNvSpPr/>
            <p:nvPr/>
          </p:nvSpPr>
          <p:spPr>
            <a:xfrm>
              <a:off x="215900" y="1133650"/>
              <a:ext cx="613120"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200" noProof="0" dirty="0"/>
            </a:p>
          </p:txBody>
        </p:sp>
        <p:sp>
          <p:nvSpPr>
            <p:cNvPr id="8" name="Rechteck: abgerundete Ecken 5">
              <a:extLst>
                <a:ext uri="{FF2B5EF4-FFF2-40B4-BE49-F238E27FC236}">
                  <a16:creationId xmlns:a16="http://schemas.microsoft.com/office/drawing/2014/main" id="{34D72FDE-CA11-1A29-042B-1A97ABC8F184}"/>
                </a:ext>
              </a:extLst>
            </p:cNvPr>
            <p:cNvSpPr/>
            <p:nvPr/>
          </p:nvSpPr>
          <p:spPr>
            <a:xfrm>
              <a:off x="827584" y="1134522"/>
              <a:ext cx="7191837" cy="620266"/>
            </a:xfrm>
            <a:prstGeom prst="roundRect">
              <a:avLst>
                <a:gd name="adj" fmla="val 4625"/>
              </a:avLst>
            </a:prstGeom>
            <a:no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lvl="0">
                <a:defRPr b="1"/>
              </a:pPr>
              <a:endParaRPr lang="de-DE" sz="1200" i="1" noProof="0" dirty="0">
                <a:solidFill>
                  <a:srgbClr val="018137"/>
                </a:solidFill>
                <a:latin typeface="+mj-lt"/>
              </a:endParaRPr>
            </a:p>
            <a:p>
              <a:endParaRPr lang="de-DE" sz="1200" noProof="0" dirty="0"/>
            </a:p>
          </p:txBody>
        </p:sp>
        <p:sp>
          <p:nvSpPr>
            <p:cNvPr id="9" name="Rectangle: Rounded Corners 4">
              <a:extLst>
                <a:ext uri="{FF2B5EF4-FFF2-40B4-BE49-F238E27FC236}">
                  <a16:creationId xmlns:a16="http://schemas.microsoft.com/office/drawing/2014/main" id="{F0265EE8-2F96-F3CB-E9F5-837FD634FD2F}"/>
                </a:ext>
              </a:extLst>
            </p:cNvPr>
            <p:cNvSpPr/>
            <p:nvPr/>
          </p:nvSpPr>
          <p:spPr>
            <a:xfrm>
              <a:off x="779782" y="1133650"/>
              <a:ext cx="65571"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noProof="0" dirty="0"/>
            </a:p>
          </p:txBody>
        </p:sp>
        <p:pic>
          <p:nvPicPr>
            <p:cNvPr id="10" name="Picture 25">
              <a:extLst>
                <a:ext uri="{FF2B5EF4-FFF2-40B4-BE49-F238E27FC236}">
                  <a16:creationId xmlns:a16="http://schemas.microsoft.com/office/drawing/2014/main" id="{C3CF79CB-0C71-072F-026E-34943E9EFF9A}"/>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261870" y="1220827"/>
              <a:ext cx="485646" cy="485646"/>
            </a:xfrm>
            <a:prstGeom prst="rect">
              <a:avLst/>
            </a:prstGeom>
            <a:noFill/>
          </p:spPr>
        </p:pic>
      </p:grpSp>
      <p:grpSp>
        <p:nvGrpSpPr>
          <p:cNvPr id="11" name="Gruppieren 10">
            <a:extLst>
              <a:ext uri="{FF2B5EF4-FFF2-40B4-BE49-F238E27FC236}">
                <a16:creationId xmlns:a16="http://schemas.microsoft.com/office/drawing/2014/main" id="{8A7D0F6F-107C-1827-1FD0-5CC2B15E37F7}"/>
              </a:ext>
            </a:extLst>
          </p:cNvPr>
          <p:cNvGrpSpPr/>
          <p:nvPr/>
        </p:nvGrpSpPr>
        <p:grpSpPr>
          <a:xfrm>
            <a:off x="215899" y="2553677"/>
            <a:ext cx="8568569" cy="680918"/>
            <a:chOff x="215899" y="2569634"/>
            <a:chExt cx="8568569" cy="680918"/>
          </a:xfrm>
        </p:grpSpPr>
        <p:sp>
          <p:nvSpPr>
            <p:cNvPr id="12" name="Rechteck: abgerundete Ecken 5">
              <a:extLst>
                <a:ext uri="{FF2B5EF4-FFF2-40B4-BE49-F238E27FC236}">
                  <a16:creationId xmlns:a16="http://schemas.microsoft.com/office/drawing/2014/main" id="{2F11509E-8B90-7C7F-C42A-5091E38E1CDF}"/>
                </a:ext>
              </a:extLst>
            </p:cNvPr>
            <p:cNvSpPr/>
            <p:nvPr/>
          </p:nvSpPr>
          <p:spPr>
            <a:xfrm>
              <a:off x="215899" y="2604604"/>
              <a:ext cx="643134"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noProof="0" dirty="0"/>
            </a:p>
          </p:txBody>
        </p:sp>
        <p:sp>
          <p:nvSpPr>
            <p:cNvPr id="13" name="Rechteck: abgerundete Ecken 5">
              <a:extLst>
                <a:ext uri="{FF2B5EF4-FFF2-40B4-BE49-F238E27FC236}">
                  <a16:creationId xmlns:a16="http://schemas.microsoft.com/office/drawing/2014/main" id="{9A0A0FC2-187D-FBDF-671D-2154661A86C6}"/>
                </a:ext>
              </a:extLst>
            </p:cNvPr>
            <p:cNvSpPr/>
            <p:nvPr/>
          </p:nvSpPr>
          <p:spPr>
            <a:xfrm>
              <a:off x="863788" y="2604604"/>
              <a:ext cx="7911918" cy="620266"/>
            </a:xfrm>
            <a:prstGeom prst="roundRect">
              <a:avLst>
                <a:gd name="adj" fmla="val 4625"/>
              </a:avLst>
            </a:prstGeom>
            <a:solidFill>
              <a:schemeClr val="bg1"/>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noProof="0" dirty="0"/>
            </a:p>
          </p:txBody>
        </p:sp>
        <p:sp>
          <p:nvSpPr>
            <p:cNvPr id="14" name="Rectangle: Rounded Corners 4">
              <a:extLst>
                <a:ext uri="{FF2B5EF4-FFF2-40B4-BE49-F238E27FC236}">
                  <a16:creationId xmlns:a16="http://schemas.microsoft.com/office/drawing/2014/main" id="{356A2D0B-8DE1-4B9A-84D8-73AA1DAD032E}"/>
                </a:ext>
              </a:extLst>
            </p:cNvPr>
            <p:cNvSpPr/>
            <p:nvPr/>
          </p:nvSpPr>
          <p:spPr>
            <a:xfrm>
              <a:off x="834638" y="2604604"/>
              <a:ext cx="72187"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 name="TextBox 14">
              <a:extLst>
                <a:ext uri="{FF2B5EF4-FFF2-40B4-BE49-F238E27FC236}">
                  <a16:creationId xmlns:a16="http://schemas.microsoft.com/office/drawing/2014/main" id="{44A684DC-470E-A414-2056-2BA4EB31B81D}"/>
                </a:ext>
              </a:extLst>
            </p:cNvPr>
            <p:cNvSpPr txBox="1"/>
            <p:nvPr/>
          </p:nvSpPr>
          <p:spPr>
            <a:xfrm>
              <a:off x="872550" y="2569634"/>
              <a:ext cx="7911918" cy="680918"/>
            </a:xfrm>
            <a:prstGeom prst="roundRect">
              <a:avLst>
                <a:gd name="adj" fmla="val 6143"/>
              </a:avLst>
            </a:prstGeom>
            <a:noFill/>
            <a:ln>
              <a:noFill/>
            </a:ln>
          </p:spPr>
          <p:txBody>
            <a:bodyPr wrap="square" rtlCol="0">
              <a:spAutoFit/>
            </a:bodyPr>
            <a:lstStyle/>
            <a:p>
              <a:pPr lvl="0">
                <a:lnSpc>
                  <a:spcPct val="90000"/>
                </a:lnSpc>
                <a:spcBef>
                  <a:spcPct val="0"/>
                </a:spcBef>
                <a:spcAft>
                  <a:spcPct val="35000"/>
                </a:spcAft>
                <a:defRPr b="1"/>
              </a:pPr>
              <a:r>
                <a:rPr lang="de-DE" sz="1200" b="1" noProof="0" dirty="0">
                  <a:solidFill>
                    <a:srgbClr val="018137"/>
                  </a:solidFill>
                  <a:latin typeface="Aptos Black" panose="020B0004020202020204" pitchFamily="34" charset="0"/>
                </a:rPr>
                <a:t>Wirtschaftlicher Aufschwung</a:t>
              </a:r>
            </a:p>
            <a:p>
              <a:r>
                <a:rPr lang="de-DE" sz="1100" noProof="0" dirty="0"/>
                <a:t>Eine geschätzte Produktionssteigerung von 240 Tonnen landwirtschaftlicher Erzeugnisse führt zu einem durchschnittlichen Einkommensanstieg von 348 Dollar pro Landwirt und zur Schaffung von 36 Vollzeitäquivalenten.</a:t>
              </a:r>
              <a:endParaRPr lang="de-DE" sz="1100" b="1" noProof="0" dirty="0">
                <a:solidFill>
                  <a:srgbClr val="018137"/>
                </a:solidFill>
              </a:endParaRPr>
            </a:p>
          </p:txBody>
        </p:sp>
        <p:pic>
          <p:nvPicPr>
            <p:cNvPr id="16" name="Grafik 15">
              <a:extLst>
                <a:ext uri="{FF2B5EF4-FFF2-40B4-BE49-F238E27FC236}">
                  <a16:creationId xmlns:a16="http://schemas.microsoft.com/office/drawing/2014/main" id="{2834FEA3-31DE-3DAB-A878-1FB6B61FAAE5}"/>
                </a:ext>
              </a:extLst>
            </p:cNvPr>
            <p:cNvPicPr>
              <a:picLocks noChangeAspect="1"/>
            </p:cNvPicPr>
            <p:nvPr/>
          </p:nvPicPr>
          <p:blipFill>
            <a:blip r:embed="rId4">
              <a:duotone>
                <a:schemeClr val="accent1">
                  <a:shade val="45000"/>
                  <a:satMod val="135000"/>
                </a:schemeClr>
                <a:prstClr val="white"/>
              </a:duotone>
            </a:blip>
            <a:stretch>
              <a:fillRect/>
            </a:stretch>
          </p:blipFill>
          <p:spPr>
            <a:xfrm rot="234869">
              <a:off x="217815" y="2625088"/>
              <a:ext cx="586571" cy="586571"/>
            </a:xfrm>
            <a:prstGeom prst="rect">
              <a:avLst/>
            </a:prstGeom>
          </p:spPr>
        </p:pic>
      </p:grpSp>
      <p:grpSp>
        <p:nvGrpSpPr>
          <p:cNvPr id="17" name="Gruppieren 16">
            <a:extLst>
              <a:ext uri="{FF2B5EF4-FFF2-40B4-BE49-F238E27FC236}">
                <a16:creationId xmlns:a16="http://schemas.microsoft.com/office/drawing/2014/main" id="{54952E27-2DD0-ECEA-20B3-371A48325F7B}"/>
              </a:ext>
            </a:extLst>
          </p:cNvPr>
          <p:cNvGrpSpPr/>
          <p:nvPr/>
        </p:nvGrpSpPr>
        <p:grpSpPr>
          <a:xfrm>
            <a:off x="217466" y="3282250"/>
            <a:ext cx="8567002" cy="680918"/>
            <a:chOff x="217466" y="3280088"/>
            <a:chExt cx="7801955" cy="680918"/>
          </a:xfrm>
        </p:grpSpPr>
        <p:sp>
          <p:nvSpPr>
            <p:cNvPr id="18" name="Rechteck: abgerundete Ecken 5">
              <a:extLst>
                <a:ext uri="{FF2B5EF4-FFF2-40B4-BE49-F238E27FC236}">
                  <a16:creationId xmlns:a16="http://schemas.microsoft.com/office/drawing/2014/main" id="{CE9F4865-C0B5-0AA4-7181-34072D84D206}"/>
                </a:ext>
              </a:extLst>
            </p:cNvPr>
            <p:cNvSpPr/>
            <p:nvPr/>
          </p:nvSpPr>
          <p:spPr>
            <a:xfrm>
              <a:off x="217466" y="3304090"/>
              <a:ext cx="643134"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noProof="0" dirty="0"/>
            </a:p>
          </p:txBody>
        </p:sp>
        <p:sp>
          <p:nvSpPr>
            <p:cNvPr id="19" name="Rechteck: abgerundete Ecken 5">
              <a:extLst>
                <a:ext uri="{FF2B5EF4-FFF2-40B4-BE49-F238E27FC236}">
                  <a16:creationId xmlns:a16="http://schemas.microsoft.com/office/drawing/2014/main" id="{CE779117-25C6-5A99-6F89-68F2BCE338B2}"/>
                </a:ext>
              </a:extLst>
            </p:cNvPr>
            <p:cNvSpPr/>
            <p:nvPr/>
          </p:nvSpPr>
          <p:spPr>
            <a:xfrm>
              <a:off x="829149" y="3304090"/>
              <a:ext cx="7190272" cy="620266"/>
            </a:xfrm>
            <a:prstGeom prst="roundRect">
              <a:avLst>
                <a:gd name="adj" fmla="val 4625"/>
              </a:avLst>
            </a:prstGeom>
            <a:solidFill>
              <a:schemeClr val="bg1"/>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lvl="0">
                <a:lnSpc>
                  <a:spcPct val="90000"/>
                </a:lnSpc>
                <a:spcBef>
                  <a:spcPct val="0"/>
                </a:spcBef>
                <a:spcAft>
                  <a:spcPct val="35000"/>
                </a:spcAft>
                <a:defRPr b="1"/>
              </a:pPr>
              <a:endParaRPr lang="de-DE" sz="1100" b="1" noProof="0" dirty="0">
                <a:solidFill>
                  <a:srgbClr val="018137"/>
                </a:solidFill>
              </a:endParaRPr>
            </a:p>
            <a:p>
              <a:endParaRPr lang="de-DE" sz="1100" noProof="0" dirty="0"/>
            </a:p>
          </p:txBody>
        </p:sp>
        <p:sp>
          <p:nvSpPr>
            <p:cNvPr id="20" name="Rectangle: Rounded Corners 4">
              <a:extLst>
                <a:ext uri="{FF2B5EF4-FFF2-40B4-BE49-F238E27FC236}">
                  <a16:creationId xmlns:a16="http://schemas.microsoft.com/office/drawing/2014/main" id="{D39D7EA9-199B-4339-C352-0E415DDC87F0}"/>
                </a:ext>
              </a:extLst>
            </p:cNvPr>
            <p:cNvSpPr/>
            <p:nvPr/>
          </p:nvSpPr>
          <p:spPr>
            <a:xfrm>
              <a:off x="781346" y="3304090"/>
              <a:ext cx="65570"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 name="TextBox 17">
              <a:extLst>
                <a:ext uri="{FF2B5EF4-FFF2-40B4-BE49-F238E27FC236}">
                  <a16:creationId xmlns:a16="http://schemas.microsoft.com/office/drawing/2014/main" id="{E0FBCAEF-6B27-A809-DBC5-52514984FAF0}"/>
                </a:ext>
              </a:extLst>
            </p:cNvPr>
            <p:cNvSpPr txBox="1"/>
            <p:nvPr/>
          </p:nvSpPr>
          <p:spPr>
            <a:xfrm>
              <a:off x="808938" y="3280088"/>
              <a:ext cx="7146870" cy="680918"/>
            </a:xfrm>
            <a:prstGeom prst="roundRect">
              <a:avLst>
                <a:gd name="adj" fmla="val 6143"/>
              </a:avLst>
            </a:prstGeom>
            <a:noFill/>
            <a:ln>
              <a:noFill/>
            </a:ln>
          </p:spPr>
          <p:txBody>
            <a:bodyPr wrap="square" rtlCol="0">
              <a:spAutoFit/>
            </a:bodyPr>
            <a:lstStyle/>
            <a:p>
              <a:pPr lvl="0">
                <a:lnSpc>
                  <a:spcPct val="90000"/>
                </a:lnSpc>
                <a:spcBef>
                  <a:spcPct val="0"/>
                </a:spcBef>
                <a:spcAft>
                  <a:spcPct val="35000"/>
                </a:spcAft>
                <a:defRPr b="1"/>
              </a:pPr>
              <a:r>
                <a:rPr lang="de-DE" sz="1200" b="1" noProof="0" dirty="0">
                  <a:solidFill>
                    <a:srgbClr val="018137"/>
                  </a:solidFill>
                  <a:latin typeface="Aptos Black" panose="020B0004020202020204" pitchFamily="34" charset="0"/>
                </a:rPr>
                <a:t>Nachhaltiges, sich selbst durchsetzendes Modell</a:t>
              </a:r>
            </a:p>
            <a:p>
              <a:r>
                <a:rPr lang="de-DE" sz="1100" noProof="0" dirty="0"/>
                <a:t>Ein skalierbares, sich selbst tragendes und nachhaltiges Modell für wirtschaftliche und soziale Entwicklung, das auf langfristigen Entwicklungspartnerschaften basiert.</a:t>
              </a:r>
            </a:p>
          </p:txBody>
        </p:sp>
        <p:pic>
          <p:nvPicPr>
            <p:cNvPr id="22" name="Grafik 21">
              <a:extLst>
                <a:ext uri="{FF2B5EF4-FFF2-40B4-BE49-F238E27FC236}">
                  <a16:creationId xmlns:a16="http://schemas.microsoft.com/office/drawing/2014/main" id="{20FD128B-3EA5-F413-9A50-356CAE68B92C}"/>
                </a:ext>
              </a:extLst>
            </p:cNvPr>
            <p:cNvPicPr>
              <a:picLocks noChangeAspect="1"/>
            </p:cNvPicPr>
            <p:nvPr/>
          </p:nvPicPr>
          <p:blipFill>
            <a:blip r:embed="rId5">
              <a:duotone>
                <a:schemeClr val="accent1">
                  <a:shade val="45000"/>
                  <a:satMod val="135000"/>
                </a:schemeClr>
                <a:prstClr val="white"/>
              </a:duotone>
            </a:blip>
            <a:stretch>
              <a:fillRect/>
            </a:stretch>
          </p:blipFill>
          <p:spPr>
            <a:xfrm>
              <a:off x="257124" y="3345009"/>
              <a:ext cx="512460" cy="535107"/>
            </a:xfrm>
            <a:prstGeom prst="rect">
              <a:avLst/>
            </a:prstGeom>
          </p:spPr>
        </p:pic>
      </p:grpSp>
      <p:grpSp>
        <p:nvGrpSpPr>
          <p:cNvPr id="23" name="Gruppieren 22">
            <a:extLst>
              <a:ext uri="{FF2B5EF4-FFF2-40B4-BE49-F238E27FC236}">
                <a16:creationId xmlns:a16="http://schemas.microsoft.com/office/drawing/2014/main" id="{2AC4949F-4D45-0B84-E70E-287F4D20EEF1}"/>
              </a:ext>
            </a:extLst>
          </p:cNvPr>
          <p:cNvGrpSpPr/>
          <p:nvPr/>
        </p:nvGrpSpPr>
        <p:grpSpPr>
          <a:xfrm>
            <a:off x="211209" y="4010822"/>
            <a:ext cx="8573259" cy="680918"/>
            <a:chOff x="211209" y="4010822"/>
            <a:chExt cx="8573259" cy="680918"/>
          </a:xfrm>
        </p:grpSpPr>
        <p:sp>
          <p:nvSpPr>
            <p:cNvPr id="24" name="Rechteck: abgerundete Ecken 5">
              <a:extLst>
                <a:ext uri="{FF2B5EF4-FFF2-40B4-BE49-F238E27FC236}">
                  <a16:creationId xmlns:a16="http://schemas.microsoft.com/office/drawing/2014/main" id="{3454D381-3C3F-07B1-CF98-A2A00E9FD2CF}"/>
                </a:ext>
              </a:extLst>
            </p:cNvPr>
            <p:cNvSpPr/>
            <p:nvPr/>
          </p:nvSpPr>
          <p:spPr>
            <a:xfrm>
              <a:off x="211209" y="4039349"/>
              <a:ext cx="643134"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noProof="0" dirty="0"/>
            </a:p>
          </p:txBody>
        </p:sp>
        <p:sp>
          <p:nvSpPr>
            <p:cNvPr id="25" name="Rechteck: abgerundete Ecken 5">
              <a:extLst>
                <a:ext uri="{FF2B5EF4-FFF2-40B4-BE49-F238E27FC236}">
                  <a16:creationId xmlns:a16="http://schemas.microsoft.com/office/drawing/2014/main" id="{6525DB8F-CB86-601F-DB5F-86FCA42746C2}"/>
                </a:ext>
              </a:extLst>
            </p:cNvPr>
            <p:cNvSpPr/>
            <p:nvPr/>
          </p:nvSpPr>
          <p:spPr>
            <a:xfrm>
              <a:off x="854278" y="4039349"/>
              <a:ext cx="7921427" cy="620266"/>
            </a:xfrm>
            <a:prstGeom prst="roundRect">
              <a:avLst>
                <a:gd name="adj" fmla="val 4625"/>
              </a:avLst>
            </a:prstGeom>
            <a:solidFill>
              <a:schemeClr val="bg1"/>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noProof="0" dirty="0"/>
            </a:p>
          </p:txBody>
        </p:sp>
        <p:sp>
          <p:nvSpPr>
            <p:cNvPr id="26" name="Rectangle: Rounded Corners 4">
              <a:extLst>
                <a:ext uri="{FF2B5EF4-FFF2-40B4-BE49-F238E27FC236}">
                  <a16:creationId xmlns:a16="http://schemas.microsoft.com/office/drawing/2014/main" id="{9988D126-82B9-3593-28CA-3C41F5BC5DB8}"/>
                </a:ext>
              </a:extLst>
            </p:cNvPr>
            <p:cNvSpPr/>
            <p:nvPr/>
          </p:nvSpPr>
          <p:spPr>
            <a:xfrm>
              <a:off x="834711" y="4039349"/>
              <a:ext cx="72187"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7" name="TextBox 12">
              <a:extLst>
                <a:ext uri="{FF2B5EF4-FFF2-40B4-BE49-F238E27FC236}">
                  <a16:creationId xmlns:a16="http://schemas.microsoft.com/office/drawing/2014/main" id="{F11C8DE3-9904-70A7-9B21-3C5A181A6FB6}"/>
                </a:ext>
              </a:extLst>
            </p:cNvPr>
            <p:cNvSpPr txBox="1"/>
            <p:nvPr/>
          </p:nvSpPr>
          <p:spPr>
            <a:xfrm>
              <a:off x="866146" y="4010822"/>
              <a:ext cx="7918322" cy="680918"/>
            </a:xfrm>
            <a:prstGeom prst="roundRect">
              <a:avLst>
                <a:gd name="adj" fmla="val 6143"/>
              </a:avLst>
            </a:prstGeom>
            <a:noFill/>
            <a:ln>
              <a:noFill/>
            </a:ln>
          </p:spPr>
          <p:txBody>
            <a:bodyPr wrap="square" rtlCol="0">
              <a:spAutoFit/>
            </a:bodyPr>
            <a:lstStyle/>
            <a:p>
              <a:pPr lvl="0">
                <a:lnSpc>
                  <a:spcPct val="90000"/>
                </a:lnSpc>
                <a:spcBef>
                  <a:spcPct val="0"/>
                </a:spcBef>
                <a:spcAft>
                  <a:spcPct val="35000"/>
                </a:spcAft>
                <a:defRPr b="1"/>
              </a:pPr>
              <a:r>
                <a:rPr lang="de-DE" sz="1200" b="1" noProof="0" dirty="0">
                  <a:solidFill>
                    <a:srgbClr val="018137"/>
                  </a:solidFill>
                  <a:latin typeface="Aptos Black" panose="020B0004020202020204" pitchFamily="34" charset="0"/>
                </a:rPr>
                <a:t>Starke Führung</a:t>
              </a:r>
            </a:p>
            <a:p>
              <a:r>
                <a:rPr lang="de-DE" sz="1100" noProof="0" dirty="0"/>
                <a:t>Die aktive Einbindung lokaler Entscheidungsträger und Behörden gewährleistet die Transparenz, Verantwortlichkeit und Kosteneffizienz des Projekts und führt so zu maximaler Wirksamkeit und Wirkung.</a:t>
              </a:r>
              <a:endParaRPr lang="de-DE" sz="1100" i="1" noProof="0" dirty="0">
                <a:solidFill>
                  <a:srgbClr val="018137"/>
                </a:solidFill>
              </a:endParaRPr>
            </a:p>
          </p:txBody>
        </p:sp>
        <p:pic>
          <p:nvPicPr>
            <p:cNvPr id="28" name="Grafik 27">
              <a:extLst>
                <a:ext uri="{FF2B5EF4-FFF2-40B4-BE49-F238E27FC236}">
                  <a16:creationId xmlns:a16="http://schemas.microsoft.com/office/drawing/2014/main" id="{8C90EFF8-575D-DBBD-8D31-D178BE53A66D}"/>
                </a:ext>
              </a:extLst>
            </p:cNvPr>
            <p:cNvPicPr>
              <a:picLocks noChangeAspect="1"/>
            </p:cNvPicPr>
            <p:nvPr/>
          </p:nvPicPr>
          <p:blipFill>
            <a:blip r:embed="rId6">
              <a:duotone>
                <a:schemeClr val="accent1">
                  <a:shade val="45000"/>
                  <a:satMod val="135000"/>
                </a:schemeClr>
                <a:prstClr val="white"/>
              </a:duotone>
            </a:blip>
            <a:stretch>
              <a:fillRect/>
            </a:stretch>
          </p:blipFill>
          <p:spPr>
            <a:xfrm>
              <a:off x="238067" y="4082831"/>
              <a:ext cx="538364" cy="538364"/>
            </a:xfrm>
            <a:prstGeom prst="rect">
              <a:avLst/>
            </a:prstGeom>
          </p:spPr>
        </p:pic>
      </p:grpSp>
      <p:grpSp>
        <p:nvGrpSpPr>
          <p:cNvPr id="29" name="Gruppieren 28">
            <a:extLst>
              <a:ext uri="{FF2B5EF4-FFF2-40B4-BE49-F238E27FC236}">
                <a16:creationId xmlns:a16="http://schemas.microsoft.com/office/drawing/2014/main" id="{27B928BF-29DD-2E29-A96F-24A97AFF09E8}"/>
              </a:ext>
            </a:extLst>
          </p:cNvPr>
          <p:cNvGrpSpPr/>
          <p:nvPr/>
        </p:nvGrpSpPr>
        <p:grpSpPr>
          <a:xfrm>
            <a:off x="211144" y="1825104"/>
            <a:ext cx="8573324" cy="680918"/>
            <a:chOff x="211144" y="1838082"/>
            <a:chExt cx="8573324" cy="680918"/>
          </a:xfrm>
        </p:grpSpPr>
        <p:sp>
          <p:nvSpPr>
            <p:cNvPr id="31" name="Rechteck: abgerundete Ecken 5">
              <a:extLst>
                <a:ext uri="{FF2B5EF4-FFF2-40B4-BE49-F238E27FC236}">
                  <a16:creationId xmlns:a16="http://schemas.microsoft.com/office/drawing/2014/main" id="{C9B9FC48-2EB1-A023-E210-D18F605BA561}"/>
                </a:ext>
              </a:extLst>
            </p:cNvPr>
            <p:cNvSpPr/>
            <p:nvPr/>
          </p:nvSpPr>
          <p:spPr>
            <a:xfrm>
              <a:off x="859032" y="1870966"/>
              <a:ext cx="7925436" cy="620266"/>
            </a:xfrm>
            <a:prstGeom prst="roundRect">
              <a:avLst>
                <a:gd name="adj" fmla="val 4625"/>
              </a:avLst>
            </a:prstGeom>
            <a:solidFill>
              <a:schemeClr val="bg1"/>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lvl="0">
                <a:lnSpc>
                  <a:spcPct val="90000"/>
                </a:lnSpc>
                <a:spcBef>
                  <a:spcPct val="0"/>
                </a:spcBef>
                <a:spcAft>
                  <a:spcPct val="35000"/>
                </a:spcAft>
                <a:defRPr b="1"/>
              </a:pPr>
              <a:r>
                <a:rPr lang="de-DE" sz="500" noProof="0" dirty="0"/>
                <a:t>.</a:t>
              </a:r>
            </a:p>
            <a:p>
              <a:endParaRPr lang="de-DE" sz="1100" noProof="0" dirty="0"/>
            </a:p>
          </p:txBody>
        </p:sp>
        <p:sp>
          <p:nvSpPr>
            <p:cNvPr id="33" name="TextBox 15">
              <a:extLst>
                <a:ext uri="{FF2B5EF4-FFF2-40B4-BE49-F238E27FC236}">
                  <a16:creationId xmlns:a16="http://schemas.microsoft.com/office/drawing/2014/main" id="{4E9E2C8F-0283-22D8-E809-3EAC2992BF9C}"/>
                </a:ext>
              </a:extLst>
            </p:cNvPr>
            <p:cNvSpPr txBox="1"/>
            <p:nvPr/>
          </p:nvSpPr>
          <p:spPr>
            <a:xfrm>
              <a:off x="865673" y="1838082"/>
              <a:ext cx="7918795" cy="680918"/>
            </a:xfrm>
            <a:prstGeom prst="roundRect">
              <a:avLst>
                <a:gd name="adj" fmla="val 6143"/>
              </a:avLst>
            </a:prstGeom>
            <a:noFill/>
            <a:ln>
              <a:noFill/>
            </a:ln>
          </p:spPr>
          <p:txBody>
            <a:bodyPr wrap="square" rtlCol="0">
              <a:spAutoFit/>
            </a:bodyPr>
            <a:lstStyle/>
            <a:p>
              <a:pPr lvl="0">
                <a:lnSpc>
                  <a:spcPct val="90000"/>
                </a:lnSpc>
                <a:spcBef>
                  <a:spcPct val="0"/>
                </a:spcBef>
                <a:spcAft>
                  <a:spcPct val="35000"/>
                </a:spcAft>
                <a:defRPr b="1"/>
              </a:pPr>
              <a:r>
                <a:rPr lang="de-DE" sz="1200" b="1" noProof="0" dirty="0">
                  <a:solidFill>
                    <a:srgbClr val="018137"/>
                  </a:solidFill>
                  <a:latin typeface="Aptos Black" panose="020B0004020202020204" pitchFamily="34" charset="0"/>
                </a:rPr>
                <a:t>Kapazitätsaufbau und proaktives Management</a:t>
              </a:r>
            </a:p>
            <a:p>
              <a:r>
                <a:rPr lang="de-DE" sz="1100" noProof="0" dirty="0"/>
                <a:t>Hochwertige Betriebsmittel, Werkzeuge und Schulungen verbessern die Fähigkeiten und die Produktivität der Landwirte. Berater ermöglichen ein proaktives Management, indem sie Herausforderungen antizipieren und effektive Lösungen planen.</a:t>
              </a:r>
            </a:p>
          </p:txBody>
        </p:sp>
        <p:sp>
          <p:nvSpPr>
            <p:cNvPr id="30" name="Rechteck: abgerundete Ecken 5">
              <a:extLst>
                <a:ext uri="{FF2B5EF4-FFF2-40B4-BE49-F238E27FC236}">
                  <a16:creationId xmlns:a16="http://schemas.microsoft.com/office/drawing/2014/main" id="{520CC18B-F12E-82B5-7DA9-95D4C9F91644}"/>
                </a:ext>
              </a:extLst>
            </p:cNvPr>
            <p:cNvSpPr/>
            <p:nvPr/>
          </p:nvSpPr>
          <p:spPr>
            <a:xfrm>
              <a:off x="211144" y="1870966"/>
              <a:ext cx="643134"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noProof="0" dirty="0"/>
            </a:p>
          </p:txBody>
        </p:sp>
        <p:sp>
          <p:nvSpPr>
            <p:cNvPr id="32" name="Rectangle: Rounded Corners 4">
              <a:extLst>
                <a:ext uri="{FF2B5EF4-FFF2-40B4-BE49-F238E27FC236}">
                  <a16:creationId xmlns:a16="http://schemas.microsoft.com/office/drawing/2014/main" id="{F77739A3-EF17-3DD0-15DE-492768067E01}"/>
                </a:ext>
              </a:extLst>
            </p:cNvPr>
            <p:cNvSpPr/>
            <p:nvPr/>
          </p:nvSpPr>
          <p:spPr>
            <a:xfrm>
              <a:off x="834646" y="1870966"/>
              <a:ext cx="72187"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nvGrpSpPr>
            <p:cNvPr id="34" name="Gruppieren 33">
              <a:extLst>
                <a:ext uri="{FF2B5EF4-FFF2-40B4-BE49-F238E27FC236}">
                  <a16:creationId xmlns:a16="http://schemas.microsoft.com/office/drawing/2014/main" id="{D4F5B4F8-97CE-9C59-5E39-6B08AAB91D78}"/>
                </a:ext>
              </a:extLst>
            </p:cNvPr>
            <p:cNvGrpSpPr/>
            <p:nvPr/>
          </p:nvGrpSpPr>
          <p:grpSpPr>
            <a:xfrm>
              <a:off x="232717" y="1959681"/>
              <a:ext cx="542246" cy="471765"/>
              <a:chOff x="232717" y="1959681"/>
              <a:chExt cx="542246" cy="471765"/>
            </a:xfrm>
          </p:grpSpPr>
          <p:pic>
            <p:nvPicPr>
              <p:cNvPr id="35" name="Grafik 34">
                <a:extLst>
                  <a:ext uri="{FF2B5EF4-FFF2-40B4-BE49-F238E27FC236}">
                    <a16:creationId xmlns:a16="http://schemas.microsoft.com/office/drawing/2014/main" id="{8DF548E0-6963-D411-A5CC-FEE91CA20900}"/>
                  </a:ext>
                </a:extLst>
              </p:cNvPr>
              <p:cNvPicPr>
                <a:picLocks noChangeAspect="1"/>
              </p:cNvPicPr>
              <p:nvPr/>
            </p:nvPicPr>
            <p:blipFill>
              <a:blip r:embed="rId7">
                <a:duotone>
                  <a:schemeClr val="accent1">
                    <a:shade val="45000"/>
                    <a:satMod val="135000"/>
                  </a:schemeClr>
                  <a:prstClr val="white"/>
                </a:duotone>
              </a:blip>
              <a:srcRect t="12998"/>
              <a:stretch>
                <a:fillRect/>
              </a:stretch>
            </p:blipFill>
            <p:spPr>
              <a:xfrm>
                <a:off x="232717" y="1959681"/>
                <a:ext cx="542246" cy="471765"/>
              </a:xfrm>
              <a:prstGeom prst="rect">
                <a:avLst/>
              </a:prstGeom>
            </p:spPr>
          </p:pic>
          <p:sp>
            <p:nvSpPr>
              <p:cNvPr id="36" name="Rechteck 35">
                <a:extLst>
                  <a:ext uri="{FF2B5EF4-FFF2-40B4-BE49-F238E27FC236}">
                    <a16:creationId xmlns:a16="http://schemas.microsoft.com/office/drawing/2014/main" id="{4975B35C-C58D-78D7-CB09-89B2A3EF0103}"/>
                  </a:ext>
                </a:extLst>
              </p:cNvPr>
              <p:cNvSpPr/>
              <p:nvPr/>
            </p:nvSpPr>
            <p:spPr>
              <a:xfrm rot="19226765">
                <a:off x="235490" y="1975349"/>
                <a:ext cx="262682" cy="64040"/>
              </a:xfrm>
              <a:prstGeom prst="rect">
                <a:avLst/>
              </a:prstGeom>
              <a:solidFill>
                <a:srgbClr val="E9FFE9"/>
              </a:solidFill>
              <a:ln>
                <a:solidFill>
                  <a:srgbClr val="E9F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grpSp>
    </p:spTree>
    <p:extLst>
      <p:ext uri="{BB962C8B-B14F-4D97-AF65-F5344CB8AC3E}">
        <p14:creationId xmlns:p14="http://schemas.microsoft.com/office/powerpoint/2010/main" val="192697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F5996DDA-8729-0166-117C-9EF6BB5A3F18}"/>
              </a:ext>
            </a:extLst>
          </p:cNvPr>
          <p:cNvSpPr/>
          <p:nvPr/>
        </p:nvSpPr>
        <p:spPr>
          <a:xfrm>
            <a:off x="1439280" y="4373640"/>
            <a:ext cx="6276600" cy="487800"/>
          </a:xfrm>
          <a:prstGeom prst="rect">
            <a:avLst/>
          </a:prstGeom>
          <a:solidFill>
            <a:srgbClr val="018137"/>
          </a:solid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en-US" sz="3200" b="1" strike="noStrike" spc="-1">
                <a:solidFill>
                  <a:srgbClr val="007800"/>
                </a:solidFill>
                <a:latin typeface="Arial"/>
                <a:ea typeface="Noto Sans"/>
              </a:rPr>
              <a:t>_</a:t>
            </a:r>
            <a:r>
              <a:rPr lang="en-US" sz="3200" b="1" strike="noStrike" spc="-1">
                <a:solidFill>
                  <a:schemeClr val="lt1"/>
                </a:solidFill>
                <a:latin typeface="Arial"/>
                <a:ea typeface="Noto Sans"/>
              </a:rPr>
              <a:t>Our World, Our Responsibility</a:t>
            </a:r>
            <a:r>
              <a:rPr lang="en-US" sz="3200" b="1" strike="noStrike" spc="-1">
                <a:solidFill>
                  <a:srgbClr val="007800"/>
                </a:solidFill>
                <a:latin typeface="Arial"/>
                <a:ea typeface="Noto Sans"/>
              </a:rPr>
              <a:t>_</a:t>
            </a:r>
            <a:endParaRPr lang="de-DE" sz="3200" b="0" strike="noStrike" spc="-1">
              <a:solidFill>
                <a:srgbClr val="FFFFFF"/>
              </a:solidFill>
              <a:latin typeface="Calibri"/>
            </a:endParaRPr>
          </a:p>
        </p:txBody>
      </p:sp>
      <p:pic>
        <p:nvPicPr>
          <p:cNvPr id="3" name="Grafik 10" descr="Ein Bild, das Grafiken, Zeichnung, Kunst enthält.&#10;&#10;KI-generierte Inhalte können fehlerhaft sein.">
            <a:extLst>
              <a:ext uri="{FF2B5EF4-FFF2-40B4-BE49-F238E27FC236}">
                <a16:creationId xmlns:a16="http://schemas.microsoft.com/office/drawing/2014/main" id="{F898A466-F737-0B7E-6702-195A197D4488}"/>
              </a:ext>
            </a:extLst>
          </p:cNvPr>
          <p:cNvPicPr/>
          <p:nvPr/>
        </p:nvPicPr>
        <p:blipFill>
          <a:blip r:embed="rId2"/>
          <a:stretch/>
        </p:blipFill>
        <p:spPr>
          <a:xfrm>
            <a:off x="3445200" y="1868760"/>
            <a:ext cx="2248560" cy="2316600"/>
          </a:xfrm>
          <a:prstGeom prst="rect">
            <a:avLst/>
          </a:prstGeom>
          <a:ln w="0">
            <a:noFill/>
          </a:ln>
        </p:spPr>
      </p:pic>
      <p:sp>
        <p:nvSpPr>
          <p:cNvPr id="4" name="Text 1">
            <a:extLst>
              <a:ext uri="{FF2B5EF4-FFF2-40B4-BE49-F238E27FC236}">
                <a16:creationId xmlns:a16="http://schemas.microsoft.com/office/drawing/2014/main" id="{8D5727C9-D438-BCDA-8EBE-802656D76F68}"/>
              </a:ext>
            </a:extLst>
          </p:cNvPr>
          <p:cNvSpPr/>
          <p:nvPr/>
        </p:nvSpPr>
        <p:spPr>
          <a:xfrm>
            <a:off x="408240" y="1089202"/>
            <a:ext cx="8339040" cy="55399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pPr>
            <a:r>
              <a:rPr lang="de-DE" b="1" spc="-1" dirty="0">
                <a:solidFill>
                  <a:schemeClr val="accent1">
                    <a:lumMod val="75000"/>
                  </a:schemeClr>
                </a:solidFill>
                <a:latin typeface="Arial"/>
              </a:rPr>
              <a:t>Vielen Dank für Ihre Aufmerksamkeit </a:t>
            </a:r>
          </a:p>
          <a:p>
            <a:pPr algn="ctr" defTabSz="914400">
              <a:lnSpc>
                <a:spcPct val="100000"/>
              </a:lnSpc>
            </a:pPr>
            <a:r>
              <a:rPr lang="de-DE" b="1" spc="-1" dirty="0">
                <a:solidFill>
                  <a:schemeClr val="accent1">
                    <a:lumMod val="75000"/>
                  </a:schemeClr>
                </a:solidFill>
                <a:latin typeface="Arial"/>
              </a:rPr>
              <a:t>und Ihr Interesse an unserer Arbeit</a:t>
            </a:r>
          </a:p>
        </p:txBody>
      </p:sp>
      <p:sp>
        <p:nvSpPr>
          <p:cNvPr id="5" name="Text 0">
            <a:extLst>
              <a:ext uri="{FF2B5EF4-FFF2-40B4-BE49-F238E27FC236}">
                <a16:creationId xmlns:a16="http://schemas.microsoft.com/office/drawing/2014/main" id="{E8EF6ECE-9D42-AB87-6CD7-7F83D5634258}"/>
              </a:ext>
            </a:extLst>
          </p:cNvPr>
          <p:cNvSpPr/>
          <p:nvPr/>
        </p:nvSpPr>
        <p:spPr>
          <a:xfrm>
            <a:off x="3494669" y="192825"/>
            <a:ext cx="2149627" cy="430887"/>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en-US" sz="2800" b="1" strike="noStrike" spc="-1" dirty="0">
                <a:solidFill>
                  <a:schemeClr val="dk2">
                    <a:lumMod val="75000"/>
                  </a:schemeClr>
                </a:solidFill>
                <a:latin typeface="Arial"/>
                <a:ea typeface="Noto Sans"/>
              </a:rPr>
              <a:t>Vielen Dank!</a:t>
            </a:r>
            <a:endParaRPr lang="de-DE" sz="2800" b="0" strike="noStrike" spc="-1" dirty="0">
              <a:solidFill>
                <a:srgbClr val="000000"/>
              </a:solidFill>
              <a:latin typeface="Calibri"/>
            </a:endParaRPr>
          </a:p>
        </p:txBody>
      </p:sp>
      <p:pic>
        <p:nvPicPr>
          <p:cNvPr id="6" name="Image 1" descr="preencoded.png">
            <a:extLst>
              <a:ext uri="{FF2B5EF4-FFF2-40B4-BE49-F238E27FC236}">
                <a16:creationId xmlns:a16="http://schemas.microsoft.com/office/drawing/2014/main" id="{11064087-672B-8222-8874-6B3F3F70F09D}"/>
              </a:ext>
            </a:extLst>
          </p:cNvPr>
          <p:cNvPicPr/>
          <p:nvPr/>
        </p:nvPicPr>
        <p:blipFill>
          <a:blip r:embed="rId3"/>
          <a:srcRect t="24351" r="8980" b="15940"/>
          <a:stretch/>
        </p:blipFill>
        <p:spPr>
          <a:xfrm>
            <a:off x="3355560" y="534628"/>
            <a:ext cx="2183400" cy="371160"/>
          </a:xfrm>
          <a:prstGeom prst="rect">
            <a:avLst/>
          </a:prstGeom>
          <a:ln w="0">
            <a:noFill/>
          </a:ln>
        </p:spPr>
      </p:pic>
    </p:spTree>
    <p:extLst>
      <p:ext uri="{BB962C8B-B14F-4D97-AF65-F5344CB8AC3E}">
        <p14:creationId xmlns:p14="http://schemas.microsoft.com/office/powerpoint/2010/main" val="219757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1F6A642B-3485-F288-BB5D-890739932B10}"/>
              </a:ext>
            </a:extLst>
          </p:cNvPr>
          <p:cNvSpPr/>
          <p:nvPr/>
        </p:nvSpPr>
        <p:spPr>
          <a:xfrm>
            <a:off x="287338" y="3620078"/>
            <a:ext cx="1608967" cy="215444"/>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pPr>
            <a:r>
              <a:rPr lang="de-DE" sz="1400" b="1" strike="noStrike" spc="-1" noProof="0">
                <a:solidFill>
                  <a:schemeClr val="dk2">
                    <a:lumMod val="75000"/>
                  </a:schemeClr>
                </a:solidFill>
                <a:latin typeface="Aptos"/>
                <a:ea typeface="Noto Sans"/>
              </a:rPr>
              <a:t>Kontakt aufnehmen</a:t>
            </a:r>
            <a:endParaRPr lang="de-DE" sz="1400" b="0" strike="noStrike" spc="-1" noProof="0">
              <a:solidFill>
                <a:srgbClr val="000000"/>
              </a:solidFill>
              <a:latin typeface="Calibri"/>
            </a:endParaRPr>
          </a:p>
        </p:txBody>
      </p:sp>
      <p:pic>
        <p:nvPicPr>
          <p:cNvPr id="3" name="Image 1" descr="preencoded.png">
            <a:extLst>
              <a:ext uri="{FF2B5EF4-FFF2-40B4-BE49-F238E27FC236}">
                <a16:creationId xmlns:a16="http://schemas.microsoft.com/office/drawing/2014/main" id="{92CA9268-CBFB-F20A-563F-F6A400894F83}"/>
              </a:ext>
            </a:extLst>
          </p:cNvPr>
          <p:cNvPicPr/>
          <p:nvPr/>
        </p:nvPicPr>
        <p:blipFill>
          <a:blip r:embed="rId2"/>
          <a:stretch/>
        </p:blipFill>
        <p:spPr>
          <a:xfrm>
            <a:off x="2816640" y="4001040"/>
            <a:ext cx="170280" cy="170280"/>
          </a:xfrm>
          <a:prstGeom prst="rect">
            <a:avLst/>
          </a:prstGeom>
          <a:ln w="0">
            <a:solidFill>
              <a:srgbClr val="FFFFFF"/>
            </a:solidFill>
          </a:ln>
        </p:spPr>
      </p:pic>
      <p:sp>
        <p:nvSpPr>
          <p:cNvPr id="4" name="Text 3">
            <a:extLst>
              <a:ext uri="{FF2B5EF4-FFF2-40B4-BE49-F238E27FC236}">
                <a16:creationId xmlns:a16="http://schemas.microsoft.com/office/drawing/2014/main" id="{5E465A92-014A-30F6-BCFE-EA25930F778F}"/>
              </a:ext>
            </a:extLst>
          </p:cNvPr>
          <p:cNvSpPr/>
          <p:nvPr/>
        </p:nvSpPr>
        <p:spPr>
          <a:xfrm>
            <a:off x="3078000" y="4017600"/>
            <a:ext cx="859320" cy="152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defTabSz="914400">
              <a:lnSpc>
                <a:spcPct val="100000"/>
              </a:lnSpc>
              <a:tabLst>
                <a:tab pos="0" algn="l"/>
              </a:tabLst>
            </a:pPr>
            <a:r>
              <a:rPr lang="en-US" sz="1000" b="0" strike="noStrike" spc="-1">
                <a:solidFill>
                  <a:srgbClr val="018137"/>
                </a:solidFill>
                <a:latin typeface="Aptos"/>
                <a:ea typeface="Noto Sans"/>
              </a:rPr>
              <a:t>info@gdfh.org</a:t>
            </a:r>
            <a:endParaRPr lang="de-DE" sz="1000" b="0" strike="noStrike" spc="-1">
              <a:solidFill>
                <a:srgbClr val="000000"/>
              </a:solidFill>
              <a:latin typeface="Calibri"/>
            </a:endParaRPr>
          </a:p>
        </p:txBody>
      </p:sp>
      <p:pic>
        <p:nvPicPr>
          <p:cNvPr id="5" name="Image 2" descr="preencoded.png">
            <a:extLst>
              <a:ext uri="{FF2B5EF4-FFF2-40B4-BE49-F238E27FC236}">
                <a16:creationId xmlns:a16="http://schemas.microsoft.com/office/drawing/2014/main" id="{52242DB4-AA6B-7DD3-5893-DE20A9136DEB}"/>
              </a:ext>
            </a:extLst>
          </p:cNvPr>
          <p:cNvPicPr/>
          <p:nvPr/>
        </p:nvPicPr>
        <p:blipFill>
          <a:blip r:embed="rId3"/>
          <a:stretch/>
        </p:blipFill>
        <p:spPr>
          <a:xfrm>
            <a:off x="4799880" y="4021920"/>
            <a:ext cx="170280" cy="170280"/>
          </a:xfrm>
          <a:prstGeom prst="rect">
            <a:avLst/>
          </a:prstGeom>
          <a:ln w="0">
            <a:noFill/>
          </a:ln>
        </p:spPr>
      </p:pic>
      <p:sp>
        <p:nvSpPr>
          <p:cNvPr id="6" name="Text 4">
            <a:extLst>
              <a:ext uri="{FF2B5EF4-FFF2-40B4-BE49-F238E27FC236}">
                <a16:creationId xmlns:a16="http://schemas.microsoft.com/office/drawing/2014/main" id="{1C37C3DF-8DBF-3FF5-E825-8969FE9EA60E}"/>
              </a:ext>
            </a:extLst>
          </p:cNvPr>
          <p:cNvSpPr/>
          <p:nvPr/>
        </p:nvSpPr>
        <p:spPr>
          <a:xfrm>
            <a:off x="5068440" y="4030560"/>
            <a:ext cx="1153440" cy="152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defTabSz="914400">
              <a:lnSpc>
                <a:spcPct val="100000"/>
              </a:lnSpc>
              <a:tabLst>
                <a:tab pos="0" algn="l"/>
              </a:tabLst>
            </a:pPr>
            <a:r>
              <a:rPr lang="en-US" sz="1000" b="0" strike="noStrike" spc="-1">
                <a:solidFill>
                  <a:srgbClr val="018137"/>
                </a:solidFill>
                <a:latin typeface="Aptos"/>
                <a:ea typeface="Noto Sans"/>
              </a:rPr>
              <a:t>+49 (176) 82391833</a:t>
            </a:r>
            <a:endParaRPr lang="de-DE" sz="1000" b="0" strike="noStrike" spc="-1">
              <a:solidFill>
                <a:srgbClr val="000000"/>
              </a:solidFill>
              <a:latin typeface="Calibri"/>
            </a:endParaRPr>
          </a:p>
        </p:txBody>
      </p:sp>
      <p:pic>
        <p:nvPicPr>
          <p:cNvPr id="7" name="Image 3" descr="preencoded.png">
            <a:extLst>
              <a:ext uri="{FF2B5EF4-FFF2-40B4-BE49-F238E27FC236}">
                <a16:creationId xmlns:a16="http://schemas.microsoft.com/office/drawing/2014/main" id="{7EC80793-0355-2F79-0805-8DDD4811FDFD}"/>
              </a:ext>
            </a:extLst>
          </p:cNvPr>
          <p:cNvPicPr/>
          <p:nvPr/>
        </p:nvPicPr>
        <p:blipFill>
          <a:blip r:embed="rId4"/>
          <a:stretch/>
        </p:blipFill>
        <p:spPr>
          <a:xfrm>
            <a:off x="363960" y="3992400"/>
            <a:ext cx="170280" cy="170280"/>
          </a:xfrm>
          <a:prstGeom prst="rect">
            <a:avLst/>
          </a:prstGeom>
          <a:ln w="0">
            <a:noFill/>
          </a:ln>
        </p:spPr>
      </p:pic>
      <p:sp>
        <p:nvSpPr>
          <p:cNvPr id="8" name="Text 5">
            <a:extLst>
              <a:ext uri="{FF2B5EF4-FFF2-40B4-BE49-F238E27FC236}">
                <a16:creationId xmlns:a16="http://schemas.microsoft.com/office/drawing/2014/main" id="{124D3B10-83E2-D678-CE35-582B5E25E349}"/>
              </a:ext>
            </a:extLst>
          </p:cNvPr>
          <p:cNvSpPr/>
          <p:nvPr/>
        </p:nvSpPr>
        <p:spPr>
          <a:xfrm>
            <a:off x="596160" y="4001040"/>
            <a:ext cx="842400" cy="152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defTabSz="914400">
              <a:lnSpc>
                <a:spcPct val="100000"/>
              </a:lnSpc>
              <a:tabLst>
                <a:tab pos="0" algn="l"/>
              </a:tabLst>
            </a:pPr>
            <a:r>
              <a:rPr lang="en-US" sz="1000" b="0" strike="noStrike" spc="-1">
                <a:solidFill>
                  <a:srgbClr val="018137"/>
                </a:solidFill>
                <a:latin typeface="Aptos"/>
                <a:ea typeface="Noto Sans"/>
              </a:rPr>
              <a:t>www.gdfh.org</a:t>
            </a:r>
            <a:endParaRPr lang="de-DE" sz="1000" b="0" strike="noStrike" spc="-1">
              <a:solidFill>
                <a:srgbClr val="000000"/>
              </a:solidFill>
              <a:latin typeface="Calibri"/>
            </a:endParaRPr>
          </a:p>
        </p:txBody>
      </p:sp>
      <p:pic>
        <p:nvPicPr>
          <p:cNvPr id="9" name="Image 4" descr="preencoded.png">
            <a:extLst>
              <a:ext uri="{FF2B5EF4-FFF2-40B4-BE49-F238E27FC236}">
                <a16:creationId xmlns:a16="http://schemas.microsoft.com/office/drawing/2014/main" id="{9DFC7D14-4BB8-A6F2-9342-9598811FDBE8}"/>
              </a:ext>
            </a:extLst>
          </p:cNvPr>
          <p:cNvPicPr/>
          <p:nvPr/>
        </p:nvPicPr>
        <p:blipFill>
          <a:blip r:embed="rId5"/>
          <a:stretch/>
        </p:blipFill>
        <p:spPr>
          <a:xfrm>
            <a:off x="358560" y="4421160"/>
            <a:ext cx="127440" cy="170280"/>
          </a:xfrm>
          <a:prstGeom prst="rect">
            <a:avLst/>
          </a:prstGeom>
          <a:ln w="0">
            <a:noFill/>
          </a:ln>
        </p:spPr>
      </p:pic>
      <p:sp>
        <p:nvSpPr>
          <p:cNvPr id="10" name="Text 8">
            <a:extLst>
              <a:ext uri="{FF2B5EF4-FFF2-40B4-BE49-F238E27FC236}">
                <a16:creationId xmlns:a16="http://schemas.microsoft.com/office/drawing/2014/main" id="{45FE3063-569B-17C0-DECA-A275A99D0472}"/>
              </a:ext>
            </a:extLst>
          </p:cNvPr>
          <p:cNvSpPr/>
          <p:nvPr/>
        </p:nvSpPr>
        <p:spPr>
          <a:xfrm>
            <a:off x="583560" y="4418280"/>
            <a:ext cx="1359000" cy="4579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defTabSz="914400">
              <a:lnSpc>
                <a:spcPct val="100000"/>
              </a:lnSpc>
            </a:pPr>
            <a:r>
              <a:rPr lang="de-DE" sz="1000" b="0" strike="noStrike" spc="-1">
                <a:solidFill>
                  <a:srgbClr val="018137"/>
                </a:solidFill>
                <a:latin typeface="Aptos"/>
                <a:ea typeface="Noto Sans"/>
              </a:rPr>
              <a:t>Kaiserswerther</a:t>
            </a:r>
            <a:r>
              <a:rPr lang="en-US" sz="1000" b="0" strike="noStrike" spc="-1">
                <a:solidFill>
                  <a:srgbClr val="018137"/>
                </a:solidFill>
                <a:latin typeface="Aptos"/>
                <a:ea typeface="Noto Sans"/>
              </a:rPr>
              <a:t> Str. 135</a:t>
            </a:r>
            <a:endParaRPr lang="de-DE" sz="1000" b="0" strike="noStrike" spc="-1">
              <a:solidFill>
                <a:srgbClr val="000000"/>
              </a:solidFill>
              <a:latin typeface="Calibri"/>
            </a:endParaRPr>
          </a:p>
          <a:p>
            <a:pPr defTabSz="914400">
              <a:lnSpc>
                <a:spcPct val="100000"/>
              </a:lnSpc>
            </a:pPr>
            <a:r>
              <a:rPr lang="en-US" sz="1000" b="0" strike="noStrike" spc="-1">
                <a:solidFill>
                  <a:srgbClr val="018137"/>
                </a:solidFill>
                <a:latin typeface="Aptos"/>
                <a:ea typeface="Noto Sans"/>
              </a:rPr>
              <a:t>40474, Duesseldorf, </a:t>
            </a:r>
            <a:endParaRPr lang="de-DE" sz="1000" b="0" strike="noStrike" spc="-1">
              <a:solidFill>
                <a:srgbClr val="000000"/>
              </a:solidFill>
              <a:latin typeface="Calibri"/>
            </a:endParaRPr>
          </a:p>
          <a:p>
            <a:pPr defTabSz="914400">
              <a:lnSpc>
                <a:spcPct val="100000"/>
              </a:lnSpc>
            </a:pPr>
            <a:r>
              <a:rPr lang="en-US" sz="1000" b="0" strike="noStrike" spc="-1">
                <a:solidFill>
                  <a:srgbClr val="018137"/>
                </a:solidFill>
                <a:latin typeface="Aptos"/>
                <a:ea typeface="Noto Sans"/>
              </a:rPr>
              <a:t>Germany</a:t>
            </a:r>
            <a:endParaRPr lang="de-DE" sz="1000" b="0" strike="noStrike" spc="-1">
              <a:solidFill>
                <a:srgbClr val="000000"/>
              </a:solidFill>
              <a:latin typeface="Calibri"/>
            </a:endParaRPr>
          </a:p>
        </p:txBody>
      </p:sp>
      <p:pic>
        <p:nvPicPr>
          <p:cNvPr id="11" name="Image 5" descr="preencoded.png">
            <a:extLst>
              <a:ext uri="{FF2B5EF4-FFF2-40B4-BE49-F238E27FC236}">
                <a16:creationId xmlns:a16="http://schemas.microsoft.com/office/drawing/2014/main" id="{A555773D-4BA3-7A3F-6D36-5601AD2E6E51}"/>
              </a:ext>
            </a:extLst>
          </p:cNvPr>
          <p:cNvPicPr/>
          <p:nvPr/>
        </p:nvPicPr>
        <p:blipFill>
          <a:blip r:embed="rId6"/>
          <a:stretch/>
        </p:blipFill>
        <p:spPr>
          <a:xfrm>
            <a:off x="2805120" y="4435200"/>
            <a:ext cx="170280" cy="170280"/>
          </a:xfrm>
          <a:prstGeom prst="rect">
            <a:avLst/>
          </a:prstGeom>
          <a:ln w="0">
            <a:noFill/>
          </a:ln>
        </p:spPr>
      </p:pic>
      <p:sp>
        <p:nvSpPr>
          <p:cNvPr id="12" name="Text 10">
            <a:extLst>
              <a:ext uri="{FF2B5EF4-FFF2-40B4-BE49-F238E27FC236}">
                <a16:creationId xmlns:a16="http://schemas.microsoft.com/office/drawing/2014/main" id="{6EA8FA04-5614-D4C9-11B4-702C0CD14AD2}"/>
              </a:ext>
            </a:extLst>
          </p:cNvPr>
          <p:cNvSpPr/>
          <p:nvPr/>
        </p:nvSpPr>
        <p:spPr>
          <a:xfrm>
            <a:off x="3039840" y="4428648"/>
            <a:ext cx="932243" cy="461665"/>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defTabSz="914400">
              <a:lnSpc>
                <a:spcPct val="100000"/>
              </a:lnSpc>
              <a:tabLst>
                <a:tab pos="0" algn="l"/>
              </a:tabLst>
            </a:pPr>
            <a:r>
              <a:rPr lang="en-US" sz="1000" b="0" strike="noStrike" spc="-1" dirty="0">
                <a:solidFill>
                  <a:srgbClr val="018137"/>
                </a:solidFill>
                <a:latin typeface="Aptos"/>
                <a:ea typeface="Noto Sans"/>
              </a:rPr>
              <a:t> Montag – Freitag</a:t>
            </a:r>
            <a:endParaRPr lang="de-DE" sz="1000" b="0" strike="noStrike" spc="-1" dirty="0">
              <a:solidFill>
                <a:srgbClr val="000000"/>
              </a:solidFill>
              <a:latin typeface="Calibri"/>
            </a:endParaRPr>
          </a:p>
          <a:p>
            <a:pPr defTabSz="914400">
              <a:lnSpc>
                <a:spcPct val="100000"/>
              </a:lnSpc>
              <a:tabLst>
                <a:tab pos="0" algn="l"/>
              </a:tabLst>
            </a:pPr>
            <a:r>
              <a:rPr lang="en-US" sz="1000" b="0" strike="noStrike" spc="-1" dirty="0">
                <a:solidFill>
                  <a:srgbClr val="018137"/>
                </a:solidFill>
                <a:latin typeface="Aptos"/>
                <a:ea typeface="Noto Sans"/>
              </a:rPr>
              <a:t> 8:00 - 18:00  </a:t>
            </a:r>
            <a:endParaRPr lang="de-DE" sz="1000" b="0" strike="noStrike" spc="-1" dirty="0">
              <a:solidFill>
                <a:srgbClr val="000000"/>
              </a:solidFill>
              <a:latin typeface="Calibri"/>
            </a:endParaRPr>
          </a:p>
          <a:p>
            <a:pPr defTabSz="914400">
              <a:lnSpc>
                <a:spcPct val="100000"/>
              </a:lnSpc>
              <a:tabLst>
                <a:tab pos="0" algn="l"/>
              </a:tabLst>
            </a:pPr>
            <a:endParaRPr lang="de-DE" sz="1000" b="0" strike="noStrike" spc="-1" dirty="0">
              <a:solidFill>
                <a:srgbClr val="000000"/>
              </a:solidFill>
              <a:latin typeface="Calibri"/>
            </a:endParaRPr>
          </a:p>
        </p:txBody>
      </p:sp>
      <p:sp>
        <p:nvSpPr>
          <p:cNvPr id="13" name="Text 2">
            <a:extLst>
              <a:ext uri="{FF2B5EF4-FFF2-40B4-BE49-F238E27FC236}">
                <a16:creationId xmlns:a16="http://schemas.microsoft.com/office/drawing/2014/main" id="{C195EBC7-F00D-69FD-5891-CA95CBD10D68}"/>
              </a:ext>
            </a:extLst>
          </p:cNvPr>
          <p:cNvSpPr/>
          <p:nvPr/>
        </p:nvSpPr>
        <p:spPr>
          <a:xfrm>
            <a:off x="1251488" y="2244878"/>
            <a:ext cx="1062471" cy="215444"/>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de-DE" sz="1400" b="1" strike="noStrike" spc="-1" noProof="0">
                <a:solidFill>
                  <a:srgbClr val="018137"/>
                </a:solidFill>
                <a:latin typeface="Aptos"/>
                <a:ea typeface="Noto Sans"/>
              </a:rPr>
              <a:t>Unterstützen</a:t>
            </a:r>
            <a:endParaRPr lang="de-DE" sz="1400" b="0" strike="noStrike" spc="-1" noProof="0">
              <a:solidFill>
                <a:srgbClr val="000000"/>
              </a:solidFill>
              <a:latin typeface="Calibri"/>
            </a:endParaRPr>
          </a:p>
        </p:txBody>
      </p:sp>
      <p:sp>
        <p:nvSpPr>
          <p:cNvPr id="14" name="Text 3">
            <a:extLst>
              <a:ext uri="{FF2B5EF4-FFF2-40B4-BE49-F238E27FC236}">
                <a16:creationId xmlns:a16="http://schemas.microsoft.com/office/drawing/2014/main" id="{A280236F-5640-0428-AAB9-D4536BC44F04}"/>
              </a:ext>
            </a:extLst>
          </p:cNvPr>
          <p:cNvSpPr/>
          <p:nvPr/>
        </p:nvSpPr>
        <p:spPr>
          <a:xfrm>
            <a:off x="876600" y="2481501"/>
            <a:ext cx="1784880" cy="36933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tabLst>
                <a:tab pos="0" algn="l"/>
              </a:tabLst>
            </a:pPr>
            <a:r>
              <a:rPr lang="de-DE" sz="1200" dirty="0"/>
              <a:t>Helfen Sie uns bei der Umsetzung der Projekte</a:t>
            </a:r>
            <a:endParaRPr lang="de-DE" sz="1200" b="0" strike="noStrike" spc="-1" dirty="0">
              <a:solidFill>
                <a:srgbClr val="000000"/>
              </a:solidFill>
              <a:latin typeface="Calibri"/>
            </a:endParaRPr>
          </a:p>
        </p:txBody>
      </p:sp>
      <p:sp>
        <p:nvSpPr>
          <p:cNvPr id="15" name="Text 4">
            <a:extLst>
              <a:ext uri="{FF2B5EF4-FFF2-40B4-BE49-F238E27FC236}">
                <a16:creationId xmlns:a16="http://schemas.microsoft.com/office/drawing/2014/main" id="{24C744A9-8EC2-0DB4-2F30-CD612442C53A}"/>
              </a:ext>
            </a:extLst>
          </p:cNvPr>
          <p:cNvSpPr/>
          <p:nvPr/>
        </p:nvSpPr>
        <p:spPr>
          <a:xfrm>
            <a:off x="4229306" y="2244878"/>
            <a:ext cx="821828" cy="215444"/>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en-US" sz="1400" b="1" strike="noStrike" spc="-1" dirty="0">
                <a:solidFill>
                  <a:srgbClr val="018137"/>
                </a:solidFill>
                <a:latin typeface="Aptos"/>
                <a:ea typeface="Noto Sans"/>
              </a:rPr>
              <a:t>Partner/in</a:t>
            </a:r>
            <a:endParaRPr lang="de-DE" sz="1400" b="0" strike="noStrike" spc="-1" dirty="0">
              <a:solidFill>
                <a:srgbClr val="000000"/>
              </a:solidFill>
              <a:latin typeface="Calibri"/>
            </a:endParaRPr>
          </a:p>
        </p:txBody>
      </p:sp>
      <p:sp>
        <p:nvSpPr>
          <p:cNvPr id="16" name="Text 5">
            <a:extLst>
              <a:ext uri="{FF2B5EF4-FFF2-40B4-BE49-F238E27FC236}">
                <a16:creationId xmlns:a16="http://schemas.microsoft.com/office/drawing/2014/main" id="{36C75920-36B1-2183-C116-C6B0B4D82B40}"/>
              </a:ext>
            </a:extLst>
          </p:cNvPr>
          <p:cNvSpPr/>
          <p:nvPr/>
        </p:nvSpPr>
        <p:spPr>
          <a:xfrm>
            <a:off x="3656160" y="2481501"/>
            <a:ext cx="2019600" cy="36933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tabLst>
                <a:tab pos="0" algn="l"/>
              </a:tabLst>
            </a:pPr>
            <a:r>
              <a:rPr lang="de-DE" sz="1200" dirty="0"/>
              <a:t>Kooperieren Sie mit uns für eine progressive Welt</a:t>
            </a:r>
            <a:endParaRPr lang="de-DE" sz="1200" b="0" strike="noStrike" spc="-1" dirty="0">
              <a:solidFill>
                <a:srgbClr val="000000"/>
              </a:solidFill>
              <a:latin typeface="Calibri"/>
            </a:endParaRPr>
          </a:p>
        </p:txBody>
      </p:sp>
      <p:sp>
        <p:nvSpPr>
          <p:cNvPr id="17" name="Text 6">
            <a:extLst>
              <a:ext uri="{FF2B5EF4-FFF2-40B4-BE49-F238E27FC236}">
                <a16:creationId xmlns:a16="http://schemas.microsoft.com/office/drawing/2014/main" id="{9258289F-46C6-A37F-D377-EBADF5BDC371}"/>
              </a:ext>
            </a:extLst>
          </p:cNvPr>
          <p:cNvSpPr/>
          <p:nvPr/>
        </p:nvSpPr>
        <p:spPr>
          <a:xfrm>
            <a:off x="6907311" y="2244878"/>
            <a:ext cx="1181542" cy="215444"/>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de-DE" sz="1400" b="1" strike="noStrike" spc="-1" noProof="0">
                <a:solidFill>
                  <a:srgbClr val="018137"/>
                </a:solidFill>
                <a:latin typeface="Aptos"/>
                <a:ea typeface="Noto Sans"/>
              </a:rPr>
              <a:t>Botschafter/in</a:t>
            </a:r>
            <a:endParaRPr lang="de-DE" sz="1400" b="0" strike="noStrike" spc="-1" noProof="0">
              <a:solidFill>
                <a:srgbClr val="000000"/>
              </a:solidFill>
              <a:latin typeface="Calibri"/>
            </a:endParaRPr>
          </a:p>
        </p:txBody>
      </p:sp>
      <p:sp>
        <p:nvSpPr>
          <p:cNvPr id="18" name="Text 7">
            <a:extLst>
              <a:ext uri="{FF2B5EF4-FFF2-40B4-BE49-F238E27FC236}">
                <a16:creationId xmlns:a16="http://schemas.microsoft.com/office/drawing/2014/main" id="{7CA4D224-6A2E-A504-99F3-25DFD586B5C2}"/>
              </a:ext>
            </a:extLst>
          </p:cNvPr>
          <p:cNvSpPr/>
          <p:nvPr/>
        </p:nvSpPr>
        <p:spPr>
          <a:xfrm>
            <a:off x="6605280" y="2481501"/>
            <a:ext cx="1784880" cy="55399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tabLst>
                <a:tab pos="0" algn="l"/>
              </a:tabLst>
            </a:pPr>
            <a:r>
              <a:rPr lang="de-DE" sz="1200" dirty="0"/>
              <a:t>Teilen Sie unsere Mission, damit mehr Menschen davon erfahre</a:t>
            </a:r>
            <a:endParaRPr lang="de-DE" sz="1200" b="0" strike="noStrike" spc="-1" dirty="0">
              <a:solidFill>
                <a:srgbClr val="000000"/>
              </a:solidFill>
              <a:latin typeface="Calibri"/>
            </a:endParaRPr>
          </a:p>
        </p:txBody>
      </p:sp>
      <p:pic>
        <p:nvPicPr>
          <p:cNvPr id="19" name="Grafik 47">
            <a:extLst>
              <a:ext uri="{FF2B5EF4-FFF2-40B4-BE49-F238E27FC236}">
                <a16:creationId xmlns:a16="http://schemas.microsoft.com/office/drawing/2014/main" id="{35047079-4961-25CA-6FF0-5566974F8E7C}"/>
              </a:ext>
            </a:extLst>
          </p:cNvPr>
          <p:cNvPicPr/>
          <p:nvPr/>
        </p:nvPicPr>
        <p:blipFill>
          <a:blip r:embed="rId7"/>
          <a:srcRect l="59523" t="39789" r="24304" b="44528"/>
          <a:stretch/>
        </p:blipFill>
        <p:spPr>
          <a:xfrm>
            <a:off x="4367520" y="1838700"/>
            <a:ext cx="529200" cy="342000"/>
          </a:xfrm>
          <a:prstGeom prst="rect">
            <a:avLst/>
          </a:prstGeom>
          <a:ln w="0">
            <a:noFill/>
          </a:ln>
        </p:spPr>
      </p:pic>
      <p:pic>
        <p:nvPicPr>
          <p:cNvPr id="20" name="Grafik 49">
            <a:extLst>
              <a:ext uri="{FF2B5EF4-FFF2-40B4-BE49-F238E27FC236}">
                <a16:creationId xmlns:a16="http://schemas.microsoft.com/office/drawing/2014/main" id="{5AAC46E4-7C50-15ED-680D-CF9C29DAD594}"/>
              </a:ext>
            </a:extLst>
          </p:cNvPr>
          <p:cNvPicPr/>
          <p:nvPr/>
        </p:nvPicPr>
        <p:blipFill>
          <a:blip r:embed="rId7"/>
          <a:srcRect l="27306" t="34507" r="48472" b="40136"/>
          <a:stretch/>
        </p:blipFill>
        <p:spPr>
          <a:xfrm>
            <a:off x="1384200" y="1697220"/>
            <a:ext cx="793800" cy="553680"/>
          </a:xfrm>
          <a:prstGeom prst="rect">
            <a:avLst/>
          </a:prstGeom>
          <a:ln w="0">
            <a:noFill/>
          </a:ln>
        </p:spPr>
      </p:pic>
      <p:grpSp>
        <p:nvGrpSpPr>
          <p:cNvPr id="21" name="Gruppieren 51">
            <a:extLst>
              <a:ext uri="{FF2B5EF4-FFF2-40B4-BE49-F238E27FC236}">
                <a16:creationId xmlns:a16="http://schemas.microsoft.com/office/drawing/2014/main" id="{8DE9C117-8070-0DB9-D845-B96092233119}"/>
              </a:ext>
            </a:extLst>
          </p:cNvPr>
          <p:cNvGrpSpPr/>
          <p:nvPr/>
        </p:nvGrpSpPr>
        <p:grpSpPr>
          <a:xfrm>
            <a:off x="7319160" y="1732860"/>
            <a:ext cx="591840" cy="553680"/>
            <a:chOff x="7319160" y="1527120"/>
            <a:chExt cx="591840" cy="553680"/>
          </a:xfrm>
        </p:grpSpPr>
        <p:pic>
          <p:nvPicPr>
            <p:cNvPr id="22" name="Grafik 48">
              <a:extLst>
                <a:ext uri="{FF2B5EF4-FFF2-40B4-BE49-F238E27FC236}">
                  <a16:creationId xmlns:a16="http://schemas.microsoft.com/office/drawing/2014/main" id="{6F45D90A-94B7-ABBC-391E-9C181971B52B}"/>
                </a:ext>
              </a:extLst>
            </p:cNvPr>
            <p:cNvPicPr/>
            <p:nvPr/>
          </p:nvPicPr>
          <p:blipFill>
            <a:blip r:embed="rId7"/>
            <a:srcRect l="81919" t="34507" b="40136"/>
            <a:stretch/>
          </p:blipFill>
          <p:spPr>
            <a:xfrm>
              <a:off x="7319160" y="1527120"/>
              <a:ext cx="591840" cy="553680"/>
            </a:xfrm>
            <a:prstGeom prst="rect">
              <a:avLst/>
            </a:prstGeom>
            <a:ln w="0">
              <a:noFill/>
            </a:ln>
          </p:spPr>
        </p:pic>
        <p:sp>
          <p:nvSpPr>
            <p:cNvPr id="23" name="Flussdiagramm: Manuelle Verarbeitung 50">
              <a:extLst>
                <a:ext uri="{FF2B5EF4-FFF2-40B4-BE49-F238E27FC236}">
                  <a16:creationId xmlns:a16="http://schemas.microsoft.com/office/drawing/2014/main" id="{47CED21A-F202-85EB-E987-5BA7B2038431}"/>
                </a:ext>
              </a:extLst>
            </p:cNvPr>
            <p:cNvSpPr/>
            <p:nvPr/>
          </p:nvSpPr>
          <p:spPr>
            <a:xfrm rot="5400000">
              <a:off x="7571880" y="1742040"/>
              <a:ext cx="111960" cy="111600"/>
            </a:xfrm>
            <a:prstGeom prst="flowChartManualOperation">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Aptos"/>
              </a:endParaRPr>
            </a:p>
          </p:txBody>
        </p:sp>
      </p:grpSp>
      <p:grpSp>
        <p:nvGrpSpPr>
          <p:cNvPr id="24" name="Gruppieren 62">
            <a:extLst>
              <a:ext uri="{FF2B5EF4-FFF2-40B4-BE49-F238E27FC236}">
                <a16:creationId xmlns:a16="http://schemas.microsoft.com/office/drawing/2014/main" id="{4331632F-D5D8-5C3C-DD70-4E3CC118703D}"/>
              </a:ext>
            </a:extLst>
          </p:cNvPr>
          <p:cNvGrpSpPr/>
          <p:nvPr/>
        </p:nvGrpSpPr>
        <p:grpSpPr>
          <a:xfrm>
            <a:off x="6827516" y="3932460"/>
            <a:ext cx="2028960" cy="322920"/>
            <a:chOff x="6784920" y="4464000"/>
            <a:chExt cx="2028960" cy="322920"/>
          </a:xfrm>
        </p:grpSpPr>
        <p:pic>
          <p:nvPicPr>
            <p:cNvPr id="25" name="Grafik 59" descr="Ein Bild, das Grafiken, Symbol, Schrift, Grafikdesign enthält.&#10;&#10;KI-generierte Inhalte können fehlerhaft sein.">
              <a:extLst>
                <a:ext uri="{FF2B5EF4-FFF2-40B4-BE49-F238E27FC236}">
                  <a16:creationId xmlns:a16="http://schemas.microsoft.com/office/drawing/2014/main" id="{1C0C1DF0-9341-7EE6-7F90-D932C4F122B9}"/>
                </a:ext>
              </a:extLst>
            </p:cNvPr>
            <p:cNvPicPr/>
            <p:nvPr/>
          </p:nvPicPr>
          <p:blipFill>
            <a:blip r:embed="rId8"/>
            <a:stretch/>
          </p:blipFill>
          <p:spPr>
            <a:xfrm>
              <a:off x="7109280" y="4464000"/>
              <a:ext cx="408960" cy="322920"/>
            </a:xfrm>
            <a:prstGeom prst="rect">
              <a:avLst/>
            </a:prstGeom>
            <a:ln w="0">
              <a:noFill/>
            </a:ln>
          </p:spPr>
        </p:pic>
        <p:pic>
          <p:nvPicPr>
            <p:cNvPr id="26" name="Grafik 60">
              <a:extLst>
                <a:ext uri="{FF2B5EF4-FFF2-40B4-BE49-F238E27FC236}">
                  <a16:creationId xmlns:a16="http://schemas.microsoft.com/office/drawing/2014/main" id="{5C506744-D31F-F419-43E2-7661614E1661}"/>
                </a:ext>
              </a:extLst>
            </p:cNvPr>
            <p:cNvPicPr/>
            <p:nvPr/>
          </p:nvPicPr>
          <p:blipFill>
            <a:blip r:embed="rId9"/>
            <a:srcRect l="39421" t="-2109"/>
            <a:stretch/>
          </p:blipFill>
          <p:spPr>
            <a:xfrm>
              <a:off x="7493040" y="4470120"/>
              <a:ext cx="1320840" cy="275760"/>
            </a:xfrm>
            <a:prstGeom prst="rect">
              <a:avLst/>
            </a:prstGeom>
            <a:ln w="0">
              <a:noFill/>
            </a:ln>
          </p:spPr>
        </p:pic>
        <p:pic>
          <p:nvPicPr>
            <p:cNvPr id="27" name="Grafik 61">
              <a:extLst>
                <a:ext uri="{FF2B5EF4-FFF2-40B4-BE49-F238E27FC236}">
                  <a16:creationId xmlns:a16="http://schemas.microsoft.com/office/drawing/2014/main" id="{E4C319A3-BA43-E901-F8C9-8C301C0D14DE}"/>
                </a:ext>
              </a:extLst>
            </p:cNvPr>
            <p:cNvPicPr/>
            <p:nvPr/>
          </p:nvPicPr>
          <p:blipFill>
            <a:blip r:embed="rId9"/>
            <a:srcRect r="85833"/>
            <a:stretch/>
          </p:blipFill>
          <p:spPr>
            <a:xfrm>
              <a:off x="6784920" y="4495680"/>
              <a:ext cx="307080" cy="270360"/>
            </a:xfrm>
            <a:prstGeom prst="rect">
              <a:avLst/>
            </a:prstGeom>
            <a:ln w="0">
              <a:noFill/>
            </a:ln>
          </p:spPr>
        </p:pic>
      </p:grpSp>
      <p:sp>
        <p:nvSpPr>
          <p:cNvPr id="30" name="Text 0">
            <a:extLst>
              <a:ext uri="{FF2B5EF4-FFF2-40B4-BE49-F238E27FC236}">
                <a16:creationId xmlns:a16="http://schemas.microsoft.com/office/drawing/2014/main" id="{3D1EC97D-BD21-DCEA-D22F-52D9738BF11D}"/>
              </a:ext>
            </a:extLst>
          </p:cNvPr>
          <p:cNvSpPr/>
          <p:nvPr/>
        </p:nvSpPr>
        <p:spPr>
          <a:xfrm>
            <a:off x="-180360" y="192738"/>
            <a:ext cx="9142920" cy="75405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tabLst>
                <a:tab pos="0" algn="l"/>
              </a:tabLst>
            </a:pPr>
            <a:r>
              <a:rPr lang="de-DE" sz="2500" b="1" spc="-1" dirty="0">
                <a:solidFill>
                  <a:schemeClr val="dk2">
                    <a:lumMod val="75000"/>
                  </a:schemeClr>
                </a:solidFill>
                <a:latin typeface="Aptos"/>
                <a:ea typeface="Noto Sans"/>
              </a:rPr>
              <a:t>Werden Sie Teil der Mission von</a:t>
            </a:r>
          </a:p>
          <a:p>
            <a:pPr algn="ctr">
              <a:tabLst>
                <a:tab pos="0" algn="l"/>
              </a:tabLst>
            </a:pPr>
            <a:r>
              <a:rPr lang="de-DE" sz="2400" b="1" spc="-1" dirty="0">
                <a:solidFill>
                  <a:schemeClr val="dk2">
                    <a:lumMod val="75000"/>
                  </a:schemeClr>
                </a:solidFill>
                <a:latin typeface="Aptos"/>
                <a:ea typeface="Noto Sans"/>
              </a:rPr>
              <a:t> </a:t>
            </a:r>
            <a:r>
              <a:rPr lang="de-DE" sz="2200" b="1" spc="-1" dirty="0">
                <a:solidFill>
                  <a:schemeClr val="dk2">
                    <a:lumMod val="75000"/>
                  </a:schemeClr>
                </a:solidFill>
                <a:latin typeface="Aptos"/>
                <a:ea typeface="Noto Sans"/>
              </a:rPr>
              <a:t>Global Development for Humanity</a:t>
            </a:r>
          </a:p>
        </p:txBody>
      </p:sp>
      <p:sp>
        <p:nvSpPr>
          <p:cNvPr id="31" name="Text 1">
            <a:extLst>
              <a:ext uri="{FF2B5EF4-FFF2-40B4-BE49-F238E27FC236}">
                <a16:creationId xmlns:a16="http://schemas.microsoft.com/office/drawing/2014/main" id="{AE6D76AE-D482-8A06-E57D-99FFA1950A0E}"/>
              </a:ext>
            </a:extLst>
          </p:cNvPr>
          <p:cNvSpPr/>
          <p:nvPr/>
        </p:nvSpPr>
        <p:spPr>
          <a:xfrm>
            <a:off x="-180360" y="1022365"/>
            <a:ext cx="9142920" cy="49244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r>
              <a:rPr lang="de-DE" sz="1600" dirty="0"/>
              <a:t>Gemeinsam können wir eine progressive Welt </a:t>
            </a:r>
          </a:p>
          <a:p>
            <a:pPr algn="ctr"/>
            <a:r>
              <a:rPr lang="de-DE" sz="1600" dirty="0"/>
              <a:t>schaffen, auf die wir stolz sein können</a:t>
            </a:r>
            <a:endParaRPr lang="de-DE" sz="1600" b="0" strike="noStrike" spc="-1" dirty="0">
              <a:solidFill>
                <a:srgbClr val="000000"/>
              </a:solidFill>
              <a:latin typeface="Calibri"/>
            </a:endParaRPr>
          </a:p>
        </p:txBody>
      </p:sp>
      <p:cxnSp>
        <p:nvCxnSpPr>
          <p:cNvPr id="32" name="Straight Connector 11">
            <a:extLst>
              <a:ext uri="{FF2B5EF4-FFF2-40B4-BE49-F238E27FC236}">
                <a16:creationId xmlns:a16="http://schemas.microsoft.com/office/drawing/2014/main" id="{D4C55D13-2DAA-161A-45B7-8CD0B04BD298}"/>
              </a:ext>
            </a:extLst>
          </p:cNvPr>
          <p:cNvCxnSpPr>
            <a:cxnSpLocks/>
          </p:cNvCxnSpPr>
          <p:nvPr/>
        </p:nvCxnSpPr>
        <p:spPr>
          <a:xfrm flipV="1">
            <a:off x="287338" y="3818573"/>
            <a:ext cx="8569138" cy="1694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93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a:extLst>
              <a:ext uri="{FF2B5EF4-FFF2-40B4-BE49-F238E27FC236}">
                <a16:creationId xmlns:a16="http://schemas.microsoft.com/office/drawing/2014/main" id="{0FA87B8E-E7BE-3309-3657-8DD827FE5744}"/>
              </a:ext>
            </a:extLst>
          </p:cNvPr>
          <p:cNvGraphicFramePr>
            <a:graphicFrameLocks noGrp="1"/>
          </p:cNvGraphicFramePr>
          <p:nvPr>
            <p:ph idx="1"/>
            <p:extLst>
              <p:ext uri="{D42A27DB-BD31-4B8C-83A1-F6EECF244321}">
                <p14:modId xmlns:p14="http://schemas.microsoft.com/office/powerpoint/2010/main" val="256590490"/>
              </p:ext>
              <p:ext uri="{E7BDC344-281C-4309-B0C6-D0EE65EED2A8}">
                <p202:designPr xmlns:p202="http://schemas.microsoft.com/office/powerpoint/2020/02/main">
                  <p202:designTagLst>
                    <p202:designTag name="ARCH:1:CLS" val="StackedSequentialRowTable"/>
                  </p202:designTagLst>
                </p202:designPr>
              </p:ext>
            </p:extLst>
          </p:nvPr>
        </p:nvGraphicFramePr>
        <p:xfrm>
          <a:off x="210220" y="1059583"/>
          <a:ext cx="7347892" cy="2700300"/>
        </p:xfrm>
        <a:graphic>
          <a:graphicData uri="http://schemas.openxmlformats.org/drawingml/2006/table">
            <a:tbl>
              <a:tblPr bandRow="1">
                <a:noFill/>
                <a:tableStyleId>{5C22544A-7EE6-4342-B048-85BDC9FD1C3A}</a:tableStyleId>
              </a:tblPr>
              <a:tblGrid>
                <a:gridCol w="571826">
                  <a:extLst>
                    <a:ext uri="{9D8B030D-6E8A-4147-A177-3AD203B41FA5}">
                      <a16:colId xmlns:a16="http://schemas.microsoft.com/office/drawing/2014/main" val="3366407070"/>
                    </a:ext>
                  </a:extLst>
                </a:gridCol>
                <a:gridCol w="5568660">
                  <a:extLst>
                    <a:ext uri="{9D8B030D-6E8A-4147-A177-3AD203B41FA5}">
                      <a16:colId xmlns:a16="http://schemas.microsoft.com/office/drawing/2014/main" val="1194789923"/>
                    </a:ext>
                  </a:extLst>
                </a:gridCol>
                <a:gridCol w="1207406">
                  <a:extLst>
                    <a:ext uri="{9D8B030D-6E8A-4147-A177-3AD203B41FA5}">
                      <a16:colId xmlns:a16="http://schemas.microsoft.com/office/drawing/2014/main" val="158187205"/>
                    </a:ext>
                  </a:extLst>
                </a:gridCol>
              </a:tblGrid>
              <a:tr h="540060">
                <a:tc>
                  <a:txBody>
                    <a:bodyPr/>
                    <a:lstStyle/>
                    <a:p>
                      <a:pPr marL="0" indent="0" algn="l">
                        <a:buNone/>
                      </a:pPr>
                      <a:r>
                        <a:rPr lang="de-DE" sz="1400" b="1" kern="1200" cap="none" spc="0" noProof="0" dirty="0">
                          <a:solidFill>
                            <a:srgbClr val="018137"/>
                          </a:solidFill>
                          <a:latin typeface="+mn-lt"/>
                          <a:ea typeface="+mn-ea"/>
                          <a:cs typeface="Arial" panose="020B0604020202020204" pitchFamily="34" charset="0"/>
                        </a:rPr>
                        <a:t>01</a:t>
                      </a:r>
                    </a:p>
                  </a:txBody>
                  <a:tcPr marL="112064" marR="112064" marT="112064" marB="112064"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de-DE" sz="1400" b="1" cap="none" spc="0" noProof="0" dirty="0">
                          <a:solidFill>
                            <a:srgbClr val="018137"/>
                          </a:solidFill>
                          <a:latin typeface="+mn-lt"/>
                          <a:cs typeface="Arial" panose="020B0604020202020204" pitchFamily="34" charset="0"/>
                        </a:rPr>
                        <a:t>Hintergrund und Zeitplan des Projekts</a:t>
                      </a:r>
                    </a:p>
                  </a:txBody>
                  <a:tcPr marL="149419" marR="149419" marT="149419" marB="149419" anchor="ctr">
                    <a:lnL w="12700" cmpd="sng">
                      <a:noFill/>
                      <a:prstDash val="solid"/>
                    </a:lnL>
                    <a:lnR w="12700" cmpd="sng">
                      <a:noFill/>
                      <a:prstDash val="solid"/>
                    </a:lnR>
                    <a:lnT w="6350" cap="flat" cmpd="sng" algn="ctr">
                      <a:noFill/>
                      <a:prstDash val="solid"/>
                    </a:lnT>
                    <a:lnB w="6350" cap="flat" cmpd="sng" algn="ctr">
                      <a:solidFill>
                        <a:schemeClr val="tx1"/>
                      </a:solidFill>
                      <a:prstDash val="solid"/>
                      <a:round/>
                      <a:headEnd type="none" w="med" len="med"/>
                      <a:tailEnd type="none" w="med" len="med"/>
                    </a:lnB>
                    <a:noFill/>
                  </a:tcPr>
                </a:tc>
                <a:tc>
                  <a:txBody>
                    <a:bodyPr/>
                    <a:lstStyle/>
                    <a:p>
                      <a:pPr algn="r">
                        <a:buNone/>
                      </a:pPr>
                      <a:r>
                        <a:rPr lang="de-DE" sz="1400" b="1" cap="none" spc="0" noProof="0" dirty="0">
                          <a:solidFill>
                            <a:srgbClr val="018137"/>
                          </a:solidFill>
                          <a:latin typeface="+mn-lt"/>
                          <a:cs typeface="Arial" panose="020B0604020202020204" pitchFamily="34" charset="0"/>
                        </a:rPr>
                        <a:t>5</a:t>
                      </a:r>
                    </a:p>
                  </a:txBody>
                  <a:tcPr marL="149419" marR="149419" marT="149419" marB="149419" anchor="ctr">
                    <a:lnL w="12700" cmpd="sng">
                      <a:noFill/>
                      <a:prstDash val="solid"/>
                    </a:lnL>
                    <a:lnR w="12700" cmpd="sng">
                      <a:noFill/>
                      <a:prstDash val="solid"/>
                    </a:lnR>
                    <a:lnT w="6350" cap="flat" cmpd="sng" algn="ctr">
                      <a:noFill/>
                      <a:prstDash val="soli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411745"/>
                  </a:ext>
                </a:extLst>
              </a:tr>
              <a:tr h="540060">
                <a:tc>
                  <a:txBody>
                    <a:bodyPr/>
                    <a:lstStyle/>
                    <a:p>
                      <a:pPr algn="l">
                        <a:buNone/>
                      </a:pPr>
                      <a:r>
                        <a:rPr lang="de-DE" sz="1400" b="1" cap="none" spc="0" noProof="0" dirty="0">
                          <a:solidFill>
                            <a:srgbClr val="018137"/>
                          </a:solidFill>
                          <a:latin typeface="+mn-lt"/>
                          <a:cs typeface="Arial" panose="020B0604020202020204" pitchFamily="34" charset="0"/>
                        </a:rPr>
                        <a:t>02</a:t>
                      </a:r>
                    </a:p>
                  </a:txBody>
                  <a:tcPr marL="112064" marR="112064" marT="112064" marB="112064"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tc>
                  <a:txBody>
                    <a:bodyPr/>
                    <a:lstStyle/>
                    <a:p>
                      <a:pPr algn="l">
                        <a:buNone/>
                      </a:pPr>
                      <a:r>
                        <a:rPr lang="de-DE" sz="1400" b="1" noProof="0" dirty="0"/>
                        <a:t>Projektziele und wirtschaftliche Aufwertung</a:t>
                      </a:r>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tc>
                  <a:txBody>
                    <a:bodyPr/>
                    <a:lstStyle/>
                    <a:p>
                      <a:pPr algn="r">
                        <a:buNone/>
                      </a:pPr>
                      <a:r>
                        <a:rPr lang="de-DE" sz="1400" b="1" cap="none" spc="0" noProof="0" dirty="0">
                          <a:solidFill>
                            <a:srgbClr val="018137"/>
                          </a:solidFill>
                          <a:latin typeface="+mn-lt"/>
                          <a:cs typeface="Arial" panose="020B0604020202020204" pitchFamily="34" charset="0"/>
                        </a:rPr>
                        <a:t>9</a:t>
                      </a:r>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6308033"/>
                  </a:ext>
                </a:extLst>
              </a:tr>
              <a:tr h="540060">
                <a:tc>
                  <a:txBody>
                    <a:bodyPr/>
                    <a:lstStyle/>
                    <a:p>
                      <a:pPr algn="l">
                        <a:buNone/>
                      </a:pPr>
                      <a:r>
                        <a:rPr lang="de-DE" sz="1400" b="1" cap="none" spc="0" noProof="0" dirty="0">
                          <a:solidFill>
                            <a:srgbClr val="018137"/>
                          </a:solidFill>
                          <a:latin typeface="+mn-lt"/>
                          <a:cs typeface="Arial" panose="020B0604020202020204" pitchFamily="34" charset="0"/>
                        </a:rPr>
                        <a:t>03</a:t>
                      </a:r>
                    </a:p>
                  </a:txBody>
                  <a:tcPr marL="112064" marR="112064" marT="112064" marB="11206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r>
                        <a:rPr lang="de-DE" sz="1400" b="1" kern="1200" noProof="0" dirty="0">
                          <a:solidFill>
                            <a:schemeClr val="dk1"/>
                          </a:solidFill>
                          <a:latin typeface="+mn-lt"/>
                          <a:ea typeface="+mn-ea"/>
                          <a:cs typeface="+mn-cs"/>
                        </a:rPr>
                        <a:t>Operativer und implementierungsbezogener Rahmen</a:t>
                      </a:r>
                    </a:p>
                  </a:txBody>
                  <a:tcPr marL="149419" marR="149419" marT="149419" marB="14941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r">
                        <a:buNone/>
                      </a:pPr>
                      <a:r>
                        <a:rPr lang="de-DE" sz="1400" b="1" cap="none" spc="0" noProof="0" dirty="0">
                          <a:solidFill>
                            <a:srgbClr val="018137"/>
                          </a:solidFill>
                          <a:latin typeface="+mn-lt"/>
                          <a:cs typeface="Arial" panose="020B0604020202020204" pitchFamily="34" charset="0"/>
                        </a:rPr>
                        <a:t>12</a:t>
                      </a:r>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810311"/>
                  </a:ext>
                </a:extLst>
              </a:tr>
              <a:tr h="540060">
                <a:tc>
                  <a:txBody>
                    <a:bodyPr/>
                    <a:lstStyle/>
                    <a:p>
                      <a:pPr algn="l">
                        <a:buNone/>
                      </a:pPr>
                      <a:r>
                        <a:rPr lang="de-DE" sz="1400" b="1" cap="none" spc="0" noProof="0" dirty="0">
                          <a:solidFill>
                            <a:srgbClr val="018137"/>
                          </a:solidFill>
                          <a:latin typeface="+mn-lt"/>
                          <a:cs typeface="Arial" panose="020B0604020202020204" pitchFamily="34" charset="0"/>
                        </a:rPr>
                        <a:t>04</a:t>
                      </a:r>
                    </a:p>
                  </a:txBody>
                  <a:tcPr marL="112064" marR="112064" marT="112064" marB="11206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algn="l">
                        <a:buNone/>
                      </a:pPr>
                      <a:r>
                        <a:rPr lang="de-DE" sz="1400" b="1" noProof="0" dirty="0"/>
                        <a:t>Projektfinanzen </a:t>
                      </a:r>
                    </a:p>
                  </a:txBody>
                  <a:tcPr marL="149419" marR="149419" marT="149419" marB="14941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algn="r">
                        <a:buNone/>
                      </a:pPr>
                      <a:r>
                        <a:rPr lang="de-DE" sz="1400" b="1" cap="none" spc="0" noProof="0" dirty="0">
                          <a:solidFill>
                            <a:srgbClr val="018137"/>
                          </a:solidFill>
                          <a:latin typeface="+mn-lt"/>
                          <a:cs typeface="Arial" panose="020B0604020202020204" pitchFamily="34" charset="0"/>
                        </a:rPr>
                        <a:t>15</a:t>
                      </a:r>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715542"/>
                  </a:ext>
                </a:extLst>
              </a:tr>
              <a:tr h="540060">
                <a:tc>
                  <a:txBody>
                    <a:bodyPr/>
                    <a:lstStyle/>
                    <a:p>
                      <a:pPr algn="l">
                        <a:buNone/>
                      </a:pPr>
                      <a:r>
                        <a:rPr lang="de-DE" sz="1400" b="1" cap="none" spc="0" noProof="0" dirty="0">
                          <a:solidFill>
                            <a:srgbClr val="018137"/>
                          </a:solidFill>
                          <a:latin typeface="+mn-lt"/>
                          <a:cs typeface="Arial" panose="020B0604020202020204" pitchFamily="34" charset="0"/>
                        </a:rPr>
                        <a:t>05</a:t>
                      </a:r>
                    </a:p>
                  </a:txBody>
                  <a:tcPr marL="112064" marR="112064" marT="112064" marB="11206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400" b="1" kern="1200" noProof="0" dirty="0">
                          <a:solidFill>
                            <a:schemeClr val="dk1"/>
                          </a:solidFill>
                          <a:latin typeface="+mn-lt"/>
                          <a:ea typeface="+mn-ea"/>
                          <a:cs typeface="+mn-cs"/>
                        </a:rPr>
                        <a:t>Wichtigste Auswirkungen des Projekts</a:t>
                      </a:r>
                    </a:p>
                  </a:txBody>
                  <a:tcPr marL="149419" marR="149419" marT="149419" marB="14941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algn="r">
                        <a:buNone/>
                      </a:pPr>
                      <a:r>
                        <a:rPr lang="de-DE" sz="1400" b="1" cap="none" spc="0" noProof="0" dirty="0">
                          <a:solidFill>
                            <a:srgbClr val="018137"/>
                          </a:solidFill>
                          <a:latin typeface="+mn-lt"/>
                          <a:cs typeface="Arial" panose="020B0604020202020204" pitchFamily="34" charset="0"/>
                        </a:rPr>
                        <a:t>20</a:t>
                      </a:r>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6980043"/>
                  </a:ext>
                </a:extLst>
              </a:tr>
            </a:tbl>
          </a:graphicData>
        </a:graphic>
      </p:graphicFrame>
      <p:sp>
        <p:nvSpPr>
          <p:cNvPr id="6" name="Foliennummernplatzhalter 5">
            <a:extLst>
              <a:ext uri="{FF2B5EF4-FFF2-40B4-BE49-F238E27FC236}">
                <a16:creationId xmlns:a16="http://schemas.microsoft.com/office/drawing/2014/main" id="{209603FB-D44F-DF8A-4EDB-20FC579D7E71}"/>
              </a:ext>
            </a:extLst>
          </p:cNvPr>
          <p:cNvSpPr>
            <a:spLocks noGrp="1"/>
          </p:cNvSpPr>
          <p:nvPr>
            <p:ph type="sldNum" sz="quarter" idx="4"/>
          </p:nvPr>
        </p:nvSpPr>
        <p:spPr>
          <a:xfrm>
            <a:off x="8676230" y="4846440"/>
            <a:ext cx="342950" cy="274637"/>
          </a:xfrm>
        </p:spPr>
        <p:txBody>
          <a:bodyPr/>
          <a:lstStyle/>
          <a:p>
            <a:fld id="{A62EE2D1-72E3-4F2B-8A33-8621F02BFDCC}" type="slidenum">
              <a:rPr lang="de-DE" smtClean="0"/>
              <a:t>3</a:t>
            </a:fld>
            <a:endParaRPr lang="de-DE" dirty="0"/>
          </a:p>
        </p:txBody>
      </p:sp>
      <p:sp>
        <p:nvSpPr>
          <p:cNvPr id="4" name="Titel 3">
            <a:extLst>
              <a:ext uri="{FF2B5EF4-FFF2-40B4-BE49-F238E27FC236}">
                <a16:creationId xmlns:a16="http://schemas.microsoft.com/office/drawing/2014/main" id="{82D4273B-2488-42B5-2725-3427D61055C6}"/>
              </a:ext>
            </a:extLst>
          </p:cNvPr>
          <p:cNvSpPr>
            <a:spLocks noGrp="1"/>
          </p:cNvSpPr>
          <p:nvPr>
            <p:ph type="title"/>
          </p:nvPr>
        </p:nvSpPr>
        <p:spPr/>
        <p:txBody>
          <a:bodyPr/>
          <a:lstStyle/>
          <a:p>
            <a:r>
              <a:rPr lang="en-US" dirty="0"/>
              <a:t>Agenda</a:t>
            </a:r>
            <a:endParaRPr lang="de-DE" dirty="0"/>
          </a:p>
        </p:txBody>
      </p:sp>
    </p:spTree>
    <p:extLst>
      <p:ext uri="{BB962C8B-B14F-4D97-AF65-F5344CB8AC3E}">
        <p14:creationId xmlns:p14="http://schemas.microsoft.com/office/powerpoint/2010/main" val="15056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31A361F-5C60-66F4-27FB-FA3B23CA3BB8}"/>
              </a:ext>
            </a:extLst>
          </p:cNvPr>
          <p:cNvSpPr txBox="1"/>
          <p:nvPr/>
        </p:nvSpPr>
        <p:spPr>
          <a:xfrm>
            <a:off x="0" y="2031846"/>
            <a:ext cx="9144000" cy="584775"/>
          </a:xfrm>
          <a:prstGeom prst="rect">
            <a:avLst/>
          </a:prstGeom>
          <a:noFill/>
        </p:spPr>
        <p:txBody>
          <a:bodyPr wrap="square">
            <a:spAutoFit/>
          </a:bodyPr>
          <a:lstStyle/>
          <a:p>
            <a:pPr algn="ctr">
              <a:buNone/>
            </a:pPr>
            <a:r>
              <a:rPr lang="de-DE" sz="3200" b="1" dirty="0">
                <a:solidFill>
                  <a:srgbClr val="018137"/>
                </a:solidFill>
                <a:cs typeface="Arial" panose="020B0604020202020204" pitchFamily="34" charset="0"/>
              </a:rPr>
              <a:t>Hintergrund und Zeitplan des Projekts</a:t>
            </a:r>
            <a:endParaRPr lang="en-US" sz="3200" b="1" cap="none" spc="0" noProof="0" dirty="0">
              <a:solidFill>
                <a:srgbClr val="018137"/>
              </a:solidFill>
              <a:latin typeface="+mn-lt"/>
              <a:cs typeface="Arial" panose="020B0604020202020204" pitchFamily="34" charset="0"/>
            </a:endParaRPr>
          </a:p>
        </p:txBody>
      </p:sp>
    </p:spTree>
    <p:extLst>
      <p:ext uri="{BB962C8B-B14F-4D97-AF65-F5344CB8AC3E}">
        <p14:creationId xmlns:p14="http://schemas.microsoft.com/office/powerpoint/2010/main" val="271277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3BD5F-018E-0822-136F-D93BFBF41F26}"/>
            </a:ext>
          </a:extLst>
        </p:cNvPr>
        <p:cNvGrpSpPr/>
        <p:nvPr/>
      </p:nvGrpSpPr>
      <p:grpSpPr>
        <a:xfrm>
          <a:off x="0" y="0"/>
          <a:ext cx="0" cy="0"/>
          <a:chOff x="0" y="0"/>
          <a:chExt cx="0" cy="0"/>
        </a:xfrm>
      </p:grpSpPr>
      <p:sp>
        <p:nvSpPr>
          <p:cNvPr id="18" name="Foliennummernplatzhalter 17">
            <a:extLst>
              <a:ext uri="{FF2B5EF4-FFF2-40B4-BE49-F238E27FC236}">
                <a16:creationId xmlns:a16="http://schemas.microsoft.com/office/drawing/2014/main" id="{9655BCE5-FFC7-DFEC-5C3F-B10A7CED3AA7}"/>
              </a:ext>
            </a:extLst>
          </p:cNvPr>
          <p:cNvSpPr>
            <a:spLocks noGrp="1"/>
          </p:cNvSpPr>
          <p:nvPr>
            <p:ph type="sldNum" sz="quarter" idx="4"/>
          </p:nvPr>
        </p:nvSpPr>
        <p:spPr>
          <a:xfrm>
            <a:off x="8688930" y="4876920"/>
            <a:ext cx="342950" cy="274637"/>
          </a:xfrm>
        </p:spPr>
        <p:txBody>
          <a:bodyPr/>
          <a:lstStyle/>
          <a:p>
            <a:fld id="{A62EE2D1-72E3-4F2B-8A33-8621F02BFDCC}" type="slidenum">
              <a:rPr lang="de-DE" noProof="0" smtClean="0"/>
              <a:t>5</a:t>
            </a:fld>
            <a:endParaRPr lang="de-DE" noProof="0" dirty="0"/>
          </a:p>
        </p:txBody>
      </p:sp>
      <p:grpSp>
        <p:nvGrpSpPr>
          <p:cNvPr id="10" name="Group 9">
            <a:extLst>
              <a:ext uri="{FF2B5EF4-FFF2-40B4-BE49-F238E27FC236}">
                <a16:creationId xmlns:a16="http://schemas.microsoft.com/office/drawing/2014/main" id="{9366FA22-55DD-BD35-8495-CCFF5B33D86B}"/>
              </a:ext>
            </a:extLst>
          </p:cNvPr>
          <p:cNvGrpSpPr/>
          <p:nvPr/>
        </p:nvGrpSpPr>
        <p:grpSpPr>
          <a:xfrm>
            <a:off x="714755" y="1211031"/>
            <a:ext cx="5873369" cy="468000"/>
            <a:chOff x="210442" y="1276350"/>
            <a:chExt cx="8799607" cy="540060"/>
          </a:xfrm>
        </p:grpSpPr>
        <p:sp>
          <p:nvSpPr>
            <p:cNvPr id="5" name="Rechteck 4">
              <a:extLst>
                <a:ext uri="{FF2B5EF4-FFF2-40B4-BE49-F238E27FC236}">
                  <a16:creationId xmlns:a16="http://schemas.microsoft.com/office/drawing/2014/main" id="{407D851D-1B5D-2F54-DBEF-01292C9FF656}"/>
                </a:ext>
              </a:extLst>
            </p:cNvPr>
            <p:cNvSpPr/>
            <p:nvPr/>
          </p:nvSpPr>
          <p:spPr>
            <a:xfrm>
              <a:off x="210442" y="1276350"/>
              <a:ext cx="8799607"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300" b="1" noProof="0" dirty="0">
                  <a:solidFill>
                    <a:schemeClr val="tx2">
                      <a:lumMod val="50000"/>
                    </a:schemeClr>
                  </a:solidFill>
                </a:rPr>
                <a:t>Abhängigkeit von der </a:t>
              </a:r>
              <a:r>
                <a:rPr lang="de-DE" sz="1300" b="1" dirty="0">
                  <a:solidFill>
                    <a:schemeClr val="tx2">
                      <a:lumMod val="50000"/>
                    </a:schemeClr>
                  </a:solidFill>
                </a:rPr>
                <a:t>Landwirtschaft: </a:t>
              </a:r>
              <a:r>
                <a:rPr lang="de-DE" sz="1000" noProof="0" dirty="0">
                  <a:solidFill>
                    <a:schemeClr val="tx2">
                      <a:lumMod val="50000"/>
                    </a:schemeClr>
                  </a:solidFill>
                </a:rPr>
                <a:t>Über 70 % der Bevölkerung im Bezirk Kpaai leben von kleinbäuerlicher Landwirtschaft, was ihr Einkommen stark einschränkt</a:t>
              </a:r>
              <a:r>
                <a:rPr lang="de-DE" sz="1200" noProof="0" dirty="0">
                  <a:solidFill>
                    <a:schemeClr val="tx2">
                      <a:lumMod val="50000"/>
                    </a:schemeClr>
                  </a:solidFill>
                </a:rPr>
                <a:t>.</a:t>
              </a:r>
            </a:p>
          </p:txBody>
        </p:sp>
        <p:sp>
          <p:nvSpPr>
            <p:cNvPr id="12" name="Rechteck 11">
              <a:extLst>
                <a:ext uri="{FF2B5EF4-FFF2-40B4-BE49-F238E27FC236}">
                  <a16:creationId xmlns:a16="http://schemas.microsoft.com/office/drawing/2014/main" id="{0110421F-94E8-21EA-DFA3-B0D301790E58}"/>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noProof="0" dirty="0"/>
            </a:p>
          </p:txBody>
        </p:sp>
      </p:grpSp>
      <p:grpSp>
        <p:nvGrpSpPr>
          <p:cNvPr id="11" name="Group 10">
            <a:extLst>
              <a:ext uri="{FF2B5EF4-FFF2-40B4-BE49-F238E27FC236}">
                <a16:creationId xmlns:a16="http://schemas.microsoft.com/office/drawing/2014/main" id="{5E348BCE-62DF-BAA4-2F7B-0CD7FB3EF0DE}"/>
              </a:ext>
            </a:extLst>
          </p:cNvPr>
          <p:cNvGrpSpPr/>
          <p:nvPr/>
        </p:nvGrpSpPr>
        <p:grpSpPr>
          <a:xfrm>
            <a:off x="714755" y="2329257"/>
            <a:ext cx="5888724" cy="468000"/>
            <a:chOff x="210442" y="1276350"/>
            <a:chExt cx="8717658" cy="540060"/>
          </a:xfrm>
        </p:grpSpPr>
        <p:sp>
          <p:nvSpPr>
            <p:cNvPr id="13" name="Rechteck 4">
              <a:extLst>
                <a:ext uri="{FF2B5EF4-FFF2-40B4-BE49-F238E27FC236}">
                  <a16:creationId xmlns:a16="http://schemas.microsoft.com/office/drawing/2014/main" id="{376634EF-C2A4-4C8A-F217-9B6B0BB63951}"/>
                </a:ext>
              </a:extLst>
            </p:cNvPr>
            <p:cNvSpPr/>
            <p:nvPr/>
          </p:nvSpPr>
          <p:spPr>
            <a:xfrm>
              <a:off x="210442" y="1276350"/>
              <a:ext cx="8717658"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300" b="1" noProof="0" dirty="0">
                  <a:solidFill>
                    <a:schemeClr val="tx2">
                      <a:lumMod val="50000"/>
                    </a:schemeClr>
                  </a:solidFill>
                </a:rPr>
                <a:t>Qualitätskontrolle:</a:t>
              </a:r>
              <a:r>
                <a:rPr lang="de-DE" sz="1000" b="1" noProof="0" dirty="0">
                  <a:solidFill>
                    <a:schemeClr val="tx2">
                      <a:lumMod val="50000"/>
                    </a:schemeClr>
                  </a:solidFill>
                </a:rPr>
                <a:t> </a:t>
              </a:r>
              <a:r>
                <a:rPr lang="de-DE" sz="1000" noProof="0" dirty="0">
                  <a:solidFill>
                    <a:schemeClr val="tx2">
                      <a:lumMod val="50000"/>
                    </a:schemeClr>
                  </a:solidFill>
                </a:rPr>
                <a:t>Aufgrund fehlender wirksamer Kontrollbehörden werden auf Märkten nicht zertifizierte, gefälschte und abgelaufene Produkte verkauft.</a:t>
              </a:r>
            </a:p>
          </p:txBody>
        </p:sp>
        <p:sp>
          <p:nvSpPr>
            <p:cNvPr id="14" name="Rechteck 11">
              <a:extLst>
                <a:ext uri="{FF2B5EF4-FFF2-40B4-BE49-F238E27FC236}">
                  <a16:creationId xmlns:a16="http://schemas.microsoft.com/office/drawing/2014/main" id="{DA7E94FC-B944-89BE-5963-C48CF3776E5F}"/>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noProof="0" dirty="0"/>
            </a:p>
          </p:txBody>
        </p:sp>
      </p:grpSp>
      <p:grpSp>
        <p:nvGrpSpPr>
          <p:cNvPr id="15" name="Group 14">
            <a:extLst>
              <a:ext uri="{FF2B5EF4-FFF2-40B4-BE49-F238E27FC236}">
                <a16:creationId xmlns:a16="http://schemas.microsoft.com/office/drawing/2014/main" id="{99B5033A-9B62-C95E-082E-8FD1DBED1620}"/>
              </a:ext>
            </a:extLst>
          </p:cNvPr>
          <p:cNvGrpSpPr/>
          <p:nvPr/>
        </p:nvGrpSpPr>
        <p:grpSpPr>
          <a:xfrm>
            <a:off x="714756" y="2888370"/>
            <a:ext cx="5873370" cy="475200"/>
            <a:chOff x="210443" y="1276350"/>
            <a:chExt cx="8799609" cy="540060"/>
          </a:xfrm>
        </p:grpSpPr>
        <p:sp>
          <p:nvSpPr>
            <p:cNvPr id="16" name="Rechteck 4">
              <a:extLst>
                <a:ext uri="{FF2B5EF4-FFF2-40B4-BE49-F238E27FC236}">
                  <a16:creationId xmlns:a16="http://schemas.microsoft.com/office/drawing/2014/main" id="{F66BEC53-A134-F4A6-E614-FE6515AE2930}"/>
                </a:ext>
              </a:extLst>
            </p:cNvPr>
            <p:cNvSpPr/>
            <p:nvPr/>
          </p:nvSpPr>
          <p:spPr>
            <a:xfrm>
              <a:off x="210443" y="1276350"/>
              <a:ext cx="8799609"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300" b="1" noProof="0" dirty="0">
                  <a:solidFill>
                    <a:schemeClr val="tx2">
                      <a:lumMod val="50000"/>
                    </a:schemeClr>
                  </a:solidFill>
                </a:rPr>
                <a:t>Begrenzte Fähigkeiten</a:t>
              </a:r>
              <a:r>
                <a:rPr lang="de-DE" sz="1300" b="1" dirty="0">
                  <a:solidFill>
                    <a:schemeClr val="tx2">
                      <a:lumMod val="50000"/>
                    </a:schemeClr>
                  </a:solidFill>
                </a:rPr>
                <a:t>:</a:t>
              </a:r>
              <a:r>
                <a:rPr lang="de-DE" sz="1000" b="1" dirty="0">
                  <a:solidFill>
                    <a:schemeClr val="tx2">
                      <a:lumMod val="50000"/>
                    </a:schemeClr>
                  </a:solidFill>
                </a:rPr>
                <a:t> </a:t>
              </a:r>
              <a:r>
                <a:rPr lang="de-DE" sz="1000" dirty="0">
                  <a:solidFill>
                    <a:schemeClr val="tx2">
                      <a:lumMod val="50000"/>
                    </a:schemeClr>
                  </a:solidFill>
                </a:rPr>
                <a:t>Vielen Landwirten fehlen die erforderlichen Kenntnisse, um landwirt-</a:t>
              </a:r>
              <a:r>
                <a:rPr lang="de-DE" sz="1000" dirty="0" err="1">
                  <a:solidFill>
                    <a:schemeClr val="tx2">
                      <a:lumMod val="50000"/>
                    </a:schemeClr>
                  </a:solidFill>
                </a:rPr>
                <a:t>schaftliche</a:t>
              </a:r>
              <a:r>
                <a:rPr lang="de-DE" sz="1000" dirty="0">
                  <a:solidFill>
                    <a:schemeClr val="tx2">
                      <a:lumMod val="50000"/>
                    </a:schemeClr>
                  </a:solidFill>
                </a:rPr>
                <a:t> Betriebsmittel effektiv einzusetzen, insbesondere da sich die Herausforderungen in der Landwirtschaft jedes Jahr weiterentwickeln.</a:t>
              </a:r>
              <a:endParaRPr lang="de-DE" sz="1200" noProof="0" dirty="0">
                <a:solidFill>
                  <a:schemeClr val="tx2">
                    <a:lumMod val="50000"/>
                  </a:schemeClr>
                </a:solidFill>
              </a:endParaRPr>
            </a:p>
          </p:txBody>
        </p:sp>
        <p:sp>
          <p:nvSpPr>
            <p:cNvPr id="17" name="Rechteck 11">
              <a:extLst>
                <a:ext uri="{FF2B5EF4-FFF2-40B4-BE49-F238E27FC236}">
                  <a16:creationId xmlns:a16="http://schemas.microsoft.com/office/drawing/2014/main" id="{C89AF8A2-EFB7-C34C-1707-1C1899F0990D}"/>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noProof="0" dirty="0"/>
            </a:p>
          </p:txBody>
        </p:sp>
      </p:grpSp>
      <p:sp>
        <p:nvSpPr>
          <p:cNvPr id="37" name="TextBox 36">
            <a:extLst>
              <a:ext uri="{FF2B5EF4-FFF2-40B4-BE49-F238E27FC236}">
                <a16:creationId xmlns:a16="http://schemas.microsoft.com/office/drawing/2014/main" id="{3EFA2021-3340-0419-6832-DF414AFF1718}"/>
              </a:ext>
            </a:extLst>
          </p:cNvPr>
          <p:cNvSpPr txBox="1"/>
          <p:nvPr/>
        </p:nvSpPr>
        <p:spPr>
          <a:xfrm>
            <a:off x="784171" y="4565709"/>
            <a:ext cx="5756875" cy="308259"/>
          </a:xfrm>
          <a:prstGeom prst="roundRect">
            <a:avLst/>
          </a:prstGeom>
          <a:ln>
            <a:noFill/>
          </a:ln>
        </p:spPr>
        <p:style>
          <a:lnRef idx="2">
            <a:schemeClr val="accent1"/>
          </a:lnRef>
          <a:fillRef idx="1">
            <a:schemeClr val="lt1"/>
          </a:fillRef>
          <a:effectRef idx="0">
            <a:schemeClr val="accent1"/>
          </a:effectRef>
          <a:fontRef idx="minor">
            <a:schemeClr val="dk1"/>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1400" b="1" kern="1200" noProof="0" dirty="0">
                <a:latin typeface="Aptos Black" panose="020B0004020202020204" pitchFamily="34" charset="0"/>
              </a:rPr>
              <a:t>Input Versorgung &amp; Beratungszentrum (IVBZ)</a:t>
            </a:r>
          </a:p>
        </p:txBody>
      </p:sp>
      <p:grpSp>
        <p:nvGrpSpPr>
          <p:cNvPr id="32" name="Group 10">
            <a:extLst>
              <a:ext uri="{FF2B5EF4-FFF2-40B4-BE49-F238E27FC236}">
                <a16:creationId xmlns:a16="http://schemas.microsoft.com/office/drawing/2014/main" id="{84C91610-D1AD-92A8-A7AE-A3CBF7306000}"/>
              </a:ext>
            </a:extLst>
          </p:cNvPr>
          <p:cNvGrpSpPr/>
          <p:nvPr/>
        </p:nvGrpSpPr>
        <p:grpSpPr>
          <a:xfrm>
            <a:off x="714757" y="1770144"/>
            <a:ext cx="5873368" cy="468000"/>
            <a:chOff x="210443" y="1276350"/>
            <a:chExt cx="8694925" cy="540060"/>
          </a:xfrm>
        </p:grpSpPr>
        <p:sp>
          <p:nvSpPr>
            <p:cNvPr id="33" name="Rechteck 4">
              <a:extLst>
                <a:ext uri="{FF2B5EF4-FFF2-40B4-BE49-F238E27FC236}">
                  <a16:creationId xmlns:a16="http://schemas.microsoft.com/office/drawing/2014/main" id="{89659D2C-EB7B-5820-F6B8-9A30ADD7AD55}"/>
                </a:ext>
              </a:extLst>
            </p:cNvPr>
            <p:cNvSpPr/>
            <p:nvPr/>
          </p:nvSpPr>
          <p:spPr>
            <a:xfrm>
              <a:off x="210443" y="1276350"/>
              <a:ext cx="8694925"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300" b="1" noProof="0" dirty="0">
                  <a:solidFill>
                    <a:schemeClr val="tx2">
                      <a:lumMod val="50000"/>
                    </a:schemeClr>
                  </a:solidFill>
                </a:rPr>
                <a:t>Erschwinglichkeit </a:t>
              </a:r>
              <a:r>
                <a:rPr lang="de-DE" sz="1300" b="1" dirty="0">
                  <a:solidFill>
                    <a:schemeClr val="tx2">
                      <a:lumMod val="50000"/>
                    </a:schemeClr>
                  </a:solidFill>
                </a:rPr>
                <a:t>und Finanzierung:</a:t>
              </a:r>
              <a:r>
                <a:rPr lang="de-DE" sz="1300" noProof="0" dirty="0">
                  <a:solidFill>
                    <a:schemeClr val="tx2">
                      <a:lumMod val="50000"/>
                    </a:schemeClr>
                  </a:solidFill>
                </a:rPr>
                <a:t> </a:t>
              </a:r>
              <a:r>
                <a:rPr lang="de-DE" sz="1000" noProof="0" dirty="0">
                  <a:solidFill>
                    <a:schemeClr val="tx2">
                      <a:lumMod val="50000"/>
                    </a:schemeClr>
                  </a:solidFill>
                </a:rPr>
                <a:t>Die meisten Landwirte können sich aufgrund der extremen Armut in der Region keine Betriebsmittel leisten, und es gibt keine Finanzierungsmöglich-</a:t>
              </a:r>
              <a:r>
                <a:rPr lang="de-DE" sz="1000" noProof="0" dirty="0" err="1">
                  <a:solidFill>
                    <a:schemeClr val="tx2">
                      <a:lumMod val="50000"/>
                    </a:schemeClr>
                  </a:solidFill>
                </a:rPr>
                <a:t>keiten</a:t>
              </a:r>
              <a:r>
                <a:rPr lang="de-DE" sz="1000" noProof="0" dirty="0">
                  <a:solidFill>
                    <a:schemeClr val="tx2">
                      <a:lumMod val="50000"/>
                    </a:schemeClr>
                  </a:solidFill>
                </a:rPr>
                <a:t>.</a:t>
              </a:r>
            </a:p>
          </p:txBody>
        </p:sp>
        <p:sp>
          <p:nvSpPr>
            <p:cNvPr id="34" name="Rechteck 11">
              <a:extLst>
                <a:ext uri="{FF2B5EF4-FFF2-40B4-BE49-F238E27FC236}">
                  <a16:creationId xmlns:a16="http://schemas.microsoft.com/office/drawing/2014/main" id="{8B947AD5-8F8B-0769-9B75-F07F9970133B}"/>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noProof="0" dirty="0"/>
            </a:p>
          </p:txBody>
        </p:sp>
      </p:grpSp>
      <p:pic>
        <p:nvPicPr>
          <p:cNvPr id="26" name="Picture 25">
            <a:extLst>
              <a:ext uri="{FF2B5EF4-FFF2-40B4-BE49-F238E27FC236}">
                <a16:creationId xmlns:a16="http://schemas.microsoft.com/office/drawing/2014/main" id="{58E9661B-49CA-A614-9981-FC2350AE77C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211309" y="4470680"/>
            <a:ext cx="485646" cy="485646"/>
          </a:xfrm>
          <a:prstGeom prst="rect">
            <a:avLst/>
          </a:prstGeom>
          <a:noFill/>
        </p:spPr>
      </p:pic>
      <p:pic>
        <p:nvPicPr>
          <p:cNvPr id="6" name="Grafik 7">
            <a:extLst>
              <a:ext uri="{FF2B5EF4-FFF2-40B4-BE49-F238E27FC236}">
                <a16:creationId xmlns:a16="http://schemas.microsoft.com/office/drawing/2014/main" id="{74281BF3-88E2-A095-FB8C-E70F37EE7489}"/>
              </a:ext>
            </a:extLst>
          </p:cNvPr>
          <p:cNvPicPr>
            <a:picLocks noChangeAspect="1"/>
          </p:cNvPicPr>
          <p:nvPr/>
        </p:nvPicPr>
        <p:blipFill>
          <a:blip r:embed="rId5"/>
          <a:srcRect l="4478" t="9541" b="2867"/>
          <a:stretch>
            <a:fillRect/>
          </a:stretch>
        </p:blipFill>
        <p:spPr>
          <a:xfrm>
            <a:off x="6712088" y="1209884"/>
            <a:ext cx="1821574" cy="1721906"/>
          </a:xfrm>
          <a:prstGeom prst="roundRect">
            <a:avLst>
              <a:gd name="adj" fmla="val 12684"/>
            </a:avLst>
          </a:prstGeom>
          <a:ln>
            <a:noFill/>
          </a:ln>
        </p:spPr>
      </p:pic>
      <p:grpSp>
        <p:nvGrpSpPr>
          <p:cNvPr id="8" name="Gruppieren 14">
            <a:extLst>
              <a:ext uri="{FF2B5EF4-FFF2-40B4-BE49-F238E27FC236}">
                <a16:creationId xmlns:a16="http://schemas.microsoft.com/office/drawing/2014/main" id="{113BB808-CC66-F8AD-F00D-DCDDF8DF1342}"/>
              </a:ext>
            </a:extLst>
          </p:cNvPr>
          <p:cNvGrpSpPr/>
          <p:nvPr/>
        </p:nvGrpSpPr>
        <p:grpSpPr>
          <a:xfrm>
            <a:off x="7083084" y="3058360"/>
            <a:ext cx="1815240" cy="1673978"/>
            <a:chOff x="7163903" y="1236895"/>
            <a:chExt cx="1764197" cy="1729759"/>
          </a:xfrm>
        </p:grpSpPr>
        <p:pic>
          <p:nvPicPr>
            <p:cNvPr id="20" name="Grafik 9">
              <a:extLst>
                <a:ext uri="{FF2B5EF4-FFF2-40B4-BE49-F238E27FC236}">
                  <a16:creationId xmlns:a16="http://schemas.microsoft.com/office/drawing/2014/main" id="{EB7966B7-87E6-1980-5B2A-D14111C9B213}"/>
                </a:ext>
              </a:extLst>
            </p:cNvPr>
            <p:cNvPicPr>
              <a:picLocks noChangeAspect="1"/>
            </p:cNvPicPr>
            <p:nvPr/>
          </p:nvPicPr>
          <p:blipFill>
            <a:blip r:embed="rId6"/>
            <a:srcRect l="10646" t="13054" r="4178" b="6165"/>
            <a:stretch>
              <a:fillRect/>
            </a:stretch>
          </p:blipFill>
          <p:spPr>
            <a:xfrm>
              <a:off x="7163903" y="1236895"/>
              <a:ext cx="1764197" cy="1729759"/>
            </a:xfrm>
            <a:prstGeom prst="roundRect">
              <a:avLst>
                <a:gd name="adj" fmla="val 9839"/>
              </a:avLst>
            </a:prstGeom>
            <a:ln>
              <a:noFill/>
            </a:ln>
          </p:spPr>
        </p:pic>
        <p:sp>
          <p:nvSpPr>
            <p:cNvPr id="25" name="Ellipse 12">
              <a:extLst>
                <a:ext uri="{FF2B5EF4-FFF2-40B4-BE49-F238E27FC236}">
                  <a16:creationId xmlns:a16="http://schemas.microsoft.com/office/drawing/2014/main" id="{979B287E-B0B8-E17F-8E84-964843DB4AF4}"/>
                </a:ext>
              </a:extLst>
            </p:cNvPr>
            <p:cNvSpPr/>
            <p:nvPr/>
          </p:nvSpPr>
          <p:spPr>
            <a:xfrm>
              <a:off x="7845667" y="1620262"/>
              <a:ext cx="209926" cy="223198"/>
            </a:xfrm>
            <a:prstGeom prst="ellipse">
              <a:avLst/>
            </a:prstGeom>
            <a:solidFill>
              <a:srgbClr val="00F7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sp>
        <p:nvSpPr>
          <p:cNvPr id="31" name="Ellipse 12">
            <a:extLst>
              <a:ext uri="{FF2B5EF4-FFF2-40B4-BE49-F238E27FC236}">
                <a16:creationId xmlns:a16="http://schemas.microsoft.com/office/drawing/2014/main" id="{F5138451-74AC-7A1D-C8A0-1402187502CF}"/>
              </a:ext>
            </a:extLst>
          </p:cNvPr>
          <p:cNvSpPr/>
          <p:nvPr/>
        </p:nvSpPr>
        <p:spPr>
          <a:xfrm flipH="1">
            <a:off x="6929224" y="1836830"/>
            <a:ext cx="108000" cy="108000"/>
          </a:xfrm>
          <a:prstGeom prst="ellipse">
            <a:avLst/>
          </a:prstGeom>
          <a:solidFill>
            <a:srgbClr val="00F7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pic>
        <p:nvPicPr>
          <p:cNvPr id="58" name="Grafik 57">
            <a:extLst>
              <a:ext uri="{FF2B5EF4-FFF2-40B4-BE49-F238E27FC236}">
                <a16:creationId xmlns:a16="http://schemas.microsoft.com/office/drawing/2014/main" id="{1092392D-4CB4-ED5F-ADC4-D27B63524353}"/>
              </a:ext>
            </a:extLst>
          </p:cNvPr>
          <p:cNvPicPr>
            <a:picLocks noChangeAspect="1"/>
          </p:cNvPicPr>
          <p:nvPr/>
        </p:nvPicPr>
        <p:blipFill>
          <a:blip r:embed="rId7">
            <a:duotone>
              <a:schemeClr val="accent1">
                <a:shade val="45000"/>
                <a:satMod val="135000"/>
              </a:schemeClr>
              <a:prstClr val="white"/>
            </a:duotone>
          </a:blip>
          <a:stretch>
            <a:fillRect/>
          </a:stretch>
        </p:blipFill>
        <p:spPr>
          <a:xfrm>
            <a:off x="212256" y="1216731"/>
            <a:ext cx="444776" cy="444776"/>
          </a:xfrm>
          <a:prstGeom prst="rect">
            <a:avLst/>
          </a:prstGeom>
        </p:spPr>
      </p:pic>
      <p:pic>
        <p:nvPicPr>
          <p:cNvPr id="70" name="Grafik 69">
            <a:extLst>
              <a:ext uri="{FF2B5EF4-FFF2-40B4-BE49-F238E27FC236}">
                <a16:creationId xmlns:a16="http://schemas.microsoft.com/office/drawing/2014/main" id="{9D1F38D9-C726-46A2-4217-794E1101107D}"/>
              </a:ext>
            </a:extLst>
          </p:cNvPr>
          <p:cNvPicPr>
            <a:picLocks noChangeAspect="1"/>
          </p:cNvPicPr>
          <p:nvPr/>
        </p:nvPicPr>
        <p:blipFill>
          <a:blip r:embed="rId8">
            <a:duotone>
              <a:schemeClr val="accent1">
                <a:shade val="45000"/>
                <a:satMod val="135000"/>
              </a:schemeClr>
              <a:prstClr val="white"/>
            </a:duotone>
          </a:blip>
          <a:stretch>
            <a:fillRect/>
          </a:stretch>
        </p:blipFill>
        <p:spPr>
          <a:xfrm>
            <a:off x="209881" y="1783404"/>
            <a:ext cx="428976" cy="444776"/>
          </a:xfrm>
          <a:prstGeom prst="rect">
            <a:avLst/>
          </a:prstGeom>
        </p:spPr>
      </p:pic>
      <p:grpSp>
        <p:nvGrpSpPr>
          <p:cNvPr id="86" name="Gruppieren 85">
            <a:extLst>
              <a:ext uri="{FF2B5EF4-FFF2-40B4-BE49-F238E27FC236}">
                <a16:creationId xmlns:a16="http://schemas.microsoft.com/office/drawing/2014/main" id="{233E75EF-C619-78DF-2893-4561475EE4C4}"/>
              </a:ext>
            </a:extLst>
          </p:cNvPr>
          <p:cNvGrpSpPr/>
          <p:nvPr/>
        </p:nvGrpSpPr>
        <p:grpSpPr>
          <a:xfrm>
            <a:off x="169904" y="2305714"/>
            <a:ext cx="548494" cy="498772"/>
            <a:chOff x="217199" y="2350926"/>
            <a:chExt cx="467948" cy="467948"/>
          </a:xfrm>
        </p:grpSpPr>
        <p:pic>
          <p:nvPicPr>
            <p:cNvPr id="74" name="Grafik 73">
              <a:extLst>
                <a:ext uri="{FF2B5EF4-FFF2-40B4-BE49-F238E27FC236}">
                  <a16:creationId xmlns:a16="http://schemas.microsoft.com/office/drawing/2014/main" id="{24BAD2C0-DE41-B0EB-5D0C-B625F5C7AA4C}"/>
                </a:ext>
              </a:extLst>
            </p:cNvPr>
            <p:cNvPicPr>
              <a:picLocks noChangeAspect="1"/>
            </p:cNvPicPr>
            <p:nvPr/>
          </p:nvPicPr>
          <p:blipFill>
            <a:blip r:embed="rId9">
              <a:duotone>
                <a:schemeClr val="accent1">
                  <a:shade val="45000"/>
                  <a:satMod val="135000"/>
                </a:schemeClr>
                <a:prstClr val="white"/>
              </a:duotone>
            </a:blip>
            <a:stretch>
              <a:fillRect/>
            </a:stretch>
          </p:blipFill>
          <p:spPr>
            <a:xfrm>
              <a:off x="217199" y="2350926"/>
              <a:ext cx="467948" cy="467948"/>
            </a:xfrm>
            <a:prstGeom prst="rect">
              <a:avLst/>
            </a:prstGeom>
          </p:spPr>
        </p:pic>
        <p:sp>
          <p:nvSpPr>
            <p:cNvPr id="77" name="Ellipse 76">
              <a:extLst>
                <a:ext uri="{FF2B5EF4-FFF2-40B4-BE49-F238E27FC236}">
                  <a16:creationId xmlns:a16="http://schemas.microsoft.com/office/drawing/2014/main" id="{70F4BDF5-F119-F33F-57B6-6448FC67F081}"/>
                </a:ext>
              </a:extLst>
            </p:cNvPr>
            <p:cNvSpPr/>
            <p:nvPr/>
          </p:nvSpPr>
          <p:spPr>
            <a:xfrm>
              <a:off x="372542" y="2465346"/>
              <a:ext cx="154588" cy="1545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pic>
          <p:nvPicPr>
            <p:cNvPr id="76" name="Grafik 75">
              <a:extLst>
                <a:ext uri="{FF2B5EF4-FFF2-40B4-BE49-F238E27FC236}">
                  <a16:creationId xmlns:a16="http://schemas.microsoft.com/office/drawing/2014/main" id="{9BA0BFBB-0ED0-FDF0-999F-CD7064E6A88C}"/>
                </a:ext>
              </a:extLst>
            </p:cNvPr>
            <p:cNvPicPr>
              <a:picLocks noChangeAspect="1"/>
            </p:cNvPicPr>
            <p:nvPr/>
          </p:nvPicPr>
          <p:blipFill>
            <a:blip r:embed="rId10">
              <a:duotone>
                <a:schemeClr val="accent1">
                  <a:shade val="45000"/>
                  <a:satMod val="135000"/>
                </a:schemeClr>
                <a:prstClr val="white"/>
              </a:duotone>
            </a:blip>
            <a:stretch>
              <a:fillRect/>
            </a:stretch>
          </p:blipFill>
          <p:spPr>
            <a:xfrm>
              <a:off x="380022" y="2480306"/>
              <a:ext cx="139628" cy="139628"/>
            </a:xfrm>
            <a:prstGeom prst="rect">
              <a:avLst/>
            </a:prstGeom>
          </p:spPr>
        </p:pic>
      </p:grpSp>
      <p:grpSp>
        <p:nvGrpSpPr>
          <p:cNvPr id="82" name="Group 14">
            <a:extLst>
              <a:ext uri="{FF2B5EF4-FFF2-40B4-BE49-F238E27FC236}">
                <a16:creationId xmlns:a16="http://schemas.microsoft.com/office/drawing/2014/main" id="{DF5BB76E-DCCE-5866-9062-9AE53835602E}"/>
              </a:ext>
            </a:extLst>
          </p:cNvPr>
          <p:cNvGrpSpPr/>
          <p:nvPr/>
        </p:nvGrpSpPr>
        <p:grpSpPr>
          <a:xfrm>
            <a:off x="714755" y="3447483"/>
            <a:ext cx="5873371" cy="468000"/>
            <a:chOff x="210442" y="1276350"/>
            <a:chExt cx="8799611" cy="540060"/>
          </a:xfrm>
        </p:grpSpPr>
        <p:sp>
          <p:nvSpPr>
            <p:cNvPr id="83" name="Rechteck 4">
              <a:extLst>
                <a:ext uri="{FF2B5EF4-FFF2-40B4-BE49-F238E27FC236}">
                  <a16:creationId xmlns:a16="http://schemas.microsoft.com/office/drawing/2014/main" id="{91327E05-DDFD-54A3-50EE-6E3DA7187895}"/>
                </a:ext>
              </a:extLst>
            </p:cNvPr>
            <p:cNvSpPr/>
            <p:nvPr/>
          </p:nvSpPr>
          <p:spPr>
            <a:xfrm>
              <a:off x="210442" y="1276350"/>
              <a:ext cx="8799611"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300" b="1" noProof="0" dirty="0">
                  <a:solidFill>
                    <a:schemeClr val="tx2">
                      <a:lumMod val="50000"/>
                    </a:schemeClr>
                  </a:solidFill>
                </a:rPr>
                <a:t>Geringe Produktivität: </a:t>
              </a:r>
              <a:r>
                <a:rPr lang="de-DE" sz="1000" noProof="0" dirty="0">
                  <a:solidFill>
                    <a:schemeClr val="tx2">
                      <a:lumMod val="50000"/>
                    </a:schemeClr>
                  </a:solidFill>
                </a:rPr>
                <a:t>Der eingeschränkte Zugang zu hochwertigen Betriebsmitteln und geeigneten Werkzeugen verringert die Erträge um bis zu 60 %.</a:t>
              </a:r>
            </a:p>
          </p:txBody>
        </p:sp>
        <p:sp>
          <p:nvSpPr>
            <p:cNvPr id="84" name="Rechteck 11">
              <a:extLst>
                <a:ext uri="{FF2B5EF4-FFF2-40B4-BE49-F238E27FC236}">
                  <a16:creationId xmlns:a16="http://schemas.microsoft.com/office/drawing/2014/main" id="{6D0D6434-BFB5-D8C5-56CA-5F0D943243FE}"/>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noProof="0" dirty="0"/>
            </a:p>
          </p:txBody>
        </p:sp>
      </p:grpSp>
      <p:pic>
        <p:nvPicPr>
          <p:cNvPr id="85" name="Grafik 84">
            <a:extLst>
              <a:ext uri="{FF2B5EF4-FFF2-40B4-BE49-F238E27FC236}">
                <a16:creationId xmlns:a16="http://schemas.microsoft.com/office/drawing/2014/main" id="{B8B0D3C4-BDB0-C61C-CC1D-E5C470B90274}"/>
              </a:ext>
            </a:extLst>
          </p:cNvPr>
          <p:cNvPicPr>
            <a:picLocks noChangeAspect="1"/>
          </p:cNvPicPr>
          <p:nvPr/>
        </p:nvPicPr>
        <p:blipFill>
          <a:blip r:embed="rId11">
            <a:duotone>
              <a:schemeClr val="accent1">
                <a:shade val="45000"/>
                <a:satMod val="135000"/>
              </a:schemeClr>
              <a:prstClr val="white"/>
            </a:duotone>
          </a:blip>
          <a:stretch>
            <a:fillRect/>
          </a:stretch>
        </p:blipFill>
        <p:spPr>
          <a:xfrm>
            <a:off x="220489" y="3476290"/>
            <a:ext cx="431912" cy="431912"/>
          </a:xfrm>
          <a:prstGeom prst="rect">
            <a:avLst/>
          </a:prstGeom>
        </p:spPr>
      </p:pic>
      <p:pic>
        <p:nvPicPr>
          <p:cNvPr id="88" name="Grafik 87">
            <a:extLst>
              <a:ext uri="{FF2B5EF4-FFF2-40B4-BE49-F238E27FC236}">
                <a16:creationId xmlns:a16="http://schemas.microsoft.com/office/drawing/2014/main" id="{D85F5048-563D-DF89-3C5A-5EFA02FFB1F0}"/>
              </a:ext>
            </a:extLst>
          </p:cNvPr>
          <p:cNvPicPr>
            <a:picLocks noChangeAspect="1"/>
          </p:cNvPicPr>
          <p:nvPr/>
        </p:nvPicPr>
        <p:blipFill>
          <a:blip r:embed="rId12">
            <a:duotone>
              <a:schemeClr val="accent1">
                <a:shade val="45000"/>
                <a:satMod val="135000"/>
              </a:schemeClr>
              <a:prstClr val="white"/>
            </a:duotone>
          </a:blip>
          <a:stretch>
            <a:fillRect/>
          </a:stretch>
        </p:blipFill>
        <p:spPr>
          <a:xfrm>
            <a:off x="208752" y="2892734"/>
            <a:ext cx="453232" cy="470836"/>
          </a:xfrm>
          <a:prstGeom prst="rect">
            <a:avLst/>
          </a:prstGeom>
        </p:spPr>
      </p:pic>
      <p:pic>
        <p:nvPicPr>
          <p:cNvPr id="89" name="Picture 25">
            <a:extLst>
              <a:ext uri="{FF2B5EF4-FFF2-40B4-BE49-F238E27FC236}">
                <a16:creationId xmlns:a16="http://schemas.microsoft.com/office/drawing/2014/main" id="{47C9EFDC-A7C5-D4B7-347E-41D75A4BDCB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flipH="1">
            <a:off x="5630579" y="4470546"/>
            <a:ext cx="485647" cy="484742"/>
          </a:xfrm>
          <a:prstGeom prst="rect">
            <a:avLst/>
          </a:prstGeom>
          <a:noFill/>
        </p:spPr>
      </p:pic>
      <p:sp>
        <p:nvSpPr>
          <p:cNvPr id="90" name="Legende: mit Pfeil nach unten 89">
            <a:extLst>
              <a:ext uri="{FF2B5EF4-FFF2-40B4-BE49-F238E27FC236}">
                <a16:creationId xmlns:a16="http://schemas.microsoft.com/office/drawing/2014/main" id="{C194624B-28D4-96F1-0B83-6B6059CD7138}"/>
              </a:ext>
            </a:extLst>
          </p:cNvPr>
          <p:cNvSpPr/>
          <p:nvPr/>
        </p:nvSpPr>
        <p:spPr>
          <a:xfrm>
            <a:off x="1187660" y="4010524"/>
            <a:ext cx="4952215" cy="535256"/>
          </a:xfrm>
          <a:prstGeom prst="downArrowCallout">
            <a:avLst>
              <a:gd name="adj1" fmla="val 35907"/>
              <a:gd name="adj2" fmla="val 41912"/>
              <a:gd name="adj3" fmla="val 25000"/>
              <a:gd name="adj4" fmla="val 64977"/>
            </a:avLst>
          </a:prstGeom>
          <a:solidFill>
            <a:srgbClr val="017F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noProof="0" dirty="0"/>
              <a:t>LÖSUNG</a:t>
            </a:r>
          </a:p>
        </p:txBody>
      </p:sp>
      <p:sp>
        <p:nvSpPr>
          <p:cNvPr id="91" name="Rechteck 90">
            <a:extLst>
              <a:ext uri="{FF2B5EF4-FFF2-40B4-BE49-F238E27FC236}">
                <a16:creationId xmlns:a16="http://schemas.microsoft.com/office/drawing/2014/main" id="{5E586007-84A7-A547-5174-15326853FE9C}"/>
              </a:ext>
            </a:extLst>
          </p:cNvPr>
          <p:cNvSpPr/>
          <p:nvPr/>
        </p:nvSpPr>
        <p:spPr>
          <a:xfrm>
            <a:off x="1187660" y="4010525"/>
            <a:ext cx="4952215" cy="945802"/>
          </a:xfrm>
          <a:prstGeom prst="rect">
            <a:avLst/>
          </a:prstGeom>
          <a:noFill/>
          <a:ln>
            <a:solidFill>
              <a:srgbClr val="017F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 name="Titel 1">
            <a:extLst>
              <a:ext uri="{FF2B5EF4-FFF2-40B4-BE49-F238E27FC236}">
                <a16:creationId xmlns:a16="http://schemas.microsoft.com/office/drawing/2014/main" id="{82A86816-9718-BE74-B8C2-60003D7B0548}"/>
              </a:ext>
            </a:extLst>
          </p:cNvPr>
          <p:cNvSpPr txBox="1">
            <a:spLocks/>
          </p:cNvSpPr>
          <p:nvPr/>
        </p:nvSpPr>
        <p:spPr>
          <a:xfrm>
            <a:off x="104774" y="106998"/>
            <a:ext cx="8067625" cy="99377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800" b="0" kern="1200">
                <a:solidFill>
                  <a:schemeClr val="accent1">
                    <a:lumMod val="75000"/>
                  </a:schemeClr>
                </a:solidFill>
                <a:latin typeface="+mj-lt"/>
                <a:ea typeface="+mj-ea"/>
                <a:cs typeface="+mj-cs"/>
              </a:defRPr>
            </a:lvl1pPr>
          </a:lstStyle>
          <a:p>
            <a:r>
              <a:rPr lang="de-DE" sz="2900" b="1" noProof="0" dirty="0"/>
              <a:t>Hintergrund des Projekts</a:t>
            </a:r>
            <a:br>
              <a:rPr lang="de-DE" noProof="0" dirty="0"/>
            </a:br>
            <a:r>
              <a:rPr lang="de-DE" sz="2100" noProof="0" dirty="0"/>
              <a:t>Wichtige Herausforderungen in </a:t>
            </a:r>
            <a:r>
              <a:rPr lang="de-DE" sz="2100" dirty="0"/>
              <a:t>Kleinstadt </a:t>
            </a:r>
            <a:r>
              <a:rPr lang="de-DE" sz="2100" noProof="0" dirty="0" err="1"/>
              <a:t>Palala</a:t>
            </a:r>
            <a:r>
              <a:rPr lang="de-DE" sz="2100" noProof="0" dirty="0"/>
              <a:t>/</a:t>
            </a:r>
            <a:r>
              <a:rPr lang="de-DE" sz="2100" noProof="0" dirty="0" err="1"/>
              <a:t>Kowai</a:t>
            </a:r>
            <a:r>
              <a:rPr lang="de-DE" sz="2100" noProof="0" dirty="0"/>
              <a:t>, Bezirk Kpaai, Liberia </a:t>
            </a:r>
          </a:p>
        </p:txBody>
      </p:sp>
    </p:spTree>
    <p:extLst>
      <p:ext uri="{BB962C8B-B14F-4D97-AF65-F5344CB8AC3E}">
        <p14:creationId xmlns:p14="http://schemas.microsoft.com/office/powerpoint/2010/main" val="306205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8ABA0-2187-6BAF-F0CC-A875E07F3697}"/>
              </a:ext>
            </a:extLst>
          </p:cNvPr>
          <p:cNvSpPr>
            <a:spLocks noGrp="1"/>
          </p:cNvSpPr>
          <p:nvPr>
            <p:ph type="title"/>
          </p:nvPr>
        </p:nvSpPr>
        <p:spPr>
          <a:xfrm>
            <a:off x="104774" y="114618"/>
            <a:ext cx="8067625" cy="1961573"/>
          </a:xfrm>
        </p:spPr>
        <p:txBody>
          <a:bodyPr>
            <a:normAutofit/>
          </a:bodyPr>
          <a:lstStyle/>
          <a:p>
            <a:r>
              <a:rPr lang="de-DE" noProof="0" dirty="0"/>
              <a:t>Hintergrund des Projekts</a:t>
            </a:r>
            <a:br>
              <a:rPr lang="de-DE" noProof="0" dirty="0"/>
            </a:br>
            <a:r>
              <a:rPr lang="de-DE" sz="2000" b="0" noProof="0" dirty="0"/>
              <a:t>Strategische Lösung –</a:t>
            </a:r>
            <a:r>
              <a:rPr lang="de-DE" sz="2000" b="0" dirty="0"/>
              <a:t>Input Verteilung &amp; Beratungszentrum (IVBZ)</a:t>
            </a:r>
          </a:p>
        </p:txBody>
      </p:sp>
      <p:pic>
        <p:nvPicPr>
          <p:cNvPr id="5" name="Grafik 4">
            <a:extLst>
              <a:ext uri="{FF2B5EF4-FFF2-40B4-BE49-F238E27FC236}">
                <a16:creationId xmlns:a16="http://schemas.microsoft.com/office/drawing/2014/main" id="{5F55ADEE-479D-10C6-E6B5-7D4FA4F41904}"/>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rcRect l="11248" t="8606" r="4285" b="3814"/>
          <a:stretch>
            <a:fillRect/>
          </a:stretch>
        </p:blipFill>
        <p:spPr>
          <a:xfrm>
            <a:off x="5724525" y="2992386"/>
            <a:ext cx="787544" cy="680572"/>
          </a:xfrm>
          <a:prstGeom prst="rect">
            <a:avLst/>
          </a:prstGeom>
          <a:solidFill>
            <a:schemeClr val="accent6">
              <a:lumMod val="40000"/>
              <a:lumOff val="60000"/>
            </a:schemeClr>
          </a:solidFill>
        </p:spPr>
      </p:pic>
      <p:pic>
        <p:nvPicPr>
          <p:cNvPr id="6" name="Grafik 5">
            <a:extLst>
              <a:ext uri="{FF2B5EF4-FFF2-40B4-BE49-F238E27FC236}">
                <a16:creationId xmlns:a16="http://schemas.microsoft.com/office/drawing/2014/main" id="{C0CDA411-DC92-162F-4672-8A9F8DC9F6C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rcRect l="10341" t="6376" r="11486"/>
          <a:stretch>
            <a:fillRect/>
          </a:stretch>
        </p:blipFill>
        <p:spPr>
          <a:xfrm>
            <a:off x="5674171" y="1212325"/>
            <a:ext cx="908303" cy="732505"/>
          </a:xfrm>
          <a:prstGeom prst="rect">
            <a:avLst/>
          </a:prstGeom>
        </p:spPr>
      </p:pic>
      <p:grpSp>
        <p:nvGrpSpPr>
          <p:cNvPr id="7" name="Gruppieren 6">
            <a:extLst>
              <a:ext uri="{FF2B5EF4-FFF2-40B4-BE49-F238E27FC236}">
                <a16:creationId xmlns:a16="http://schemas.microsoft.com/office/drawing/2014/main" id="{E91D6024-3005-0895-A8F0-1BB882939D64}"/>
              </a:ext>
            </a:extLst>
          </p:cNvPr>
          <p:cNvGrpSpPr/>
          <p:nvPr/>
        </p:nvGrpSpPr>
        <p:grpSpPr>
          <a:xfrm>
            <a:off x="230312" y="3847716"/>
            <a:ext cx="5432820" cy="741170"/>
            <a:chOff x="230312" y="3847716"/>
            <a:chExt cx="5432820" cy="741170"/>
          </a:xfrm>
        </p:grpSpPr>
        <p:sp>
          <p:nvSpPr>
            <p:cNvPr id="8" name="Pfeil: Fünfeck 7">
              <a:extLst>
                <a:ext uri="{FF2B5EF4-FFF2-40B4-BE49-F238E27FC236}">
                  <a16:creationId xmlns:a16="http://schemas.microsoft.com/office/drawing/2014/main" id="{F27F2B36-A961-02C5-8037-C375C00D319D}"/>
                </a:ext>
              </a:extLst>
            </p:cNvPr>
            <p:cNvSpPr/>
            <p:nvPr/>
          </p:nvSpPr>
          <p:spPr>
            <a:xfrm>
              <a:off x="276919" y="3847716"/>
              <a:ext cx="5386213" cy="74117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de-DE" b="1" noProof="0" dirty="0">
                  <a:solidFill>
                    <a:srgbClr val="004815"/>
                  </a:solidFill>
                </a:rPr>
                <a:t>Optimaler Standort: </a:t>
              </a:r>
            </a:p>
            <a:p>
              <a:r>
                <a:rPr lang="de-DE" sz="1100" noProof="0" dirty="0">
                  <a:solidFill>
                    <a:srgbClr val="004815"/>
                  </a:solidFill>
                </a:rPr>
                <a:t>Das IVBZ wird strategisch günstig in </a:t>
              </a:r>
              <a:r>
                <a:rPr lang="de-DE" sz="1100" noProof="0" dirty="0" err="1">
                  <a:solidFill>
                    <a:srgbClr val="004815"/>
                  </a:solidFill>
                </a:rPr>
                <a:t>Palala</a:t>
              </a:r>
              <a:r>
                <a:rPr lang="de-DE" sz="1100" noProof="0" dirty="0">
                  <a:solidFill>
                    <a:srgbClr val="004815"/>
                  </a:solidFill>
                </a:rPr>
                <a:t> City gelegen sein, sodass die </a:t>
              </a:r>
              <a:r>
                <a:rPr lang="de-DE" sz="1100" noProof="0" dirty="0" err="1">
                  <a:solidFill>
                    <a:srgbClr val="004815"/>
                  </a:solidFill>
                </a:rPr>
                <a:t>Zielg-emeinden</a:t>
              </a:r>
              <a:r>
                <a:rPr lang="de-DE" sz="1100" noProof="0" dirty="0">
                  <a:solidFill>
                    <a:srgbClr val="004815"/>
                  </a:solidFill>
                </a:rPr>
                <a:t> bequem Zugang haben.</a:t>
              </a:r>
            </a:p>
          </p:txBody>
        </p:sp>
        <p:sp>
          <p:nvSpPr>
            <p:cNvPr id="9" name="Rectangle: Rounded Corners 17">
              <a:extLst>
                <a:ext uri="{FF2B5EF4-FFF2-40B4-BE49-F238E27FC236}">
                  <a16:creationId xmlns:a16="http://schemas.microsoft.com/office/drawing/2014/main" id="{97E26DDB-C2E8-5348-F54E-E67E3E7D2167}"/>
                </a:ext>
              </a:extLst>
            </p:cNvPr>
            <p:cNvSpPr/>
            <p:nvPr/>
          </p:nvSpPr>
          <p:spPr>
            <a:xfrm>
              <a:off x="230312" y="3849745"/>
              <a:ext cx="72000" cy="7371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sp>
        <p:nvSpPr>
          <p:cNvPr id="10" name="Pfeil: Fünfeck 2">
            <a:extLst>
              <a:ext uri="{FF2B5EF4-FFF2-40B4-BE49-F238E27FC236}">
                <a16:creationId xmlns:a16="http://schemas.microsoft.com/office/drawing/2014/main" id="{E37BD0BA-CD42-0E16-BF7F-BFEA9B696068}"/>
              </a:ext>
            </a:extLst>
          </p:cNvPr>
          <p:cNvSpPr/>
          <p:nvPr/>
        </p:nvSpPr>
        <p:spPr>
          <a:xfrm>
            <a:off x="276919" y="2959348"/>
            <a:ext cx="5386213" cy="74117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r>
              <a:rPr lang="de-DE" b="1" noProof="0" dirty="0">
                <a:solidFill>
                  <a:srgbClr val="004815"/>
                </a:solidFill>
              </a:rPr>
              <a:t>Begünstigte: </a:t>
            </a:r>
          </a:p>
          <a:p>
            <a:pPr lvl="0"/>
            <a:r>
              <a:rPr lang="de-DE" sz="1100" noProof="0" dirty="0">
                <a:solidFill>
                  <a:srgbClr val="004815"/>
                </a:solidFill>
              </a:rPr>
              <a:t>Zwischen 500 und 600 Menschen, etwa 100 bis 110 Kleinbauernfamilien, mit Potenzial für zukünftige Expansion.</a:t>
            </a:r>
          </a:p>
        </p:txBody>
      </p:sp>
      <p:sp>
        <p:nvSpPr>
          <p:cNvPr id="11" name="Pfeil: Fünfeck 11">
            <a:extLst>
              <a:ext uri="{FF2B5EF4-FFF2-40B4-BE49-F238E27FC236}">
                <a16:creationId xmlns:a16="http://schemas.microsoft.com/office/drawing/2014/main" id="{F9E393E0-8D97-4DD8-D373-402A5181F9DA}"/>
              </a:ext>
            </a:extLst>
          </p:cNvPr>
          <p:cNvSpPr/>
          <p:nvPr/>
        </p:nvSpPr>
        <p:spPr>
          <a:xfrm>
            <a:off x="276919" y="2071117"/>
            <a:ext cx="5386213" cy="74117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de-DE" b="1" noProof="0" dirty="0">
                <a:solidFill>
                  <a:srgbClr val="004815"/>
                </a:solidFill>
              </a:rPr>
              <a:t>Funktionalität:</a:t>
            </a:r>
          </a:p>
          <a:p>
            <a:r>
              <a:rPr lang="de-DE" sz="1100" noProof="0" dirty="0">
                <a:solidFill>
                  <a:srgbClr val="004815"/>
                </a:solidFill>
              </a:rPr>
              <a:t>Das IVBZ macht hochwertige landwirtschaftliche Betriebsmittel für Kleinbauern erschwinglich und zugänglich und bietet ihnen entsprechende Beratung und Anleitung.</a:t>
            </a:r>
          </a:p>
        </p:txBody>
      </p:sp>
      <p:sp>
        <p:nvSpPr>
          <p:cNvPr id="12" name="Pfeil: Fünfeck 12">
            <a:extLst>
              <a:ext uri="{FF2B5EF4-FFF2-40B4-BE49-F238E27FC236}">
                <a16:creationId xmlns:a16="http://schemas.microsoft.com/office/drawing/2014/main" id="{1CC14C8E-DAA1-7F0A-E185-EC2E6A548955}"/>
              </a:ext>
            </a:extLst>
          </p:cNvPr>
          <p:cNvSpPr/>
          <p:nvPr/>
        </p:nvSpPr>
        <p:spPr>
          <a:xfrm>
            <a:off x="276919" y="1210066"/>
            <a:ext cx="5386213" cy="74117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de-DE" b="1" noProof="0" dirty="0">
                <a:solidFill>
                  <a:srgbClr val="004815"/>
                </a:solidFill>
              </a:rPr>
              <a:t>Kapazität/Größe: </a:t>
            </a:r>
          </a:p>
          <a:p>
            <a:pPr lvl="0"/>
            <a:r>
              <a:rPr lang="de-DE" sz="1100" dirty="0">
                <a:solidFill>
                  <a:srgbClr val="004815"/>
                </a:solidFill>
              </a:rPr>
              <a:t>IVBZ-Anlage mit  einer Fläche von 36 </a:t>
            </a:r>
            <a:r>
              <a:rPr lang="de-DE" sz="1100" noProof="0" dirty="0">
                <a:solidFill>
                  <a:srgbClr val="004815"/>
                </a:solidFill>
              </a:rPr>
              <a:t>m², und Höhe von 5 Metern, mit einer Lagerkapazität von 110 m³.</a:t>
            </a:r>
          </a:p>
        </p:txBody>
      </p:sp>
      <p:pic>
        <p:nvPicPr>
          <p:cNvPr id="13" name="Grafik 7">
            <a:extLst>
              <a:ext uri="{FF2B5EF4-FFF2-40B4-BE49-F238E27FC236}">
                <a16:creationId xmlns:a16="http://schemas.microsoft.com/office/drawing/2014/main" id="{A1565012-BD84-AF75-E760-F5756EFF3EBD}"/>
              </a:ext>
            </a:extLst>
          </p:cNvPr>
          <p:cNvPicPr>
            <a:picLocks noChangeAspect="1"/>
          </p:cNvPicPr>
          <p:nvPr/>
        </p:nvPicPr>
        <p:blipFill>
          <a:blip r:embed="rId6"/>
          <a:srcRect l="4478" t="9541" b="2867"/>
          <a:stretch>
            <a:fillRect/>
          </a:stretch>
        </p:blipFill>
        <p:spPr>
          <a:xfrm>
            <a:off x="6712088" y="1209884"/>
            <a:ext cx="1821574" cy="1721906"/>
          </a:xfrm>
          <a:prstGeom prst="roundRect">
            <a:avLst>
              <a:gd name="adj" fmla="val 12684"/>
            </a:avLst>
          </a:prstGeom>
          <a:ln>
            <a:noFill/>
          </a:ln>
        </p:spPr>
      </p:pic>
      <p:grpSp>
        <p:nvGrpSpPr>
          <p:cNvPr id="14" name="Gruppieren 14">
            <a:extLst>
              <a:ext uri="{FF2B5EF4-FFF2-40B4-BE49-F238E27FC236}">
                <a16:creationId xmlns:a16="http://schemas.microsoft.com/office/drawing/2014/main" id="{142282F3-AE8A-14D4-FE42-B8BC09E8DEF6}"/>
              </a:ext>
            </a:extLst>
          </p:cNvPr>
          <p:cNvGrpSpPr/>
          <p:nvPr/>
        </p:nvGrpSpPr>
        <p:grpSpPr>
          <a:xfrm>
            <a:off x="7083084" y="3058360"/>
            <a:ext cx="1815240" cy="1673978"/>
            <a:chOff x="7163903" y="1236895"/>
            <a:chExt cx="1764197" cy="1729759"/>
          </a:xfrm>
        </p:grpSpPr>
        <p:pic>
          <p:nvPicPr>
            <p:cNvPr id="15" name="Grafik 9">
              <a:extLst>
                <a:ext uri="{FF2B5EF4-FFF2-40B4-BE49-F238E27FC236}">
                  <a16:creationId xmlns:a16="http://schemas.microsoft.com/office/drawing/2014/main" id="{9DAAA073-658F-8AFF-282F-D4EE48C7C65F}"/>
                </a:ext>
              </a:extLst>
            </p:cNvPr>
            <p:cNvPicPr>
              <a:picLocks noChangeAspect="1"/>
            </p:cNvPicPr>
            <p:nvPr/>
          </p:nvPicPr>
          <p:blipFill>
            <a:blip r:embed="rId7"/>
            <a:srcRect l="10646" t="13054" r="4178" b="6165"/>
            <a:stretch>
              <a:fillRect/>
            </a:stretch>
          </p:blipFill>
          <p:spPr>
            <a:xfrm>
              <a:off x="7163903" y="1236895"/>
              <a:ext cx="1764197" cy="1729759"/>
            </a:xfrm>
            <a:prstGeom prst="roundRect">
              <a:avLst>
                <a:gd name="adj" fmla="val 9839"/>
              </a:avLst>
            </a:prstGeom>
            <a:ln>
              <a:noFill/>
            </a:ln>
          </p:spPr>
        </p:pic>
        <p:sp>
          <p:nvSpPr>
            <p:cNvPr id="16" name="Ellipse 12">
              <a:extLst>
                <a:ext uri="{FF2B5EF4-FFF2-40B4-BE49-F238E27FC236}">
                  <a16:creationId xmlns:a16="http://schemas.microsoft.com/office/drawing/2014/main" id="{D1BF02BF-4EEA-E48F-D3F5-94DD3E35DF54}"/>
                </a:ext>
              </a:extLst>
            </p:cNvPr>
            <p:cNvSpPr/>
            <p:nvPr/>
          </p:nvSpPr>
          <p:spPr>
            <a:xfrm>
              <a:off x="7845667" y="1620262"/>
              <a:ext cx="209926" cy="223198"/>
            </a:xfrm>
            <a:prstGeom prst="ellipse">
              <a:avLst/>
            </a:prstGeom>
            <a:solidFill>
              <a:srgbClr val="00F7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sp>
        <p:nvSpPr>
          <p:cNvPr id="17" name="Ellipse 12">
            <a:extLst>
              <a:ext uri="{FF2B5EF4-FFF2-40B4-BE49-F238E27FC236}">
                <a16:creationId xmlns:a16="http://schemas.microsoft.com/office/drawing/2014/main" id="{61E1F92B-544C-7CC1-0AF8-F98052CCAE34}"/>
              </a:ext>
            </a:extLst>
          </p:cNvPr>
          <p:cNvSpPr/>
          <p:nvPr/>
        </p:nvSpPr>
        <p:spPr>
          <a:xfrm flipH="1">
            <a:off x="6929224" y="1836830"/>
            <a:ext cx="108000" cy="108000"/>
          </a:xfrm>
          <a:prstGeom prst="ellipse">
            <a:avLst/>
          </a:prstGeom>
          <a:solidFill>
            <a:srgbClr val="00F7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pic>
        <p:nvPicPr>
          <p:cNvPr id="18" name="Grafik 17">
            <a:extLst>
              <a:ext uri="{FF2B5EF4-FFF2-40B4-BE49-F238E27FC236}">
                <a16:creationId xmlns:a16="http://schemas.microsoft.com/office/drawing/2014/main" id="{29A53872-75DC-AAF1-0582-DAFEAA3FA7E9}"/>
              </a:ext>
            </a:extLst>
          </p:cNvPr>
          <p:cNvPicPr>
            <a:picLocks noChangeAspect="1"/>
          </p:cNvPicPr>
          <p:nvPr/>
        </p:nvPicPr>
        <p:blipFill>
          <a:blip r:embed="rId8">
            <a:duotone>
              <a:schemeClr val="accent1">
                <a:shade val="45000"/>
                <a:satMod val="135000"/>
              </a:schemeClr>
              <a:prstClr val="white"/>
            </a:duotone>
          </a:blip>
          <a:stretch>
            <a:fillRect/>
          </a:stretch>
        </p:blipFill>
        <p:spPr>
          <a:xfrm>
            <a:off x="5750473" y="2061393"/>
            <a:ext cx="771048" cy="741170"/>
          </a:xfrm>
          <a:prstGeom prst="rect">
            <a:avLst/>
          </a:prstGeom>
        </p:spPr>
      </p:pic>
      <p:pic>
        <p:nvPicPr>
          <p:cNvPr id="19" name="Grafik 18">
            <a:extLst>
              <a:ext uri="{FF2B5EF4-FFF2-40B4-BE49-F238E27FC236}">
                <a16:creationId xmlns:a16="http://schemas.microsoft.com/office/drawing/2014/main" id="{6B68CB4A-DA64-77F5-12D2-FAB9DE4133CF}"/>
              </a:ext>
            </a:extLst>
          </p:cNvPr>
          <p:cNvPicPr>
            <a:picLocks noChangeAspect="1"/>
          </p:cNvPicPr>
          <p:nvPr/>
        </p:nvPicPr>
        <p:blipFill>
          <a:blip r:embed="rId9">
            <a:duotone>
              <a:schemeClr val="accent1">
                <a:shade val="45000"/>
                <a:satMod val="135000"/>
              </a:schemeClr>
              <a:prstClr val="white"/>
            </a:duotone>
          </a:blip>
          <a:stretch>
            <a:fillRect/>
          </a:stretch>
        </p:blipFill>
        <p:spPr>
          <a:xfrm>
            <a:off x="5750474" y="3851775"/>
            <a:ext cx="858560" cy="737111"/>
          </a:xfrm>
          <a:prstGeom prst="rect">
            <a:avLst/>
          </a:prstGeom>
        </p:spPr>
      </p:pic>
      <p:sp>
        <p:nvSpPr>
          <p:cNvPr id="20" name="Rectangle: Rounded Corners 2">
            <a:extLst>
              <a:ext uri="{FF2B5EF4-FFF2-40B4-BE49-F238E27FC236}">
                <a16:creationId xmlns:a16="http://schemas.microsoft.com/office/drawing/2014/main" id="{CA9BBEDB-660F-FDC9-D953-947219E22C6C}"/>
              </a:ext>
            </a:extLst>
          </p:cNvPr>
          <p:cNvSpPr/>
          <p:nvPr/>
        </p:nvSpPr>
        <p:spPr>
          <a:xfrm>
            <a:off x="230312" y="2963406"/>
            <a:ext cx="72000" cy="7371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 name="Rectangle: Rounded Corners 11">
            <a:extLst>
              <a:ext uri="{FF2B5EF4-FFF2-40B4-BE49-F238E27FC236}">
                <a16:creationId xmlns:a16="http://schemas.microsoft.com/office/drawing/2014/main" id="{0DF9D66C-73D1-A578-2B33-3B9F03EE32AB}"/>
              </a:ext>
            </a:extLst>
          </p:cNvPr>
          <p:cNvSpPr/>
          <p:nvPr/>
        </p:nvSpPr>
        <p:spPr>
          <a:xfrm>
            <a:off x="230312" y="2078221"/>
            <a:ext cx="72000" cy="7371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 name="Rectangle: Rounded Corners 12">
            <a:extLst>
              <a:ext uri="{FF2B5EF4-FFF2-40B4-BE49-F238E27FC236}">
                <a16:creationId xmlns:a16="http://schemas.microsoft.com/office/drawing/2014/main" id="{68D0784E-7F7A-5866-B6E4-E88C921FF408}"/>
              </a:ext>
            </a:extLst>
          </p:cNvPr>
          <p:cNvSpPr/>
          <p:nvPr/>
        </p:nvSpPr>
        <p:spPr>
          <a:xfrm>
            <a:off x="230312" y="1214125"/>
            <a:ext cx="72000" cy="7371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Foliennummernplatzhalter 17">
            <a:extLst>
              <a:ext uri="{FF2B5EF4-FFF2-40B4-BE49-F238E27FC236}">
                <a16:creationId xmlns:a16="http://schemas.microsoft.com/office/drawing/2014/main" id="{E36171A9-BBE5-AED7-8712-295DE80712B4}"/>
              </a:ext>
            </a:extLst>
          </p:cNvPr>
          <p:cNvSpPr>
            <a:spLocks noGrp="1"/>
          </p:cNvSpPr>
          <p:nvPr>
            <p:ph type="sldNum" sz="quarter" idx="4"/>
          </p:nvPr>
        </p:nvSpPr>
        <p:spPr>
          <a:xfrm>
            <a:off x="8688930" y="4876920"/>
            <a:ext cx="342950" cy="274637"/>
          </a:xfrm>
        </p:spPr>
        <p:txBody>
          <a:bodyPr/>
          <a:lstStyle/>
          <a:p>
            <a:fld id="{A62EE2D1-72E3-4F2B-8A33-8621F02BFDCC}" type="slidenum">
              <a:rPr lang="de-DE" noProof="0" smtClean="0"/>
              <a:t>6</a:t>
            </a:fld>
            <a:endParaRPr lang="de-DE" noProof="0" dirty="0"/>
          </a:p>
        </p:txBody>
      </p:sp>
    </p:spTree>
    <p:extLst>
      <p:ext uri="{BB962C8B-B14F-4D97-AF65-F5344CB8AC3E}">
        <p14:creationId xmlns:p14="http://schemas.microsoft.com/office/powerpoint/2010/main" val="225851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1D411-9D9B-A1A9-C6D6-D04FDF071CB5}"/>
              </a:ext>
            </a:extLst>
          </p:cNvPr>
          <p:cNvSpPr>
            <a:spLocks noGrp="1"/>
          </p:cNvSpPr>
          <p:nvPr>
            <p:ph type="title"/>
          </p:nvPr>
        </p:nvSpPr>
        <p:spPr>
          <a:xfrm>
            <a:off x="104775" y="114618"/>
            <a:ext cx="7652250" cy="993775"/>
          </a:xfrm>
        </p:spPr>
        <p:txBody>
          <a:bodyPr anchor="t">
            <a:normAutofit/>
          </a:bodyPr>
          <a:lstStyle/>
          <a:p>
            <a:r>
              <a:rPr lang="de-DE" noProof="0"/>
              <a:t>Projektzeitplan</a:t>
            </a:r>
          </a:p>
        </p:txBody>
      </p:sp>
      <p:sp>
        <p:nvSpPr>
          <p:cNvPr id="4" name="Foliennummernplatzhalter 3">
            <a:extLst>
              <a:ext uri="{FF2B5EF4-FFF2-40B4-BE49-F238E27FC236}">
                <a16:creationId xmlns:a16="http://schemas.microsoft.com/office/drawing/2014/main" id="{15234AF5-8B78-7B7E-A116-105EA7FDE329}"/>
              </a:ext>
            </a:extLst>
          </p:cNvPr>
          <p:cNvSpPr>
            <a:spLocks noGrp="1"/>
          </p:cNvSpPr>
          <p:nvPr>
            <p:ph type="sldNum" sz="quarter" idx="4"/>
          </p:nvPr>
        </p:nvSpPr>
        <p:spPr>
          <a:xfrm>
            <a:off x="8607650" y="4846440"/>
            <a:ext cx="342950" cy="274637"/>
          </a:xfrm>
        </p:spPr>
        <p:txBody>
          <a:bodyPr anchor="ctr">
            <a:normAutofit/>
          </a:bodyPr>
          <a:lstStyle/>
          <a:p>
            <a:pPr>
              <a:spcAft>
                <a:spcPts val="600"/>
              </a:spcAft>
            </a:pPr>
            <a:fld id="{A62EE2D1-72E3-4F2B-8A33-8621F02BFDCC}" type="slidenum">
              <a:rPr lang="de-DE" smtClean="0"/>
              <a:pPr>
                <a:spcAft>
                  <a:spcPts val="600"/>
                </a:spcAft>
              </a:pPr>
              <a:t>7</a:t>
            </a:fld>
            <a:endParaRPr lang="de-DE"/>
          </a:p>
        </p:txBody>
      </p:sp>
      <p:pic>
        <p:nvPicPr>
          <p:cNvPr id="3" name="Grafik 2">
            <a:extLst>
              <a:ext uri="{FF2B5EF4-FFF2-40B4-BE49-F238E27FC236}">
                <a16:creationId xmlns:a16="http://schemas.microsoft.com/office/drawing/2014/main" id="{FA322B4E-3288-0F80-5F4D-3822CAC50F35}"/>
              </a:ext>
            </a:extLst>
          </p:cNvPr>
          <p:cNvPicPr>
            <a:picLocks noChangeAspect="1"/>
          </p:cNvPicPr>
          <p:nvPr/>
        </p:nvPicPr>
        <p:blipFill>
          <a:blip r:embed="rId2"/>
          <a:stretch>
            <a:fillRect/>
          </a:stretch>
        </p:blipFill>
        <p:spPr>
          <a:xfrm>
            <a:off x="193400" y="1203325"/>
            <a:ext cx="8699080" cy="3528665"/>
          </a:xfrm>
          <a:prstGeom prst="rect">
            <a:avLst/>
          </a:prstGeom>
        </p:spPr>
      </p:pic>
    </p:spTree>
    <p:extLst>
      <p:ext uri="{BB962C8B-B14F-4D97-AF65-F5344CB8AC3E}">
        <p14:creationId xmlns:p14="http://schemas.microsoft.com/office/powerpoint/2010/main" val="183499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95DB-48D4-F039-343C-5363B0758579}"/>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F5CA50EC-7E06-9E6D-D611-96A40AB88EE4}"/>
              </a:ext>
            </a:extLst>
          </p:cNvPr>
          <p:cNvSpPr txBox="1"/>
          <p:nvPr/>
        </p:nvSpPr>
        <p:spPr>
          <a:xfrm>
            <a:off x="0" y="2031846"/>
            <a:ext cx="9144000" cy="1077218"/>
          </a:xfrm>
          <a:prstGeom prst="rect">
            <a:avLst/>
          </a:prstGeom>
          <a:noFill/>
        </p:spPr>
        <p:txBody>
          <a:bodyPr wrap="square">
            <a:spAutoFit/>
          </a:bodyPr>
          <a:lstStyle/>
          <a:p>
            <a:pPr algn="ctr">
              <a:buNone/>
            </a:pPr>
            <a:r>
              <a:rPr lang="de-DE" sz="3200" b="1" noProof="0">
                <a:solidFill>
                  <a:srgbClr val="018137"/>
                </a:solidFill>
                <a:cs typeface="Arial" panose="020B0604020202020204" pitchFamily="34" charset="0"/>
              </a:rPr>
              <a:t>Projektziele und wirtschaftliche</a:t>
            </a:r>
          </a:p>
          <a:p>
            <a:pPr algn="ctr">
              <a:buNone/>
            </a:pPr>
            <a:r>
              <a:rPr lang="de-DE" sz="3200" b="1" noProof="0" dirty="0">
                <a:solidFill>
                  <a:srgbClr val="018137"/>
                </a:solidFill>
                <a:cs typeface="Arial" panose="020B0604020202020204" pitchFamily="34" charset="0"/>
              </a:rPr>
              <a:t> Aufwertung</a:t>
            </a:r>
            <a:endParaRPr lang="de-DE" sz="3200" b="1" cap="none" spc="0" noProof="0" dirty="0">
              <a:solidFill>
                <a:srgbClr val="018137"/>
              </a:solidFill>
              <a:latin typeface="+mn-lt"/>
              <a:cs typeface="Arial" panose="020B0604020202020204" pitchFamily="34" charset="0"/>
            </a:endParaRPr>
          </a:p>
        </p:txBody>
      </p:sp>
    </p:spTree>
    <p:extLst>
      <p:ext uri="{BB962C8B-B14F-4D97-AF65-F5344CB8AC3E}">
        <p14:creationId xmlns:p14="http://schemas.microsoft.com/office/powerpoint/2010/main" val="169724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C41B0-BBDB-F49D-8109-9976B3D5DA8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09B2B41-54A3-2A88-5BE4-7C16D7B84085}"/>
              </a:ext>
            </a:extLst>
          </p:cNvPr>
          <p:cNvSpPr/>
          <p:nvPr/>
        </p:nvSpPr>
        <p:spPr>
          <a:xfrm>
            <a:off x="4782092" y="3978761"/>
            <a:ext cx="4112570" cy="861075"/>
          </a:xfrm>
          <a:prstGeom prst="roundRect">
            <a:avLst>
              <a:gd name="adj" fmla="val 8239"/>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7" name="Shape 1">
            <a:extLst>
              <a:ext uri="{FF2B5EF4-FFF2-40B4-BE49-F238E27FC236}">
                <a16:creationId xmlns:a16="http://schemas.microsoft.com/office/drawing/2014/main" id="{1F40F1BE-A775-2A87-8E34-33339C7C9459}"/>
              </a:ext>
            </a:extLst>
          </p:cNvPr>
          <p:cNvSpPr/>
          <p:nvPr/>
        </p:nvSpPr>
        <p:spPr>
          <a:xfrm>
            <a:off x="230630" y="1482356"/>
            <a:ext cx="4112176" cy="2201325"/>
          </a:xfrm>
          <a:prstGeom prst="roundRect">
            <a:avLst>
              <a:gd name="adj" fmla="val 2902"/>
            </a:avLst>
          </a:prstGeom>
          <a:noFill/>
          <a:ln w="12700">
            <a:solidFill>
              <a:srgbClr val="007800"/>
            </a:solidFill>
            <a:prstDash val="solid"/>
          </a:ln>
        </p:spPr>
        <p:txBody>
          <a:bodyPr/>
          <a:lstStyle/>
          <a:p>
            <a:endParaRPr lang="de-DE" noProof="0" dirty="0"/>
          </a:p>
        </p:txBody>
      </p:sp>
      <p:sp>
        <p:nvSpPr>
          <p:cNvPr id="179" name="Text 2">
            <a:extLst>
              <a:ext uri="{FF2B5EF4-FFF2-40B4-BE49-F238E27FC236}">
                <a16:creationId xmlns:a16="http://schemas.microsoft.com/office/drawing/2014/main" id="{C925FA32-59AE-6C6A-46BA-A3E67976E4F7}"/>
              </a:ext>
            </a:extLst>
          </p:cNvPr>
          <p:cNvSpPr/>
          <p:nvPr/>
        </p:nvSpPr>
        <p:spPr>
          <a:xfrm>
            <a:off x="208144" y="1181603"/>
            <a:ext cx="3604022" cy="246221"/>
          </a:xfrm>
          <a:prstGeom prst="rect">
            <a:avLst/>
          </a:prstGeom>
          <a:noFill/>
          <a:ln/>
        </p:spPr>
        <p:txBody>
          <a:bodyPr wrap="square" lIns="0" tIns="0" rIns="0" bIns="0" rtlCol="0" anchor="ctr">
            <a:spAutoFit/>
          </a:bodyPr>
          <a:lstStyle/>
          <a:p>
            <a:r>
              <a:rPr lang="de-DE" sz="1600" b="1" noProof="0" dirty="0">
                <a:solidFill>
                  <a:srgbClr val="065F46"/>
                </a:solidFill>
                <a:latin typeface="Aptos Black" panose="020B0004020202020204" pitchFamily="34" charset="0"/>
                <a:ea typeface="Noto Sans" pitchFamily="34" charset="-122"/>
                <a:cs typeface="Noto Sans" pitchFamily="34" charset="-120"/>
              </a:rPr>
              <a:t>Wesentliche Ziele</a:t>
            </a:r>
            <a:endParaRPr lang="de-DE" sz="1600" noProof="0" dirty="0">
              <a:latin typeface="Aptos Black" panose="020B0004020202020204" pitchFamily="34" charset="0"/>
            </a:endParaRPr>
          </a:p>
        </p:txBody>
      </p:sp>
      <p:sp>
        <p:nvSpPr>
          <p:cNvPr id="180" name="Shape 3">
            <a:extLst>
              <a:ext uri="{FF2B5EF4-FFF2-40B4-BE49-F238E27FC236}">
                <a16:creationId xmlns:a16="http://schemas.microsoft.com/office/drawing/2014/main" id="{CCFCD82A-45AD-7BBC-C193-FCB0D955E661}"/>
              </a:ext>
            </a:extLst>
          </p:cNvPr>
          <p:cNvSpPr/>
          <p:nvPr/>
        </p:nvSpPr>
        <p:spPr>
          <a:xfrm>
            <a:off x="310476" y="1564805"/>
            <a:ext cx="1927741" cy="937035"/>
          </a:xfrm>
          <a:prstGeom prst="roundRect">
            <a:avLst>
              <a:gd name="adj" fmla="val 3922"/>
            </a:avLst>
          </a:prstGeom>
          <a:solidFill>
            <a:schemeClr val="bg1"/>
          </a:solidFill>
          <a:ln>
            <a:solidFill>
              <a:schemeClr val="tx1"/>
            </a:solidFill>
          </a:ln>
        </p:spPr>
        <p:txBody>
          <a:bodyPr/>
          <a:lstStyle/>
          <a:p>
            <a:endParaRPr lang="de-DE" noProof="0" dirty="0"/>
          </a:p>
        </p:txBody>
      </p:sp>
      <p:sp>
        <p:nvSpPr>
          <p:cNvPr id="183" name="Text 5">
            <a:extLst>
              <a:ext uri="{FF2B5EF4-FFF2-40B4-BE49-F238E27FC236}">
                <a16:creationId xmlns:a16="http://schemas.microsoft.com/office/drawing/2014/main" id="{B2EB9D72-BCAD-9F03-B5C6-11B82CD353CA}"/>
              </a:ext>
            </a:extLst>
          </p:cNvPr>
          <p:cNvSpPr/>
          <p:nvPr/>
        </p:nvSpPr>
        <p:spPr>
          <a:xfrm>
            <a:off x="753624" y="1668069"/>
            <a:ext cx="1215076" cy="153888"/>
          </a:xfrm>
          <a:prstGeom prst="rect">
            <a:avLst/>
          </a:prstGeom>
          <a:noFill/>
          <a:ln/>
        </p:spPr>
        <p:txBody>
          <a:bodyPr wrap="none" lIns="0" tIns="0" rIns="0" bIns="0" rtlCol="0" anchor="ctr">
            <a:spAutoFit/>
          </a:bodyPr>
          <a:lstStyle/>
          <a:p>
            <a:r>
              <a:rPr lang="de-DE" sz="1000" b="1" noProof="0" dirty="0">
                <a:solidFill>
                  <a:srgbClr val="007800"/>
                </a:solidFill>
                <a:ea typeface="Noto Sans" pitchFamily="34" charset="-122"/>
                <a:cs typeface="Noto Sans" pitchFamily="34" charset="-120"/>
              </a:rPr>
              <a:t>Rechtzeitiger Zugang</a:t>
            </a:r>
            <a:endParaRPr lang="de-DE" sz="1000" noProof="0" dirty="0"/>
          </a:p>
        </p:txBody>
      </p:sp>
      <p:sp>
        <p:nvSpPr>
          <p:cNvPr id="185" name="Shape 7">
            <a:extLst>
              <a:ext uri="{FF2B5EF4-FFF2-40B4-BE49-F238E27FC236}">
                <a16:creationId xmlns:a16="http://schemas.microsoft.com/office/drawing/2014/main" id="{67CCC8A2-DC36-2894-9817-5CF79A7DB84D}"/>
              </a:ext>
            </a:extLst>
          </p:cNvPr>
          <p:cNvSpPr/>
          <p:nvPr/>
        </p:nvSpPr>
        <p:spPr>
          <a:xfrm>
            <a:off x="2343151" y="1564805"/>
            <a:ext cx="1929600" cy="937035"/>
          </a:xfrm>
          <a:prstGeom prst="roundRect">
            <a:avLst>
              <a:gd name="adj" fmla="val 4205"/>
            </a:avLst>
          </a:prstGeom>
          <a:solidFill>
            <a:schemeClr val="bg1"/>
          </a:solidFill>
          <a:ln>
            <a:solidFill>
              <a:schemeClr val="tx1"/>
            </a:solidFill>
          </a:ln>
        </p:spPr>
        <p:txBody>
          <a:bodyPr/>
          <a:lstStyle/>
          <a:p>
            <a:endParaRPr lang="de-DE" noProof="0" dirty="0"/>
          </a:p>
        </p:txBody>
      </p:sp>
      <p:sp>
        <p:nvSpPr>
          <p:cNvPr id="187" name="Text 9">
            <a:extLst>
              <a:ext uri="{FF2B5EF4-FFF2-40B4-BE49-F238E27FC236}">
                <a16:creationId xmlns:a16="http://schemas.microsoft.com/office/drawing/2014/main" id="{3D8916E2-08AE-B1B6-2E1F-47611C17B7D9}"/>
              </a:ext>
            </a:extLst>
          </p:cNvPr>
          <p:cNvSpPr/>
          <p:nvPr/>
        </p:nvSpPr>
        <p:spPr>
          <a:xfrm>
            <a:off x="2934809" y="1612080"/>
            <a:ext cx="1319071" cy="307777"/>
          </a:xfrm>
          <a:prstGeom prst="rect">
            <a:avLst/>
          </a:prstGeom>
          <a:noFill/>
          <a:ln/>
        </p:spPr>
        <p:txBody>
          <a:bodyPr wrap="square" lIns="0" tIns="0" rIns="0" bIns="0" rtlCol="0" anchor="ctr">
            <a:spAutoFit/>
          </a:bodyPr>
          <a:lstStyle/>
          <a:p>
            <a:r>
              <a:rPr lang="de-DE" sz="1000" b="1" noProof="0" dirty="0">
                <a:solidFill>
                  <a:srgbClr val="007800"/>
                </a:solidFill>
                <a:ea typeface="Noto Sans" pitchFamily="34" charset="-122"/>
                <a:cs typeface="Noto Sans" pitchFamily="34" charset="-120"/>
              </a:rPr>
              <a:t>Finanzierungsmöglich-</a:t>
            </a:r>
            <a:r>
              <a:rPr lang="de-DE" sz="1000" b="1" noProof="0" dirty="0" err="1">
                <a:solidFill>
                  <a:srgbClr val="007800"/>
                </a:solidFill>
                <a:ea typeface="Noto Sans" pitchFamily="34" charset="-122"/>
                <a:cs typeface="Noto Sans" pitchFamily="34" charset="-120"/>
              </a:rPr>
              <a:t>keiten</a:t>
            </a:r>
            <a:endParaRPr lang="de-DE" sz="1000" noProof="0" dirty="0"/>
          </a:p>
        </p:txBody>
      </p:sp>
      <p:sp>
        <p:nvSpPr>
          <p:cNvPr id="188" name="Text 10">
            <a:extLst>
              <a:ext uri="{FF2B5EF4-FFF2-40B4-BE49-F238E27FC236}">
                <a16:creationId xmlns:a16="http://schemas.microsoft.com/office/drawing/2014/main" id="{8CF414E1-CD30-E570-CB48-183386A74E9B}"/>
              </a:ext>
            </a:extLst>
          </p:cNvPr>
          <p:cNvSpPr/>
          <p:nvPr/>
        </p:nvSpPr>
        <p:spPr>
          <a:xfrm>
            <a:off x="2463171" y="1948573"/>
            <a:ext cx="1786719" cy="553998"/>
          </a:xfrm>
          <a:prstGeom prst="rect">
            <a:avLst/>
          </a:prstGeom>
          <a:noFill/>
          <a:ln>
            <a:noFill/>
          </a:ln>
        </p:spPr>
        <p:txBody>
          <a:bodyPr wrap="square" lIns="0" tIns="0" rIns="0" bIns="0" rtlCol="0" anchor="ctr">
            <a:spAutoFit/>
          </a:bodyPr>
          <a:lstStyle/>
          <a:p>
            <a:r>
              <a:rPr lang="de-DE" sz="900" noProof="0" dirty="0">
                <a:solidFill>
                  <a:schemeClr val="accent1"/>
                </a:solidFill>
                <a:ea typeface="Noto Sans" pitchFamily="34" charset="-122"/>
                <a:cs typeface="Noto Sans" pitchFamily="34" charset="-120"/>
              </a:rPr>
              <a:t>Bauern günstige Finanzierungs-möglichkeiten bieten, um den Kauf relevanter Betriebsmittel zu erleichtern.</a:t>
            </a:r>
          </a:p>
        </p:txBody>
      </p:sp>
      <p:sp>
        <p:nvSpPr>
          <p:cNvPr id="189" name="Shape 11">
            <a:extLst>
              <a:ext uri="{FF2B5EF4-FFF2-40B4-BE49-F238E27FC236}">
                <a16:creationId xmlns:a16="http://schemas.microsoft.com/office/drawing/2014/main" id="{C6C75D56-51E1-B2AB-C5E0-83161F5E36E2}"/>
              </a:ext>
            </a:extLst>
          </p:cNvPr>
          <p:cNvSpPr/>
          <p:nvPr/>
        </p:nvSpPr>
        <p:spPr>
          <a:xfrm>
            <a:off x="316826" y="2669681"/>
            <a:ext cx="1927741" cy="928348"/>
          </a:xfrm>
          <a:prstGeom prst="roundRect">
            <a:avLst>
              <a:gd name="adj" fmla="val 3450"/>
            </a:avLst>
          </a:prstGeom>
          <a:solidFill>
            <a:schemeClr val="bg1"/>
          </a:solidFill>
          <a:ln>
            <a:solidFill>
              <a:schemeClr val="tx1"/>
            </a:solidFill>
          </a:ln>
        </p:spPr>
        <p:txBody>
          <a:bodyPr/>
          <a:lstStyle/>
          <a:p>
            <a:endParaRPr lang="de-DE" noProof="0" dirty="0"/>
          </a:p>
        </p:txBody>
      </p:sp>
      <p:sp>
        <p:nvSpPr>
          <p:cNvPr id="191" name="Text 13">
            <a:extLst>
              <a:ext uri="{FF2B5EF4-FFF2-40B4-BE49-F238E27FC236}">
                <a16:creationId xmlns:a16="http://schemas.microsoft.com/office/drawing/2014/main" id="{AEB2BB12-9118-9F9B-04EC-3B11413B7047}"/>
              </a:ext>
            </a:extLst>
          </p:cNvPr>
          <p:cNvSpPr/>
          <p:nvPr/>
        </p:nvSpPr>
        <p:spPr>
          <a:xfrm>
            <a:off x="758684" y="2739925"/>
            <a:ext cx="1006686" cy="153888"/>
          </a:xfrm>
          <a:prstGeom prst="rect">
            <a:avLst/>
          </a:prstGeom>
          <a:noFill/>
          <a:ln/>
        </p:spPr>
        <p:txBody>
          <a:bodyPr wrap="none" lIns="0" tIns="0" rIns="0" bIns="0" rtlCol="0" anchor="ctr">
            <a:spAutoFit/>
          </a:bodyPr>
          <a:lstStyle/>
          <a:p>
            <a:r>
              <a:rPr lang="de-DE" sz="1000" b="1" noProof="0" dirty="0">
                <a:solidFill>
                  <a:srgbClr val="007800"/>
                </a:solidFill>
                <a:ea typeface="Noto Sans" pitchFamily="34" charset="-122"/>
                <a:cs typeface="Noto Sans" pitchFamily="34" charset="-120"/>
              </a:rPr>
              <a:t>Geringere Kosten</a:t>
            </a:r>
            <a:endParaRPr lang="de-DE" sz="1000" noProof="0" dirty="0"/>
          </a:p>
        </p:txBody>
      </p:sp>
      <p:sp>
        <p:nvSpPr>
          <p:cNvPr id="192" name="Text 14">
            <a:extLst>
              <a:ext uri="{FF2B5EF4-FFF2-40B4-BE49-F238E27FC236}">
                <a16:creationId xmlns:a16="http://schemas.microsoft.com/office/drawing/2014/main" id="{6D5D7FC4-79E7-588D-49C8-5BF4D3604F32}"/>
              </a:ext>
            </a:extLst>
          </p:cNvPr>
          <p:cNvSpPr/>
          <p:nvPr/>
        </p:nvSpPr>
        <p:spPr>
          <a:xfrm>
            <a:off x="431130" y="3021594"/>
            <a:ext cx="1723430" cy="415498"/>
          </a:xfrm>
          <a:prstGeom prst="rect">
            <a:avLst/>
          </a:prstGeom>
          <a:noFill/>
          <a:ln/>
        </p:spPr>
        <p:txBody>
          <a:bodyPr wrap="square" lIns="0" tIns="0" rIns="0" bIns="0" rtlCol="0" anchor="ctr">
            <a:spAutoFit/>
          </a:bodyPr>
          <a:lstStyle/>
          <a:p>
            <a:r>
              <a:rPr lang="de-DE" sz="900" noProof="0" dirty="0">
                <a:solidFill>
                  <a:schemeClr val="accent1"/>
                </a:solidFill>
                <a:ea typeface="Noto Sans" pitchFamily="34" charset="-122"/>
                <a:cs typeface="Noto Sans" pitchFamily="34" charset="-120"/>
              </a:rPr>
              <a:t>Reduktion der </a:t>
            </a:r>
            <a:r>
              <a:rPr lang="de-DE" sz="900" dirty="0">
                <a:solidFill>
                  <a:schemeClr val="accent1"/>
                </a:solidFill>
                <a:ea typeface="Noto Sans" pitchFamily="34" charset="-122"/>
                <a:cs typeface="Noto Sans" pitchFamily="34" charset="-120"/>
              </a:rPr>
              <a:t>Kosten der Agra Betriebsmitteln </a:t>
            </a:r>
            <a:r>
              <a:rPr lang="de-DE" sz="900" noProof="0" dirty="0">
                <a:solidFill>
                  <a:schemeClr val="accent1"/>
                </a:solidFill>
                <a:ea typeface="Noto Sans" pitchFamily="34" charset="-122"/>
                <a:cs typeface="Noto Sans" pitchFamily="34" charset="-120"/>
              </a:rPr>
              <a:t>um 15–20 % durch Großeinkäufe.</a:t>
            </a:r>
          </a:p>
        </p:txBody>
      </p:sp>
      <p:sp>
        <p:nvSpPr>
          <p:cNvPr id="193" name="Shape 15">
            <a:extLst>
              <a:ext uri="{FF2B5EF4-FFF2-40B4-BE49-F238E27FC236}">
                <a16:creationId xmlns:a16="http://schemas.microsoft.com/office/drawing/2014/main" id="{867C30A4-CE32-9AED-554E-161C01135A93}"/>
              </a:ext>
            </a:extLst>
          </p:cNvPr>
          <p:cNvSpPr/>
          <p:nvPr/>
        </p:nvSpPr>
        <p:spPr>
          <a:xfrm>
            <a:off x="2343151" y="2669681"/>
            <a:ext cx="1929600" cy="928348"/>
          </a:xfrm>
          <a:prstGeom prst="roundRect">
            <a:avLst>
              <a:gd name="adj" fmla="val 3828"/>
            </a:avLst>
          </a:prstGeom>
          <a:solidFill>
            <a:schemeClr val="bg1"/>
          </a:solidFill>
          <a:ln>
            <a:solidFill>
              <a:schemeClr val="tx1"/>
            </a:solidFill>
          </a:ln>
        </p:spPr>
        <p:txBody>
          <a:bodyPr/>
          <a:lstStyle/>
          <a:p>
            <a:endParaRPr lang="de-DE" noProof="0" dirty="0"/>
          </a:p>
        </p:txBody>
      </p:sp>
      <p:sp>
        <p:nvSpPr>
          <p:cNvPr id="195" name="Text 17">
            <a:extLst>
              <a:ext uri="{FF2B5EF4-FFF2-40B4-BE49-F238E27FC236}">
                <a16:creationId xmlns:a16="http://schemas.microsoft.com/office/drawing/2014/main" id="{9D524699-1B34-1E26-AB1F-B705A1D60AB1}"/>
              </a:ext>
            </a:extLst>
          </p:cNvPr>
          <p:cNvSpPr/>
          <p:nvPr/>
        </p:nvSpPr>
        <p:spPr>
          <a:xfrm>
            <a:off x="2879410" y="2738430"/>
            <a:ext cx="1021113" cy="153888"/>
          </a:xfrm>
          <a:prstGeom prst="rect">
            <a:avLst/>
          </a:prstGeom>
          <a:noFill/>
          <a:ln/>
        </p:spPr>
        <p:txBody>
          <a:bodyPr wrap="none" lIns="0" tIns="0" rIns="0" bIns="0" rtlCol="0" anchor="ctr">
            <a:spAutoFit/>
          </a:bodyPr>
          <a:lstStyle/>
          <a:p>
            <a:r>
              <a:rPr lang="de-DE" sz="1000" b="1" noProof="0" dirty="0">
                <a:solidFill>
                  <a:srgbClr val="007800"/>
                </a:solidFill>
                <a:ea typeface="Noto Sans" pitchFamily="34" charset="-122"/>
                <a:cs typeface="Noto Sans" pitchFamily="34" charset="-120"/>
              </a:rPr>
              <a:t>Kapazitätsaufbau</a:t>
            </a:r>
            <a:endParaRPr lang="de-DE" sz="1000" noProof="0" dirty="0"/>
          </a:p>
        </p:txBody>
      </p:sp>
      <p:sp>
        <p:nvSpPr>
          <p:cNvPr id="196" name="Text 18">
            <a:extLst>
              <a:ext uri="{FF2B5EF4-FFF2-40B4-BE49-F238E27FC236}">
                <a16:creationId xmlns:a16="http://schemas.microsoft.com/office/drawing/2014/main" id="{48F781A1-C1A4-7275-D6EF-3E4BFFFCA080}"/>
              </a:ext>
            </a:extLst>
          </p:cNvPr>
          <p:cNvSpPr/>
          <p:nvPr/>
        </p:nvSpPr>
        <p:spPr>
          <a:xfrm>
            <a:off x="2471743" y="3089893"/>
            <a:ext cx="1782138" cy="415498"/>
          </a:xfrm>
          <a:prstGeom prst="rect">
            <a:avLst/>
          </a:prstGeom>
          <a:noFill/>
          <a:ln/>
        </p:spPr>
        <p:txBody>
          <a:bodyPr wrap="square" lIns="0" tIns="0" rIns="0" bIns="0" rtlCol="0" anchor="ctr">
            <a:spAutoFit/>
          </a:bodyPr>
          <a:lstStyle/>
          <a:p>
            <a:r>
              <a:rPr lang="de-DE" sz="900" noProof="0" dirty="0">
                <a:solidFill>
                  <a:schemeClr val="accent1"/>
                </a:solidFill>
                <a:ea typeface="Noto Sans" pitchFamily="34" charset="-122"/>
                <a:cs typeface="Noto Sans" pitchFamily="34" charset="-120"/>
              </a:rPr>
              <a:t>Stärkung lokaler </a:t>
            </a:r>
            <a:r>
              <a:rPr lang="de-DE" sz="900" noProof="0" dirty="0" err="1">
                <a:solidFill>
                  <a:schemeClr val="accent1"/>
                </a:solidFill>
                <a:ea typeface="Noto Sans" pitchFamily="34" charset="-122"/>
                <a:cs typeface="Noto Sans" pitchFamily="34" charset="-120"/>
              </a:rPr>
              <a:t>landwirtschaft-licher</a:t>
            </a:r>
            <a:r>
              <a:rPr lang="de-DE" sz="900" noProof="0" dirty="0">
                <a:solidFill>
                  <a:schemeClr val="accent1"/>
                </a:solidFill>
                <a:ea typeface="Noto Sans" pitchFamily="34" charset="-122"/>
                <a:cs typeface="Noto Sans" pitchFamily="34" charset="-120"/>
              </a:rPr>
              <a:t> Kompetenzen,  </a:t>
            </a:r>
            <a:r>
              <a:rPr lang="de-DE" sz="900" noProof="0" dirty="0" err="1">
                <a:solidFill>
                  <a:schemeClr val="accent1"/>
                </a:solidFill>
                <a:ea typeface="Noto Sans" pitchFamily="34" charset="-122"/>
                <a:cs typeface="Noto Sans" pitchFamily="34" charset="-120"/>
              </a:rPr>
              <a:t>Dokumenta-tion</a:t>
            </a:r>
            <a:r>
              <a:rPr lang="de-DE" sz="900" noProof="0" dirty="0">
                <a:solidFill>
                  <a:schemeClr val="accent1"/>
                </a:solidFill>
                <a:ea typeface="Noto Sans" pitchFamily="34" charset="-122"/>
                <a:cs typeface="Noto Sans" pitchFamily="34" charset="-120"/>
              </a:rPr>
              <a:t> für Nachhaltigkeit</a:t>
            </a:r>
          </a:p>
        </p:txBody>
      </p:sp>
      <p:sp>
        <p:nvSpPr>
          <p:cNvPr id="199" name="Text 20">
            <a:extLst>
              <a:ext uri="{FF2B5EF4-FFF2-40B4-BE49-F238E27FC236}">
                <a16:creationId xmlns:a16="http://schemas.microsoft.com/office/drawing/2014/main" id="{AE265474-F713-B20A-DF03-06397AC2282B}"/>
              </a:ext>
            </a:extLst>
          </p:cNvPr>
          <p:cNvSpPr/>
          <p:nvPr/>
        </p:nvSpPr>
        <p:spPr>
          <a:xfrm>
            <a:off x="4489264" y="1188289"/>
            <a:ext cx="3819315" cy="246221"/>
          </a:xfrm>
          <a:prstGeom prst="rect">
            <a:avLst/>
          </a:prstGeom>
          <a:noFill/>
          <a:ln/>
        </p:spPr>
        <p:txBody>
          <a:bodyPr wrap="none" lIns="0" tIns="0" rIns="0" bIns="0" rtlCol="0" anchor="ctr">
            <a:spAutoFit/>
          </a:bodyPr>
          <a:lstStyle/>
          <a:p>
            <a:r>
              <a:rPr lang="de-DE" sz="1600" b="1" noProof="0" dirty="0">
                <a:solidFill>
                  <a:srgbClr val="065F46"/>
                </a:solidFill>
                <a:latin typeface="Aptos Black" panose="020B0004020202020204" pitchFamily="34" charset="0"/>
                <a:ea typeface="Noto Sans" pitchFamily="34" charset="-122"/>
                <a:cs typeface="Noto Sans" pitchFamily="34" charset="-120"/>
              </a:rPr>
              <a:t>Wichtige wirtschaftliche Auswirkungen</a:t>
            </a:r>
            <a:endParaRPr lang="de-DE" sz="1600" noProof="0" dirty="0">
              <a:latin typeface="Aptos Black" panose="020B0004020202020204" pitchFamily="34" charset="0"/>
            </a:endParaRPr>
          </a:p>
        </p:txBody>
      </p:sp>
      <p:sp>
        <p:nvSpPr>
          <p:cNvPr id="230" name="Shape 4">
            <a:extLst>
              <a:ext uri="{FF2B5EF4-FFF2-40B4-BE49-F238E27FC236}">
                <a16:creationId xmlns:a16="http://schemas.microsoft.com/office/drawing/2014/main" id="{E506985A-4DDB-8539-8900-1AF1F15C279A}"/>
              </a:ext>
            </a:extLst>
          </p:cNvPr>
          <p:cNvSpPr/>
          <p:nvPr/>
        </p:nvSpPr>
        <p:spPr>
          <a:xfrm>
            <a:off x="2337913" y="1558852"/>
            <a:ext cx="79200" cy="949257"/>
          </a:xfrm>
          <a:prstGeom prst="roundRect">
            <a:avLst/>
          </a:prstGeom>
          <a:solidFill>
            <a:srgbClr val="00B800"/>
          </a:solidFill>
          <a:ln/>
        </p:spPr>
        <p:txBody>
          <a:bodyPr/>
          <a:lstStyle/>
          <a:p>
            <a:endParaRPr lang="de-DE" noProof="0" dirty="0"/>
          </a:p>
        </p:txBody>
      </p:sp>
      <p:sp>
        <p:nvSpPr>
          <p:cNvPr id="231" name="Shape 4">
            <a:extLst>
              <a:ext uri="{FF2B5EF4-FFF2-40B4-BE49-F238E27FC236}">
                <a16:creationId xmlns:a16="http://schemas.microsoft.com/office/drawing/2014/main" id="{27B9D538-E3C1-96F8-6ADB-B704BB580E8E}"/>
              </a:ext>
            </a:extLst>
          </p:cNvPr>
          <p:cNvSpPr/>
          <p:nvPr/>
        </p:nvSpPr>
        <p:spPr>
          <a:xfrm>
            <a:off x="300281" y="2665484"/>
            <a:ext cx="79200" cy="939760"/>
          </a:xfrm>
          <a:prstGeom prst="roundRect">
            <a:avLst/>
          </a:prstGeom>
          <a:solidFill>
            <a:srgbClr val="00B800"/>
          </a:solidFill>
          <a:ln/>
        </p:spPr>
        <p:txBody>
          <a:bodyPr/>
          <a:lstStyle/>
          <a:p>
            <a:endParaRPr lang="de-DE" noProof="0" dirty="0"/>
          </a:p>
        </p:txBody>
      </p:sp>
      <p:sp>
        <p:nvSpPr>
          <p:cNvPr id="232" name="Shape 4">
            <a:extLst>
              <a:ext uri="{FF2B5EF4-FFF2-40B4-BE49-F238E27FC236}">
                <a16:creationId xmlns:a16="http://schemas.microsoft.com/office/drawing/2014/main" id="{41309A9F-182B-E8BD-1869-8024D2BED7B4}"/>
              </a:ext>
            </a:extLst>
          </p:cNvPr>
          <p:cNvSpPr/>
          <p:nvPr/>
        </p:nvSpPr>
        <p:spPr>
          <a:xfrm>
            <a:off x="2338389" y="2665483"/>
            <a:ext cx="79200" cy="937787"/>
          </a:xfrm>
          <a:prstGeom prst="roundRect">
            <a:avLst/>
          </a:prstGeom>
          <a:solidFill>
            <a:srgbClr val="00B800"/>
          </a:solidFill>
          <a:ln/>
        </p:spPr>
        <p:txBody>
          <a:bodyPr/>
          <a:lstStyle/>
          <a:p>
            <a:endParaRPr lang="de-DE" noProof="0" dirty="0"/>
          </a:p>
        </p:txBody>
      </p:sp>
      <p:pic>
        <p:nvPicPr>
          <p:cNvPr id="234" name="Picture 233" descr="A red sign with white people and text&#10;&#10;AI-generated content may be incorrect.">
            <a:extLst>
              <a:ext uri="{FF2B5EF4-FFF2-40B4-BE49-F238E27FC236}">
                <a16:creationId xmlns:a16="http://schemas.microsoft.com/office/drawing/2014/main" id="{9B3D6514-4E1A-34A4-21F4-44F5857FA02A}"/>
              </a:ext>
            </a:extLst>
          </p:cNvPr>
          <p:cNvPicPr>
            <a:picLocks noChangeAspect="1"/>
          </p:cNvPicPr>
          <p:nvPr/>
        </p:nvPicPr>
        <p:blipFill>
          <a:blip r:embed="rId3">
            <a:duotone>
              <a:prstClr val="black"/>
              <a:schemeClr val="accent4">
                <a:tint val="45000"/>
                <a:satMod val="400000"/>
              </a:schemeClr>
            </a:duotone>
          </a:blip>
          <a:stretch>
            <a:fillRect/>
          </a:stretch>
        </p:blipFill>
        <p:spPr>
          <a:xfrm>
            <a:off x="4839242" y="4015235"/>
            <a:ext cx="755304" cy="789067"/>
          </a:xfrm>
          <a:prstGeom prst="rect">
            <a:avLst/>
          </a:prstGeom>
        </p:spPr>
      </p:pic>
      <p:pic>
        <p:nvPicPr>
          <p:cNvPr id="235" name="Picture 234" descr="A white bowl with steam and text&#10;&#10;AI-generated content may be incorrect.">
            <a:extLst>
              <a:ext uri="{FF2B5EF4-FFF2-40B4-BE49-F238E27FC236}">
                <a16:creationId xmlns:a16="http://schemas.microsoft.com/office/drawing/2014/main" id="{54FD9ED2-36C7-53FC-F716-A1B7BEA0D968}"/>
              </a:ext>
            </a:extLst>
          </p:cNvPr>
          <p:cNvPicPr>
            <a:picLocks noChangeAspect="1"/>
          </p:cNvPicPr>
          <p:nvPr/>
        </p:nvPicPr>
        <p:blipFill>
          <a:blip r:embed="rId4">
            <a:duotone>
              <a:prstClr val="black"/>
              <a:schemeClr val="accent4">
                <a:tint val="45000"/>
                <a:satMod val="400000"/>
              </a:schemeClr>
            </a:duotone>
          </a:blip>
          <a:stretch>
            <a:fillRect/>
          </a:stretch>
        </p:blipFill>
        <p:spPr>
          <a:xfrm>
            <a:off x="5649004" y="4015235"/>
            <a:ext cx="755304" cy="789067"/>
          </a:xfrm>
          <a:prstGeom prst="rect">
            <a:avLst/>
          </a:prstGeom>
        </p:spPr>
      </p:pic>
      <p:pic>
        <p:nvPicPr>
          <p:cNvPr id="236" name="Picture 235" descr="A red sign with white text and symbols&#10;&#10;AI-generated content may be incorrect.">
            <a:extLst>
              <a:ext uri="{FF2B5EF4-FFF2-40B4-BE49-F238E27FC236}">
                <a16:creationId xmlns:a16="http://schemas.microsoft.com/office/drawing/2014/main" id="{0E330254-E3CB-82DD-FD18-836E92B69F27}"/>
              </a:ext>
            </a:extLst>
          </p:cNvPr>
          <p:cNvPicPr>
            <a:picLocks noChangeAspect="1"/>
          </p:cNvPicPr>
          <p:nvPr/>
        </p:nvPicPr>
        <p:blipFill>
          <a:blip r:embed="rId5">
            <a:duotone>
              <a:prstClr val="black"/>
              <a:schemeClr val="accent4">
                <a:tint val="45000"/>
                <a:satMod val="400000"/>
              </a:schemeClr>
            </a:duotone>
          </a:blip>
          <a:stretch>
            <a:fillRect/>
          </a:stretch>
        </p:blipFill>
        <p:spPr>
          <a:xfrm>
            <a:off x="6465116" y="4015235"/>
            <a:ext cx="755304" cy="789067"/>
          </a:xfrm>
          <a:prstGeom prst="rect">
            <a:avLst/>
          </a:prstGeom>
        </p:spPr>
      </p:pic>
      <p:pic>
        <p:nvPicPr>
          <p:cNvPr id="237" name="Picture 236" descr="A red background with white text and a graph&#10;&#10;AI-generated content may be incorrect.">
            <a:extLst>
              <a:ext uri="{FF2B5EF4-FFF2-40B4-BE49-F238E27FC236}">
                <a16:creationId xmlns:a16="http://schemas.microsoft.com/office/drawing/2014/main" id="{9229F8C2-65B0-EE7F-A4BC-4F4C3EEBA2B4}"/>
              </a:ext>
            </a:extLst>
          </p:cNvPr>
          <p:cNvPicPr>
            <a:picLocks noChangeAspect="1"/>
          </p:cNvPicPr>
          <p:nvPr/>
        </p:nvPicPr>
        <p:blipFill>
          <a:blip r:embed="rId6">
            <a:duotone>
              <a:prstClr val="black"/>
              <a:schemeClr val="accent4">
                <a:tint val="45000"/>
                <a:satMod val="400000"/>
              </a:schemeClr>
            </a:duotone>
          </a:blip>
          <a:stretch>
            <a:fillRect/>
          </a:stretch>
        </p:blipFill>
        <p:spPr>
          <a:xfrm>
            <a:off x="7281227" y="4015235"/>
            <a:ext cx="755304" cy="789067"/>
          </a:xfrm>
          <a:prstGeom prst="rect">
            <a:avLst/>
          </a:prstGeom>
        </p:spPr>
      </p:pic>
      <p:pic>
        <p:nvPicPr>
          <p:cNvPr id="238" name="Picture 237" descr="A yellow sign with white text&#10;&#10;AI-generated content may be incorrect.">
            <a:extLst>
              <a:ext uri="{FF2B5EF4-FFF2-40B4-BE49-F238E27FC236}">
                <a16:creationId xmlns:a16="http://schemas.microsoft.com/office/drawing/2014/main" id="{EC309DF6-3279-B5C0-292C-4CEAC6A58760}"/>
              </a:ext>
            </a:extLst>
          </p:cNvPr>
          <p:cNvPicPr>
            <a:picLocks noChangeAspect="1"/>
          </p:cNvPicPr>
          <p:nvPr/>
        </p:nvPicPr>
        <p:blipFill>
          <a:blip r:embed="rId7">
            <a:duotone>
              <a:prstClr val="black"/>
              <a:schemeClr val="accent4">
                <a:tint val="45000"/>
                <a:satMod val="400000"/>
              </a:schemeClr>
            </a:duotone>
          </a:blip>
          <a:stretch>
            <a:fillRect/>
          </a:stretch>
        </p:blipFill>
        <p:spPr>
          <a:xfrm>
            <a:off x="8097338" y="4015235"/>
            <a:ext cx="755304" cy="789067"/>
          </a:xfrm>
          <a:prstGeom prst="rect">
            <a:avLst/>
          </a:prstGeom>
        </p:spPr>
      </p:pic>
      <p:pic>
        <p:nvPicPr>
          <p:cNvPr id="6" name="Picture 5">
            <a:extLst>
              <a:ext uri="{FF2B5EF4-FFF2-40B4-BE49-F238E27FC236}">
                <a16:creationId xmlns:a16="http://schemas.microsoft.com/office/drawing/2014/main" id="{069E611A-17A4-7178-D3E4-1078C8B34848}"/>
              </a:ext>
            </a:extLst>
          </p:cNvPr>
          <p:cNvPicPr>
            <a:picLocks noChangeAspect="1"/>
          </p:cNvPicPr>
          <p:nvPr/>
        </p:nvPicPr>
        <p:blipFill>
          <a:blip r:embed="rId8">
            <a:duotone>
              <a:schemeClr val="accent1">
                <a:shade val="45000"/>
                <a:satMod val="135000"/>
              </a:schemeClr>
              <a:prstClr val="white"/>
            </a:duotone>
          </a:blip>
          <a:stretch>
            <a:fillRect/>
          </a:stretch>
        </p:blipFill>
        <p:spPr>
          <a:xfrm>
            <a:off x="380385" y="1594355"/>
            <a:ext cx="359068" cy="360000"/>
          </a:xfrm>
          <a:prstGeom prst="rect">
            <a:avLst/>
          </a:prstGeom>
        </p:spPr>
      </p:pic>
      <p:sp>
        <p:nvSpPr>
          <p:cNvPr id="9" name="Slide Number Placeholder 3">
            <a:extLst>
              <a:ext uri="{FF2B5EF4-FFF2-40B4-BE49-F238E27FC236}">
                <a16:creationId xmlns:a16="http://schemas.microsoft.com/office/drawing/2014/main" id="{3615C21B-B08D-B7D0-652B-5F28CB80444F}"/>
              </a:ext>
            </a:extLst>
          </p:cNvPr>
          <p:cNvSpPr>
            <a:spLocks noGrp="1"/>
          </p:cNvSpPr>
          <p:nvPr>
            <p:ph type="sldNum" sz="quarter" idx="4"/>
          </p:nvPr>
        </p:nvSpPr>
        <p:spPr>
          <a:xfrm>
            <a:off x="8607650" y="4846440"/>
            <a:ext cx="342950" cy="274637"/>
          </a:xfrm>
        </p:spPr>
        <p:txBody>
          <a:bodyPr anchor="ctr">
            <a:normAutofit/>
          </a:bodyPr>
          <a:lstStyle/>
          <a:p>
            <a:pPr>
              <a:spcAft>
                <a:spcPts val="600"/>
              </a:spcAft>
            </a:pPr>
            <a:fld id="{A62EE2D1-72E3-4F2B-8A33-8621F02BFDCC}" type="slidenum">
              <a:rPr lang="de-DE" noProof="0" smtClean="0"/>
              <a:pPr>
                <a:spcAft>
                  <a:spcPts val="600"/>
                </a:spcAft>
              </a:pPr>
              <a:t>9</a:t>
            </a:fld>
            <a:endParaRPr lang="de-DE" noProof="0" dirty="0"/>
          </a:p>
        </p:txBody>
      </p:sp>
      <p:sp>
        <p:nvSpPr>
          <p:cNvPr id="16" name="Pfeil: Fünfeck 12">
            <a:extLst>
              <a:ext uri="{FF2B5EF4-FFF2-40B4-BE49-F238E27FC236}">
                <a16:creationId xmlns:a16="http://schemas.microsoft.com/office/drawing/2014/main" id="{A4B32C8F-4A8E-0EDC-83F5-614730265B46}"/>
              </a:ext>
            </a:extLst>
          </p:cNvPr>
          <p:cNvSpPr/>
          <p:nvPr/>
        </p:nvSpPr>
        <p:spPr>
          <a:xfrm>
            <a:off x="337402" y="4012298"/>
            <a:ext cx="4303235" cy="827537"/>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1200" b="1" noProof="0" dirty="0">
                <a:solidFill>
                  <a:srgbClr val="007800"/>
                </a:solidFill>
                <a:ea typeface="Noto Sans" pitchFamily="34" charset="-122"/>
                <a:cs typeface="Noto Sans" pitchFamily="34" charset="-120"/>
              </a:rPr>
              <a:t>Das IVBZ-Projekt leistet einen direkten Beitrag zu den wichtigsten Zielen für nachhaltige Entwicklung (SDGs).</a:t>
            </a:r>
          </a:p>
        </p:txBody>
      </p:sp>
      <p:sp>
        <p:nvSpPr>
          <p:cNvPr id="13" name="Rectangle: Rounded Corners 12">
            <a:extLst>
              <a:ext uri="{FF2B5EF4-FFF2-40B4-BE49-F238E27FC236}">
                <a16:creationId xmlns:a16="http://schemas.microsoft.com/office/drawing/2014/main" id="{3FA4BEA5-DFAA-7A4A-3892-088D1769D80D}"/>
              </a:ext>
            </a:extLst>
          </p:cNvPr>
          <p:cNvSpPr/>
          <p:nvPr/>
        </p:nvSpPr>
        <p:spPr>
          <a:xfrm>
            <a:off x="204458" y="4016358"/>
            <a:ext cx="145392" cy="82300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1" name="Shape 4">
            <a:extLst>
              <a:ext uri="{FF2B5EF4-FFF2-40B4-BE49-F238E27FC236}">
                <a16:creationId xmlns:a16="http://schemas.microsoft.com/office/drawing/2014/main" id="{4EAB302D-6F1F-C4EA-6026-4B4D5D006966}"/>
              </a:ext>
            </a:extLst>
          </p:cNvPr>
          <p:cNvSpPr/>
          <p:nvPr/>
        </p:nvSpPr>
        <p:spPr>
          <a:xfrm>
            <a:off x="297802" y="1558852"/>
            <a:ext cx="79200" cy="948810"/>
          </a:xfrm>
          <a:prstGeom prst="roundRect">
            <a:avLst/>
          </a:prstGeom>
          <a:solidFill>
            <a:srgbClr val="00B800"/>
          </a:solidFill>
          <a:ln/>
        </p:spPr>
        <p:txBody>
          <a:bodyPr/>
          <a:lstStyle/>
          <a:p>
            <a:endParaRPr lang="de-DE" noProof="0" dirty="0"/>
          </a:p>
        </p:txBody>
      </p:sp>
      <p:grpSp>
        <p:nvGrpSpPr>
          <p:cNvPr id="7" name="Gruppieren 6">
            <a:extLst>
              <a:ext uri="{FF2B5EF4-FFF2-40B4-BE49-F238E27FC236}">
                <a16:creationId xmlns:a16="http://schemas.microsoft.com/office/drawing/2014/main" id="{213C2E31-1635-6059-D5B1-325ADE59A792}"/>
              </a:ext>
            </a:extLst>
          </p:cNvPr>
          <p:cNvGrpSpPr/>
          <p:nvPr/>
        </p:nvGrpSpPr>
        <p:grpSpPr>
          <a:xfrm>
            <a:off x="4461626" y="1489399"/>
            <a:ext cx="4430020" cy="2201325"/>
            <a:chOff x="236790" y="1562455"/>
            <a:chExt cx="4430020" cy="2201325"/>
          </a:xfrm>
        </p:grpSpPr>
        <p:sp>
          <p:nvSpPr>
            <p:cNvPr id="203" name="Text 23">
              <a:extLst>
                <a:ext uri="{FF2B5EF4-FFF2-40B4-BE49-F238E27FC236}">
                  <a16:creationId xmlns:a16="http://schemas.microsoft.com/office/drawing/2014/main" id="{BCC12CE0-F031-D656-6F4D-CC2BAC0601E7}"/>
                </a:ext>
              </a:extLst>
            </p:cNvPr>
            <p:cNvSpPr/>
            <p:nvPr/>
          </p:nvSpPr>
          <p:spPr>
            <a:xfrm>
              <a:off x="759998" y="2809543"/>
              <a:ext cx="889560" cy="153888"/>
            </a:xfrm>
            <a:prstGeom prst="rect">
              <a:avLst/>
            </a:prstGeom>
            <a:noFill/>
            <a:ln/>
          </p:spPr>
          <p:txBody>
            <a:bodyPr wrap="square" lIns="0" tIns="0" rIns="0" bIns="0" rtlCol="0" anchor="ctr">
              <a:spAutoFit/>
            </a:bodyPr>
            <a:lstStyle/>
            <a:p>
              <a:r>
                <a:rPr lang="de-DE" sz="1000" b="1" noProof="0" dirty="0">
                  <a:solidFill>
                    <a:srgbClr val="007800"/>
                  </a:solidFill>
                  <a:ea typeface="Noto Sans" pitchFamily="34" charset="-122"/>
                  <a:cs typeface="Noto Sans" pitchFamily="34" charset="-120"/>
                </a:rPr>
                <a:t>Infrastruktur</a:t>
              </a:r>
              <a:endParaRPr lang="de-DE" sz="1000" noProof="0" dirty="0"/>
            </a:p>
          </p:txBody>
        </p:sp>
        <p:sp>
          <p:nvSpPr>
            <p:cNvPr id="204" name="Text 24">
              <a:extLst>
                <a:ext uri="{FF2B5EF4-FFF2-40B4-BE49-F238E27FC236}">
                  <a16:creationId xmlns:a16="http://schemas.microsoft.com/office/drawing/2014/main" id="{CFB7F7AD-87D9-04F6-C88C-ECAE431320C2}"/>
                </a:ext>
              </a:extLst>
            </p:cNvPr>
            <p:cNvSpPr/>
            <p:nvPr/>
          </p:nvSpPr>
          <p:spPr>
            <a:xfrm>
              <a:off x="425660" y="3116782"/>
              <a:ext cx="1257938" cy="553998"/>
            </a:xfrm>
            <a:prstGeom prst="rect">
              <a:avLst/>
            </a:prstGeom>
            <a:noFill/>
            <a:ln/>
          </p:spPr>
          <p:txBody>
            <a:bodyPr wrap="square" lIns="0" tIns="0" rIns="0" bIns="0" rtlCol="0" anchor="ctr">
              <a:spAutoFit/>
            </a:bodyPr>
            <a:lstStyle/>
            <a:p>
              <a:r>
                <a:rPr lang="de-DE" sz="900" noProof="0" dirty="0">
                  <a:solidFill>
                    <a:srgbClr val="006600"/>
                  </a:solidFill>
                  <a:ea typeface="Noto Sans" pitchFamily="34" charset="-122"/>
                  <a:cs typeface="Noto Sans" pitchFamily="34" charset="-120"/>
                </a:rPr>
                <a:t>Voll ausgestattete IVBZ-Anlage mit modernen Geräten und Werkzeugen.</a:t>
              </a:r>
              <a:endParaRPr lang="de-DE" sz="900" noProof="0" dirty="0"/>
            </a:p>
          </p:txBody>
        </p:sp>
        <p:sp>
          <p:nvSpPr>
            <p:cNvPr id="3" name="Shape 1">
              <a:extLst>
                <a:ext uri="{FF2B5EF4-FFF2-40B4-BE49-F238E27FC236}">
                  <a16:creationId xmlns:a16="http://schemas.microsoft.com/office/drawing/2014/main" id="{AF5F1E2D-3A4A-C7E8-35BA-86317168B146}"/>
                </a:ext>
              </a:extLst>
            </p:cNvPr>
            <p:cNvSpPr/>
            <p:nvPr/>
          </p:nvSpPr>
          <p:spPr>
            <a:xfrm>
              <a:off x="236790" y="1562455"/>
              <a:ext cx="4430020" cy="2201325"/>
            </a:xfrm>
            <a:prstGeom prst="roundRect">
              <a:avLst>
                <a:gd name="adj" fmla="val 2902"/>
              </a:avLst>
            </a:prstGeom>
            <a:noFill/>
            <a:ln w="12700">
              <a:solidFill>
                <a:srgbClr val="007800"/>
              </a:solidFill>
              <a:prstDash val="solid"/>
            </a:ln>
          </p:spPr>
          <p:txBody>
            <a:bodyPr/>
            <a:lstStyle/>
            <a:p>
              <a:endParaRPr lang="de-DE" noProof="0" dirty="0"/>
            </a:p>
          </p:txBody>
        </p:sp>
        <p:sp>
          <p:nvSpPr>
            <p:cNvPr id="48" name="Shape 21">
              <a:extLst>
                <a:ext uri="{FF2B5EF4-FFF2-40B4-BE49-F238E27FC236}">
                  <a16:creationId xmlns:a16="http://schemas.microsoft.com/office/drawing/2014/main" id="{33EF2D5B-BFBD-E6CC-EF04-65C1FEF505C6}"/>
                </a:ext>
              </a:extLst>
            </p:cNvPr>
            <p:cNvSpPr/>
            <p:nvPr/>
          </p:nvSpPr>
          <p:spPr>
            <a:xfrm>
              <a:off x="303611" y="2735570"/>
              <a:ext cx="1371600" cy="943545"/>
            </a:xfrm>
            <a:prstGeom prst="roundRect">
              <a:avLst>
                <a:gd name="adj" fmla="val 3404"/>
              </a:avLst>
            </a:prstGeom>
            <a:noFill/>
            <a:ln>
              <a:solidFill>
                <a:schemeClr val="tx1"/>
              </a:solidFill>
            </a:ln>
          </p:spPr>
          <p:txBody>
            <a:bodyPr/>
            <a:lstStyle/>
            <a:p>
              <a:endParaRPr lang="de-DE" noProof="0" dirty="0"/>
            </a:p>
          </p:txBody>
        </p:sp>
        <p:sp>
          <p:nvSpPr>
            <p:cNvPr id="5" name="Shape 21">
              <a:extLst>
                <a:ext uri="{FF2B5EF4-FFF2-40B4-BE49-F238E27FC236}">
                  <a16:creationId xmlns:a16="http://schemas.microsoft.com/office/drawing/2014/main" id="{B9E87AB2-05D4-E1F2-0FB9-2C1F8BE18EAB}"/>
                </a:ext>
              </a:extLst>
            </p:cNvPr>
            <p:cNvSpPr/>
            <p:nvPr/>
          </p:nvSpPr>
          <p:spPr>
            <a:xfrm>
              <a:off x="291543" y="2734699"/>
              <a:ext cx="72000" cy="945871"/>
            </a:xfrm>
            <a:prstGeom prst="rect">
              <a:avLst/>
            </a:prstGeom>
            <a:solidFill>
              <a:schemeClr val="accent4"/>
            </a:solidFill>
            <a:ln>
              <a:solidFill>
                <a:schemeClr val="accent4"/>
              </a:solidFill>
            </a:ln>
          </p:spPr>
          <p:txBody>
            <a:bodyPr/>
            <a:lstStyle/>
            <a:p>
              <a:endParaRPr lang="de-DE" noProof="0" dirty="0"/>
            </a:p>
          </p:txBody>
        </p:sp>
        <p:grpSp>
          <p:nvGrpSpPr>
            <p:cNvPr id="135" name="Gruppieren 134">
              <a:extLst>
                <a:ext uri="{FF2B5EF4-FFF2-40B4-BE49-F238E27FC236}">
                  <a16:creationId xmlns:a16="http://schemas.microsoft.com/office/drawing/2014/main" id="{1A252924-EDE5-35A6-4B8A-D4D72F7DC623}"/>
                </a:ext>
              </a:extLst>
            </p:cNvPr>
            <p:cNvGrpSpPr/>
            <p:nvPr/>
          </p:nvGrpSpPr>
          <p:grpSpPr>
            <a:xfrm>
              <a:off x="1773173" y="2735562"/>
              <a:ext cx="1369806" cy="939712"/>
              <a:chOff x="522938" y="438817"/>
              <a:chExt cx="1369806" cy="766082"/>
            </a:xfrm>
          </p:grpSpPr>
          <p:sp>
            <p:nvSpPr>
              <p:cNvPr id="136" name="Text 23">
                <a:extLst>
                  <a:ext uri="{FF2B5EF4-FFF2-40B4-BE49-F238E27FC236}">
                    <a16:creationId xmlns:a16="http://schemas.microsoft.com/office/drawing/2014/main" id="{994ABF21-4EF2-CFC4-79AF-111E5F026BC9}"/>
                  </a:ext>
                </a:extLst>
              </p:cNvPr>
              <p:cNvSpPr/>
              <p:nvPr/>
            </p:nvSpPr>
            <p:spPr>
              <a:xfrm>
                <a:off x="916581" y="440016"/>
                <a:ext cx="944271" cy="250909"/>
              </a:xfrm>
              <a:prstGeom prst="rect">
                <a:avLst/>
              </a:prstGeom>
              <a:noFill/>
              <a:ln/>
            </p:spPr>
            <p:txBody>
              <a:bodyPr wrap="square" lIns="0" tIns="0" rIns="0" bIns="0" rtlCol="0" anchor="ctr">
                <a:spAutoFit/>
              </a:bodyPr>
              <a:lstStyle/>
              <a:p>
                <a:r>
                  <a:rPr lang="de-DE" sz="1000" b="1" noProof="0" dirty="0">
                    <a:solidFill>
                      <a:srgbClr val="007800"/>
                    </a:solidFill>
                    <a:ea typeface="Noto Sans" pitchFamily="34" charset="-122"/>
                    <a:cs typeface="Noto Sans" pitchFamily="34" charset="-120"/>
                  </a:rPr>
                  <a:t>Ernährungs-</a:t>
                </a:r>
              </a:p>
              <a:p>
                <a:r>
                  <a:rPr lang="de-DE" sz="1000" b="1" noProof="0" dirty="0" err="1">
                    <a:solidFill>
                      <a:srgbClr val="007800"/>
                    </a:solidFill>
                    <a:ea typeface="Noto Sans" pitchFamily="34" charset="-122"/>
                    <a:cs typeface="Noto Sans" pitchFamily="34" charset="-120"/>
                  </a:rPr>
                  <a:t>sicherheit</a:t>
                </a:r>
                <a:endParaRPr lang="de-DE" sz="1000" noProof="0" dirty="0"/>
              </a:p>
            </p:txBody>
          </p:sp>
          <p:sp>
            <p:nvSpPr>
              <p:cNvPr id="137" name="Text 24">
                <a:extLst>
                  <a:ext uri="{FF2B5EF4-FFF2-40B4-BE49-F238E27FC236}">
                    <a16:creationId xmlns:a16="http://schemas.microsoft.com/office/drawing/2014/main" id="{58755406-6C8C-1009-2B30-6B57F4AD7CDF}"/>
                  </a:ext>
                </a:extLst>
              </p:cNvPr>
              <p:cNvSpPr/>
              <p:nvPr/>
            </p:nvSpPr>
            <p:spPr>
              <a:xfrm>
                <a:off x="631534" y="742825"/>
                <a:ext cx="1226778" cy="451636"/>
              </a:xfrm>
              <a:prstGeom prst="rect">
                <a:avLst/>
              </a:prstGeom>
              <a:noFill/>
              <a:ln/>
            </p:spPr>
            <p:txBody>
              <a:bodyPr wrap="square" lIns="0" tIns="0" rIns="0" bIns="0" rtlCol="0" anchor="ctr">
                <a:spAutoFit/>
              </a:bodyPr>
              <a:lstStyle/>
              <a:p>
                <a:r>
                  <a:rPr lang="de-DE" sz="900" noProof="0" dirty="0">
                    <a:solidFill>
                      <a:srgbClr val="006600"/>
                    </a:solidFill>
                    <a:ea typeface="Noto Sans" pitchFamily="34" charset="-122"/>
                    <a:cs typeface="Noto Sans" pitchFamily="34" charset="-120"/>
                  </a:rPr>
                  <a:t>80 % der Haushalte </a:t>
                </a:r>
                <a:r>
                  <a:rPr lang="de-DE" sz="900" dirty="0">
                    <a:solidFill>
                      <a:srgbClr val="006600"/>
                    </a:solidFill>
                    <a:ea typeface="Noto Sans" pitchFamily="34" charset="-122"/>
                    <a:cs typeface="Noto Sans" pitchFamily="34" charset="-120"/>
                  </a:rPr>
                  <a:t>werden</a:t>
                </a:r>
                <a:r>
                  <a:rPr lang="de-DE" sz="900" noProof="0" dirty="0">
                    <a:solidFill>
                      <a:srgbClr val="006600"/>
                    </a:solidFill>
                    <a:ea typeface="Noto Sans" pitchFamily="34" charset="-122"/>
                    <a:cs typeface="Noto Sans" pitchFamily="34" charset="-120"/>
                  </a:rPr>
                  <a:t> bei </a:t>
                </a:r>
                <a:r>
                  <a:rPr lang="de-DE" sz="900" noProof="0" dirty="0" err="1">
                    <a:solidFill>
                      <a:srgbClr val="006600"/>
                    </a:solidFill>
                    <a:ea typeface="Noto Sans" pitchFamily="34" charset="-122"/>
                    <a:cs typeface="Noto Sans" pitchFamily="34" charset="-120"/>
                  </a:rPr>
                  <a:t>Grundnahr-ungsmitteln</a:t>
                </a:r>
                <a:r>
                  <a:rPr lang="de-DE" sz="900" noProof="0" dirty="0">
                    <a:solidFill>
                      <a:srgbClr val="006600"/>
                    </a:solidFill>
                    <a:ea typeface="Noto Sans" pitchFamily="34" charset="-122"/>
                    <a:cs typeface="Noto Sans" pitchFamily="34" charset="-120"/>
                  </a:rPr>
                  <a:t> und Gemüse autark.</a:t>
                </a:r>
                <a:endParaRPr lang="de-DE" sz="900" noProof="0" dirty="0"/>
              </a:p>
            </p:txBody>
          </p:sp>
          <p:sp>
            <p:nvSpPr>
              <p:cNvPr id="139" name="Shape 21">
                <a:extLst>
                  <a:ext uri="{FF2B5EF4-FFF2-40B4-BE49-F238E27FC236}">
                    <a16:creationId xmlns:a16="http://schemas.microsoft.com/office/drawing/2014/main" id="{1FC1F393-D4DA-8FE8-EEBB-EA8CA26EBBC9}"/>
                  </a:ext>
                </a:extLst>
              </p:cNvPr>
              <p:cNvSpPr/>
              <p:nvPr/>
            </p:nvSpPr>
            <p:spPr>
              <a:xfrm>
                <a:off x="522938" y="438817"/>
                <a:ext cx="1369806" cy="766082"/>
              </a:xfrm>
              <a:prstGeom prst="roundRect">
                <a:avLst>
                  <a:gd name="adj" fmla="val 3404"/>
                </a:avLst>
              </a:prstGeom>
              <a:noFill/>
              <a:ln>
                <a:solidFill>
                  <a:schemeClr val="tx1"/>
                </a:solidFill>
              </a:ln>
            </p:spPr>
            <p:txBody>
              <a:bodyPr/>
              <a:lstStyle/>
              <a:p>
                <a:endParaRPr lang="de-DE" noProof="0" dirty="0"/>
              </a:p>
            </p:txBody>
          </p:sp>
        </p:grpSp>
        <p:grpSp>
          <p:nvGrpSpPr>
            <p:cNvPr id="141" name="Gruppieren 140">
              <a:extLst>
                <a:ext uri="{FF2B5EF4-FFF2-40B4-BE49-F238E27FC236}">
                  <a16:creationId xmlns:a16="http://schemas.microsoft.com/office/drawing/2014/main" id="{0EACDB10-5B5E-1973-E81E-85001F08D973}"/>
                </a:ext>
              </a:extLst>
            </p:cNvPr>
            <p:cNvGrpSpPr/>
            <p:nvPr/>
          </p:nvGrpSpPr>
          <p:grpSpPr>
            <a:xfrm>
              <a:off x="3208737" y="2733746"/>
              <a:ext cx="1393892" cy="945871"/>
              <a:chOff x="499348" y="437134"/>
              <a:chExt cx="1393892" cy="767971"/>
            </a:xfrm>
          </p:grpSpPr>
          <p:sp>
            <p:nvSpPr>
              <p:cNvPr id="142" name="Text 23">
                <a:extLst>
                  <a:ext uri="{FF2B5EF4-FFF2-40B4-BE49-F238E27FC236}">
                    <a16:creationId xmlns:a16="http://schemas.microsoft.com/office/drawing/2014/main" id="{FB7CB5CC-D45C-F2FA-750B-F05B1922B7A2}"/>
                  </a:ext>
                </a:extLst>
              </p:cNvPr>
              <p:cNvSpPr/>
              <p:nvPr/>
            </p:nvSpPr>
            <p:spPr>
              <a:xfrm>
                <a:off x="967118" y="501518"/>
                <a:ext cx="760321" cy="127902"/>
              </a:xfrm>
              <a:prstGeom prst="rect">
                <a:avLst/>
              </a:prstGeom>
              <a:noFill/>
              <a:ln/>
            </p:spPr>
            <p:txBody>
              <a:bodyPr wrap="square" lIns="0" tIns="0" rIns="0" bIns="0" rtlCol="0" anchor="ctr">
                <a:spAutoFit/>
              </a:bodyPr>
              <a:lstStyle/>
              <a:p>
                <a:pPr marL="0" indent="0">
                  <a:buNone/>
                </a:pPr>
                <a:r>
                  <a:rPr lang="de-DE" sz="1000" b="1" noProof="0">
                    <a:solidFill>
                      <a:srgbClr val="007800"/>
                    </a:solidFill>
                    <a:ea typeface="Noto Sans" pitchFamily="34" charset="-122"/>
                    <a:cs typeface="Noto Sans" pitchFamily="34" charset="-120"/>
                  </a:rPr>
                  <a:t>Daténbank</a:t>
                </a:r>
                <a:endParaRPr lang="de-DE" sz="1000" noProof="0" dirty="0"/>
              </a:p>
            </p:txBody>
          </p:sp>
          <p:sp>
            <p:nvSpPr>
              <p:cNvPr id="143" name="Text 24">
                <a:extLst>
                  <a:ext uri="{FF2B5EF4-FFF2-40B4-BE49-F238E27FC236}">
                    <a16:creationId xmlns:a16="http://schemas.microsoft.com/office/drawing/2014/main" id="{432AD4E6-F0BD-D8F2-9B40-154D57FB206B}"/>
                  </a:ext>
                </a:extLst>
              </p:cNvPr>
              <p:cNvSpPr/>
              <p:nvPr/>
            </p:nvSpPr>
            <p:spPr>
              <a:xfrm>
                <a:off x="618167" y="739729"/>
                <a:ext cx="1274811" cy="449802"/>
              </a:xfrm>
              <a:prstGeom prst="rect">
                <a:avLst/>
              </a:prstGeom>
              <a:noFill/>
              <a:ln/>
            </p:spPr>
            <p:txBody>
              <a:bodyPr wrap="square" lIns="0" tIns="0" rIns="0" bIns="0" rtlCol="0" anchor="ctr">
                <a:spAutoFit/>
              </a:bodyPr>
              <a:lstStyle/>
              <a:p>
                <a:r>
                  <a:rPr lang="de-DE" sz="900" noProof="0" dirty="0">
                    <a:solidFill>
                      <a:srgbClr val="006600"/>
                    </a:solidFill>
                    <a:ea typeface="Noto Sans" pitchFamily="34" charset="-122"/>
                    <a:cs typeface="Noto Sans" pitchFamily="34" charset="-120"/>
                  </a:rPr>
                  <a:t>Digitales Register für Daten, Kreditverlauf, Bestandsaufnahme und Ernteverfolgung.</a:t>
                </a:r>
                <a:endParaRPr lang="de-DE" sz="900" noProof="0" dirty="0"/>
              </a:p>
            </p:txBody>
          </p:sp>
          <p:sp>
            <p:nvSpPr>
              <p:cNvPr id="145" name="Shape 21">
                <a:extLst>
                  <a:ext uri="{FF2B5EF4-FFF2-40B4-BE49-F238E27FC236}">
                    <a16:creationId xmlns:a16="http://schemas.microsoft.com/office/drawing/2014/main" id="{907E8E1C-AE23-CBD0-1AE0-B2DA4A0D218A}"/>
                  </a:ext>
                </a:extLst>
              </p:cNvPr>
              <p:cNvSpPr/>
              <p:nvPr/>
            </p:nvSpPr>
            <p:spPr>
              <a:xfrm>
                <a:off x="522937" y="438817"/>
                <a:ext cx="1370303" cy="766082"/>
              </a:xfrm>
              <a:prstGeom prst="roundRect">
                <a:avLst>
                  <a:gd name="adj" fmla="val 3404"/>
                </a:avLst>
              </a:prstGeom>
              <a:noFill/>
              <a:ln>
                <a:solidFill>
                  <a:schemeClr val="tx1"/>
                </a:solidFill>
              </a:ln>
            </p:spPr>
            <p:txBody>
              <a:bodyPr/>
              <a:lstStyle/>
              <a:p>
                <a:endParaRPr lang="de-DE" noProof="0" dirty="0"/>
              </a:p>
            </p:txBody>
          </p:sp>
          <p:sp>
            <p:nvSpPr>
              <p:cNvPr id="146" name="Shape 21">
                <a:extLst>
                  <a:ext uri="{FF2B5EF4-FFF2-40B4-BE49-F238E27FC236}">
                    <a16:creationId xmlns:a16="http://schemas.microsoft.com/office/drawing/2014/main" id="{7F91B48A-B996-A942-77C1-92E70C8DCB6A}"/>
                  </a:ext>
                </a:extLst>
              </p:cNvPr>
              <p:cNvSpPr/>
              <p:nvPr/>
            </p:nvSpPr>
            <p:spPr>
              <a:xfrm>
                <a:off x="499348" y="437134"/>
                <a:ext cx="72000" cy="767971"/>
              </a:xfrm>
              <a:prstGeom prst="rect">
                <a:avLst/>
              </a:prstGeom>
              <a:solidFill>
                <a:schemeClr val="accent4"/>
              </a:solidFill>
              <a:ln>
                <a:solidFill>
                  <a:schemeClr val="accent4"/>
                </a:solidFill>
              </a:ln>
            </p:spPr>
            <p:txBody>
              <a:bodyPr/>
              <a:lstStyle/>
              <a:p>
                <a:endParaRPr lang="de-DE" noProof="0" dirty="0"/>
              </a:p>
            </p:txBody>
          </p:sp>
        </p:grpSp>
        <p:sp>
          <p:nvSpPr>
            <p:cNvPr id="197" name="Shape 21">
              <a:extLst>
                <a:ext uri="{FF2B5EF4-FFF2-40B4-BE49-F238E27FC236}">
                  <a16:creationId xmlns:a16="http://schemas.microsoft.com/office/drawing/2014/main" id="{158C306B-8B2B-7A69-39C4-B98FBCB7E1AE}"/>
                </a:ext>
              </a:extLst>
            </p:cNvPr>
            <p:cNvSpPr/>
            <p:nvPr/>
          </p:nvSpPr>
          <p:spPr>
            <a:xfrm>
              <a:off x="1745911" y="2734896"/>
              <a:ext cx="72000" cy="939333"/>
            </a:xfrm>
            <a:prstGeom prst="rect">
              <a:avLst/>
            </a:prstGeom>
            <a:solidFill>
              <a:schemeClr val="accent4"/>
            </a:solidFill>
            <a:ln>
              <a:solidFill>
                <a:schemeClr val="accent4"/>
              </a:solidFill>
            </a:ln>
          </p:spPr>
          <p:txBody>
            <a:bodyPr/>
            <a:lstStyle/>
            <a:p>
              <a:endParaRPr lang="de-DE" noProof="0" dirty="0"/>
            </a:p>
          </p:txBody>
        </p:sp>
        <p:grpSp>
          <p:nvGrpSpPr>
            <p:cNvPr id="244" name="Gruppieren 243">
              <a:extLst>
                <a:ext uri="{FF2B5EF4-FFF2-40B4-BE49-F238E27FC236}">
                  <a16:creationId xmlns:a16="http://schemas.microsoft.com/office/drawing/2014/main" id="{EDBCDD18-7221-713C-11C8-DD0C48B5ABDB}"/>
                </a:ext>
              </a:extLst>
            </p:cNvPr>
            <p:cNvGrpSpPr/>
            <p:nvPr/>
          </p:nvGrpSpPr>
          <p:grpSpPr>
            <a:xfrm>
              <a:off x="288148" y="1638810"/>
              <a:ext cx="4369373" cy="950019"/>
              <a:chOff x="267258" y="1641994"/>
              <a:chExt cx="4369373" cy="837080"/>
            </a:xfrm>
          </p:grpSpPr>
          <p:sp>
            <p:nvSpPr>
              <p:cNvPr id="200" name="Shape 21">
                <a:extLst>
                  <a:ext uri="{FF2B5EF4-FFF2-40B4-BE49-F238E27FC236}">
                    <a16:creationId xmlns:a16="http://schemas.microsoft.com/office/drawing/2014/main" id="{5E56A747-61B9-E1ED-7123-922746B832CA}"/>
                  </a:ext>
                </a:extLst>
              </p:cNvPr>
              <p:cNvSpPr/>
              <p:nvPr/>
            </p:nvSpPr>
            <p:spPr>
              <a:xfrm>
                <a:off x="313201" y="1682285"/>
                <a:ext cx="1250772" cy="766082"/>
              </a:xfrm>
              <a:prstGeom prst="rect">
                <a:avLst/>
              </a:prstGeom>
              <a:solidFill>
                <a:srgbClr val="FFFFFF"/>
              </a:solidFill>
              <a:ln/>
            </p:spPr>
            <p:txBody>
              <a:bodyPr/>
              <a:lstStyle/>
              <a:p>
                <a:endParaRPr lang="de-DE" noProof="0" dirty="0"/>
              </a:p>
            </p:txBody>
          </p:sp>
          <p:sp>
            <p:nvSpPr>
              <p:cNvPr id="201" name="Text 23">
                <a:extLst>
                  <a:ext uri="{FF2B5EF4-FFF2-40B4-BE49-F238E27FC236}">
                    <a16:creationId xmlns:a16="http://schemas.microsoft.com/office/drawing/2014/main" id="{F024F021-6D44-B58E-B7B5-098664D1416A}"/>
                  </a:ext>
                </a:extLst>
              </p:cNvPr>
              <p:cNvSpPr/>
              <p:nvPr/>
            </p:nvSpPr>
            <p:spPr>
              <a:xfrm>
                <a:off x="770498" y="1732850"/>
                <a:ext cx="740125" cy="138499"/>
              </a:xfrm>
              <a:prstGeom prst="rect">
                <a:avLst/>
              </a:prstGeom>
              <a:noFill/>
              <a:ln/>
            </p:spPr>
            <p:txBody>
              <a:bodyPr wrap="square" lIns="0" tIns="0" rIns="0" bIns="0" rtlCol="0" anchor="ctr">
                <a:spAutoFit/>
              </a:bodyPr>
              <a:lstStyle/>
              <a:p>
                <a:r>
                  <a:rPr lang="de-DE" sz="1000" b="1" noProof="0" dirty="0">
                    <a:solidFill>
                      <a:srgbClr val="007800"/>
                    </a:solidFill>
                    <a:ea typeface="Noto Sans" pitchFamily="34" charset="-122"/>
                    <a:cs typeface="Noto Sans" pitchFamily="34" charset="-120"/>
                  </a:rPr>
                  <a:t>Produktion</a:t>
                </a:r>
                <a:endParaRPr lang="de-DE" sz="1000" noProof="0" dirty="0"/>
              </a:p>
            </p:txBody>
          </p:sp>
          <p:sp>
            <p:nvSpPr>
              <p:cNvPr id="202" name="Text 24">
                <a:extLst>
                  <a:ext uri="{FF2B5EF4-FFF2-40B4-BE49-F238E27FC236}">
                    <a16:creationId xmlns:a16="http://schemas.microsoft.com/office/drawing/2014/main" id="{6921B5CB-373B-D634-7BC0-460E9B592BC6}"/>
                  </a:ext>
                </a:extLst>
              </p:cNvPr>
              <p:cNvSpPr/>
              <p:nvPr/>
            </p:nvSpPr>
            <p:spPr>
              <a:xfrm>
                <a:off x="385720" y="1990856"/>
                <a:ext cx="1272069" cy="488137"/>
              </a:xfrm>
              <a:prstGeom prst="rect">
                <a:avLst/>
              </a:prstGeom>
              <a:noFill/>
              <a:ln/>
            </p:spPr>
            <p:txBody>
              <a:bodyPr wrap="square" lIns="0" tIns="0" rIns="0" bIns="0" rtlCol="0" anchor="ctr">
                <a:spAutoFit/>
              </a:bodyPr>
              <a:lstStyle/>
              <a:p>
                <a:r>
                  <a:rPr lang="de-DE" sz="900" noProof="0" dirty="0">
                    <a:solidFill>
                      <a:srgbClr val="006600"/>
                    </a:solidFill>
                    <a:ea typeface="Noto Sans" pitchFamily="34" charset="-122"/>
                    <a:cs typeface="Noto Sans" pitchFamily="34" charset="-120"/>
                  </a:rPr>
                  <a:t>Die Gesamternte der Landwirte wird voraus-sichtlich um 240 Tonnen steigen.</a:t>
                </a:r>
              </a:p>
            </p:txBody>
          </p:sp>
          <p:sp>
            <p:nvSpPr>
              <p:cNvPr id="205" name="Text 27">
                <a:extLst>
                  <a:ext uri="{FF2B5EF4-FFF2-40B4-BE49-F238E27FC236}">
                    <a16:creationId xmlns:a16="http://schemas.microsoft.com/office/drawing/2014/main" id="{FE542FCB-00EF-D624-20EE-D434A919040A}"/>
                  </a:ext>
                </a:extLst>
              </p:cNvPr>
              <p:cNvSpPr/>
              <p:nvPr/>
            </p:nvSpPr>
            <p:spPr>
              <a:xfrm>
                <a:off x="2075854" y="1694687"/>
                <a:ext cx="1071713" cy="271188"/>
              </a:xfrm>
              <a:prstGeom prst="rect">
                <a:avLst/>
              </a:prstGeom>
              <a:noFill/>
              <a:ln/>
            </p:spPr>
            <p:txBody>
              <a:bodyPr wrap="square" lIns="0" tIns="0" rIns="0" bIns="0" rtlCol="0" anchor="ctr">
                <a:spAutoFit/>
              </a:bodyPr>
              <a:lstStyle/>
              <a:p>
                <a:r>
                  <a:rPr lang="de-DE" sz="1000" b="1" noProof="0" dirty="0">
                    <a:solidFill>
                      <a:srgbClr val="007800"/>
                    </a:solidFill>
                    <a:ea typeface="Noto Sans" pitchFamily="34" charset="-122"/>
                    <a:cs typeface="Noto Sans" pitchFamily="34" charset="-120"/>
                  </a:rPr>
                  <a:t>Auswirkungen auf das Einkommen</a:t>
                </a:r>
                <a:endParaRPr lang="de-DE" sz="1000" noProof="0" dirty="0"/>
              </a:p>
            </p:txBody>
          </p:sp>
          <p:sp>
            <p:nvSpPr>
              <p:cNvPr id="206" name="Text 28">
                <a:extLst>
                  <a:ext uri="{FF2B5EF4-FFF2-40B4-BE49-F238E27FC236}">
                    <a16:creationId xmlns:a16="http://schemas.microsoft.com/office/drawing/2014/main" id="{EDE7CC11-7DE2-F9C8-5061-4BE2910BA655}"/>
                  </a:ext>
                </a:extLst>
              </p:cNvPr>
              <p:cNvSpPr/>
              <p:nvPr/>
            </p:nvSpPr>
            <p:spPr>
              <a:xfrm>
                <a:off x="1858546" y="2125651"/>
                <a:ext cx="1420599" cy="138499"/>
              </a:xfrm>
              <a:prstGeom prst="rect">
                <a:avLst/>
              </a:prstGeom>
              <a:noFill/>
              <a:ln/>
            </p:spPr>
            <p:txBody>
              <a:bodyPr wrap="square" lIns="0" tIns="0" rIns="0" bIns="0" rtlCol="0" anchor="ctr">
                <a:spAutoFit/>
              </a:bodyPr>
              <a:lstStyle/>
              <a:p>
                <a:endParaRPr lang="de-DE" sz="900" noProof="0" dirty="0"/>
              </a:p>
            </p:txBody>
          </p:sp>
          <p:sp>
            <p:nvSpPr>
              <p:cNvPr id="207" name="Text 31">
                <a:extLst>
                  <a:ext uri="{FF2B5EF4-FFF2-40B4-BE49-F238E27FC236}">
                    <a16:creationId xmlns:a16="http://schemas.microsoft.com/office/drawing/2014/main" id="{2A8D1849-6110-9282-D6B5-EEC1FE578CE4}"/>
                  </a:ext>
                </a:extLst>
              </p:cNvPr>
              <p:cNvSpPr/>
              <p:nvPr/>
            </p:nvSpPr>
            <p:spPr>
              <a:xfrm>
                <a:off x="3665250" y="1703222"/>
                <a:ext cx="870409" cy="135594"/>
              </a:xfrm>
              <a:prstGeom prst="rect">
                <a:avLst/>
              </a:prstGeom>
              <a:noFill/>
              <a:ln/>
            </p:spPr>
            <p:txBody>
              <a:bodyPr wrap="square" lIns="0" tIns="0" rIns="0" bIns="0" rtlCol="0" anchor="ctr">
                <a:spAutoFit/>
              </a:bodyPr>
              <a:lstStyle/>
              <a:p>
                <a:r>
                  <a:rPr lang="de-DE" sz="1000" b="1" noProof="0" dirty="0">
                    <a:solidFill>
                      <a:srgbClr val="007800"/>
                    </a:solidFill>
                    <a:ea typeface="Noto Sans" pitchFamily="34" charset="-122"/>
                    <a:cs typeface="Noto Sans" pitchFamily="34" charset="-120"/>
                  </a:rPr>
                  <a:t>Beschäftigung</a:t>
                </a:r>
                <a:endParaRPr lang="de-DE" sz="1000" noProof="0" dirty="0"/>
              </a:p>
            </p:txBody>
          </p:sp>
          <p:sp>
            <p:nvSpPr>
              <p:cNvPr id="210" name="Text 32">
                <a:extLst>
                  <a:ext uri="{FF2B5EF4-FFF2-40B4-BE49-F238E27FC236}">
                    <a16:creationId xmlns:a16="http://schemas.microsoft.com/office/drawing/2014/main" id="{F09A4658-4D78-D90F-92FD-ABF598607157}"/>
                  </a:ext>
                </a:extLst>
              </p:cNvPr>
              <p:cNvSpPr/>
              <p:nvPr/>
            </p:nvSpPr>
            <p:spPr>
              <a:xfrm>
                <a:off x="3310745" y="1977376"/>
                <a:ext cx="1325886" cy="501698"/>
              </a:xfrm>
              <a:prstGeom prst="rect">
                <a:avLst/>
              </a:prstGeom>
              <a:noFill/>
              <a:ln/>
            </p:spPr>
            <p:txBody>
              <a:bodyPr wrap="square" lIns="0" tIns="0" rIns="0" bIns="0" rtlCol="0" anchor="ctr">
                <a:spAutoFit/>
              </a:bodyPr>
              <a:lstStyle/>
              <a:p>
                <a:r>
                  <a:rPr lang="de-DE" sz="900" noProof="0" dirty="0">
                    <a:solidFill>
                      <a:srgbClr val="006600"/>
                    </a:solidFill>
                    <a:ea typeface="Noto Sans" pitchFamily="34" charset="-122"/>
                    <a:cs typeface="Noto Sans" pitchFamily="34" charset="-120"/>
                  </a:rPr>
                  <a:t>36 Vollzeitstellen* in den Bereichen Landwirt-</a:t>
                </a:r>
                <a:r>
                  <a:rPr lang="de-DE" sz="900" noProof="0" dirty="0" err="1">
                    <a:solidFill>
                      <a:srgbClr val="006600"/>
                    </a:solidFill>
                    <a:ea typeface="Noto Sans" pitchFamily="34" charset="-122"/>
                    <a:cs typeface="Noto Sans" pitchFamily="34" charset="-120"/>
                  </a:rPr>
                  <a:t>schaft</a:t>
                </a:r>
                <a:r>
                  <a:rPr lang="de-DE" sz="900" noProof="0" dirty="0">
                    <a:solidFill>
                      <a:srgbClr val="006600"/>
                    </a:solidFill>
                    <a:ea typeface="Noto Sans" pitchFamily="34" charset="-122"/>
                    <a:cs typeface="Noto Sans" pitchFamily="34" charset="-120"/>
                  </a:rPr>
                  <a:t>, Logistik und Vertrieb</a:t>
                </a:r>
                <a:r>
                  <a:rPr lang="de-DE" sz="1000" noProof="0" dirty="0">
                    <a:solidFill>
                      <a:srgbClr val="006600"/>
                    </a:solidFill>
                    <a:ea typeface="Noto Sans" pitchFamily="34" charset="-122"/>
                    <a:cs typeface="Noto Sans" pitchFamily="34" charset="-120"/>
                  </a:rPr>
                  <a:t>.</a:t>
                </a:r>
                <a:endParaRPr lang="de-DE" sz="1000" noProof="0" dirty="0"/>
              </a:p>
            </p:txBody>
          </p:sp>
          <p:pic>
            <p:nvPicPr>
              <p:cNvPr id="211" name="Picture 16">
                <a:extLst>
                  <a:ext uri="{FF2B5EF4-FFF2-40B4-BE49-F238E27FC236}">
                    <a16:creationId xmlns:a16="http://schemas.microsoft.com/office/drawing/2014/main" id="{FF37D3F7-BC95-C62E-F32C-FAF7765039F8}"/>
                  </a:ext>
                </a:extLst>
              </p:cNvPr>
              <p:cNvPicPr>
                <a:picLocks noChangeAspect="1"/>
              </p:cNvPicPr>
              <p:nvPr/>
            </p:nvPicPr>
            <p:blipFill>
              <a:blip r:embed="rId9">
                <a:duotone>
                  <a:schemeClr val="accent1">
                    <a:shade val="45000"/>
                    <a:satMod val="135000"/>
                  </a:schemeClr>
                  <a:prstClr val="white"/>
                </a:duotone>
              </a:blip>
              <a:stretch>
                <a:fillRect/>
              </a:stretch>
            </p:blipFill>
            <p:spPr>
              <a:xfrm>
                <a:off x="398777" y="1654008"/>
                <a:ext cx="323670" cy="299995"/>
              </a:xfrm>
              <a:prstGeom prst="rect">
                <a:avLst/>
              </a:prstGeom>
            </p:spPr>
          </p:pic>
          <p:sp>
            <p:nvSpPr>
              <p:cNvPr id="216" name="Shape 21">
                <a:extLst>
                  <a:ext uri="{FF2B5EF4-FFF2-40B4-BE49-F238E27FC236}">
                    <a16:creationId xmlns:a16="http://schemas.microsoft.com/office/drawing/2014/main" id="{DB98FBCF-93F9-B486-BC0C-4483CF9EF4F7}"/>
                  </a:ext>
                </a:extLst>
              </p:cNvPr>
              <p:cNvSpPr/>
              <p:nvPr/>
            </p:nvSpPr>
            <p:spPr>
              <a:xfrm>
                <a:off x="290847" y="1643818"/>
                <a:ext cx="1371600" cy="828000"/>
              </a:xfrm>
              <a:prstGeom prst="roundRect">
                <a:avLst>
                  <a:gd name="adj" fmla="val 3404"/>
                </a:avLst>
              </a:prstGeom>
              <a:noFill/>
              <a:ln>
                <a:solidFill>
                  <a:schemeClr val="tx1"/>
                </a:solidFill>
              </a:ln>
            </p:spPr>
            <p:txBody>
              <a:bodyPr/>
              <a:lstStyle/>
              <a:p>
                <a:endParaRPr lang="de-DE" noProof="0" dirty="0"/>
              </a:p>
            </p:txBody>
          </p:sp>
          <p:sp>
            <p:nvSpPr>
              <p:cNvPr id="220" name="Shape 21">
                <a:extLst>
                  <a:ext uri="{FF2B5EF4-FFF2-40B4-BE49-F238E27FC236}">
                    <a16:creationId xmlns:a16="http://schemas.microsoft.com/office/drawing/2014/main" id="{755DF391-8576-089D-3813-8934F1D5D966}"/>
                  </a:ext>
                </a:extLst>
              </p:cNvPr>
              <p:cNvSpPr/>
              <p:nvPr/>
            </p:nvSpPr>
            <p:spPr>
              <a:xfrm>
                <a:off x="267258" y="1642652"/>
                <a:ext cx="72000" cy="831071"/>
              </a:xfrm>
              <a:prstGeom prst="rect">
                <a:avLst/>
              </a:prstGeom>
              <a:solidFill>
                <a:schemeClr val="accent4"/>
              </a:solidFill>
              <a:ln>
                <a:solidFill>
                  <a:schemeClr val="accent4"/>
                </a:solidFill>
              </a:ln>
            </p:spPr>
            <p:txBody>
              <a:bodyPr/>
              <a:lstStyle/>
              <a:p>
                <a:endParaRPr lang="de-DE" noProof="0" dirty="0"/>
              </a:p>
            </p:txBody>
          </p:sp>
          <p:grpSp>
            <p:nvGrpSpPr>
              <p:cNvPr id="221" name="Gruppieren 220">
                <a:extLst>
                  <a:ext uri="{FF2B5EF4-FFF2-40B4-BE49-F238E27FC236}">
                    <a16:creationId xmlns:a16="http://schemas.microsoft.com/office/drawing/2014/main" id="{2C220CD5-7DAD-0518-544A-6BCF1D9D3085}"/>
                  </a:ext>
                </a:extLst>
              </p:cNvPr>
              <p:cNvGrpSpPr/>
              <p:nvPr/>
            </p:nvGrpSpPr>
            <p:grpSpPr>
              <a:xfrm>
                <a:off x="1728432" y="1643818"/>
                <a:ext cx="1393396" cy="829777"/>
                <a:chOff x="499348" y="438817"/>
                <a:chExt cx="1393396" cy="767726"/>
              </a:xfrm>
            </p:grpSpPr>
            <p:sp>
              <p:nvSpPr>
                <p:cNvPr id="224" name="Shape 21">
                  <a:extLst>
                    <a:ext uri="{FF2B5EF4-FFF2-40B4-BE49-F238E27FC236}">
                      <a16:creationId xmlns:a16="http://schemas.microsoft.com/office/drawing/2014/main" id="{5D128882-81B0-9EDE-01BD-7537D05674A3}"/>
                    </a:ext>
                  </a:extLst>
                </p:cNvPr>
                <p:cNvSpPr/>
                <p:nvPr/>
              </p:nvSpPr>
              <p:spPr>
                <a:xfrm>
                  <a:off x="522938" y="438817"/>
                  <a:ext cx="1369806" cy="766082"/>
                </a:xfrm>
                <a:prstGeom prst="roundRect">
                  <a:avLst>
                    <a:gd name="adj" fmla="val 3404"/>
                  </a:avLst>
                </a:prstGeom>
                <a:noFill/>
                <a:ln>
                  <a:solidFill>
                    <a:schemeClr val="tx1"/>
                  </a:solidFill>
                </a:ln>
              </p:spPr>
              <p:txBody>
                <a:bodyPr/>
                <a:lstStyle/>
                <a:p>
                  <a:endParaRPr lang="de-DE" noProof="0" dirty="0"/>
                </a:p>
              </p:txBody>
            </p:sp>
            <p:sp>
              <p:nvSpPr>
                <p:cNvPr id="225" name="Shape 21">
                  <a:extLst>
                    <a:ext uri="{FF2B5EF4-FFF2-40B4-BE49-F238E27FC236}">
                      <a16:creationId xmlns:a16="http://schemas.microsoft.com/office/drawing/2014/main" id="{A1BACFC4-998C-025F-438C-5B566A7FA8C9}"/>
                    </a:ext>
                  </a:extLst>
                </p:cNvPr>
                <p:cNvSpPr/>
                <p:nvPr/>
              </p:nvSpPr>
              <p:spPr>
                <a:xfrm>
                  <a:off x="499348" y="438818"/>
                  <a:ext cx="72000" cy="767725"/>
                </a:xfrm>
                <a:prstGeom prst="rect">
                  <a:avLst/>
                </a:prstGeom>
                <a:solidFill>
                  <a:schemeClr val="accent4"/>
                </a:solidFill>
                <a:ln>
                  <a:solidFill>
                    <a:schemeClr val="accent4"/>
                  </a:solidFill>
                </a:ln>
              </p:spPr>
              <p:txBody>
                <a:bodyPr/>
                <a:lstStyle/>
                <a:p>
                  <a:endParaRPr lang="de-DE" noProof="0" dirty="0"/>
                </a:p>
              </p:txBody>
            </p:sp>
          </p:grpSp>
          <p:grpSp>
            <p:nvGrpSpPr>
              <p:cNvPr id="226" name="Gruppieren 225">
                <a:extLst>
                  <a:ext uri="{FF2B5EF4-FFF2-40B4-BE49-F238E27FC236}">
                    <a16:creationId xmlns:a16="http://schemas.microsoft.com/office/drawing/2014/main" id="{FF3420BC-2A3D-B308-BEE1-3CA01991CA5E}"/>
                  </a:ext>
                </a:extLst>
              </p:cNvPr>
              <p:cNvGrpSpPr/>
              <p:nvPr/>
            </p:nvGrpSpPr>
            <p:grpSpPr>
              <a:xfrm>
                <a:off x="3187586" y="1641994"/>
                <a:ext cx="1393892" cy="831600"/>
                <a:chOff x="499348" y="437130"/>
                <a:chExt cx="1393892" cy="769413"/>
              </a:xfrm>
            </p:grpSpPr>
            <p:sp>
              <p:nvSpPr>
                <p:cNvPr id="229" name="Shape 21">
                  <a:extLst>
                    <a:ext uri="{FF2B5EF4-FFF2-40B4-BE49-F238E27FC236}">
                      <a16:creationId xmlns:a16="http://schemas.microsoft.com/office/drawing/2014/main" id="{D5479F97-4174-9C76-2875-A9AF696A47A4}"/>
                    </a:ext>
                  </a:extLst>
                </p:cNvPr>
                <p:cNvSpPr/>
                <p:nvPr/>
              </p:nvSpPr>
              <p:spPr>
                <a:xfrm>
                  <a:off x="522937" y="438817"/>
                  <a:ext cx="1370303" cy="766082"/>
                </a:xfrm>
                <a:prstGeom prst="roundRect">
                  <a:avLst>
                    <a:gd name="adj" fmla="val 3404"/>
                  </a:avLst>
                </a:prstGeom>
                <a:noFill/>
                <a:ln>
                  <a:solidFill>
                    <a:schemeClr val="tx1"/>
                  </a:solidFill>
                </a:ln>
              </p:spPr>
              <p:txBody>
                <a:bodyPr/>
                <a:lstStyle/>
                <a:p>
                  <a:endParaRPr lang="de-DE" noProof="0" dirty="0"/>
                </a:p>
              </p:txBody>
            </p:sp>
            <p:sp>
              <p:nvSpPr>
                <p:cNvPr id="233" name="Shape 21">
                  <a:extLst>
                    <a:ext uri="{FF2B5EF4-FFF2-40B4-BE49-F238E27FC236}">
                      <a16:creationId xmlns:a16="http://schemas.microsoft.com/office/drawing/2014/main" id="{7E4BAEC9-1CF6-4416-E780-0430A8EB0B08}"/>
                    </a:ext>
                  </a:extLst>
                </p:cNvPr>
                <p:cNvSpPr/>
                <p:nvPr/>
              </p:nvSpPr>
              <p:spPr>
                <a:xfrm>
                  <a:off x="499348" y="437130"/>
                  <a:ext cx="72000" cy="769413"/>
                </a:xfrm>
                <a:prstGeom prst="rect">
                  <a:avLst/>
                </a:prstGeom>
                <a:solidFill>
                  <a:schemeClr val="accent4"/>
                </a:solidFill>
                <a:ln>
                  <a:solidFill>
                    <a:schemeClr val="accent4"/>
                  </a:solidFill>
                </a:ln>
              </p:spPr>
              <p:txBody>
                <a:bodyPr/>
                <a:lstStyle/>
                <a:p>
                  <a:endParaRPr lang="de-DE" noProof="0" dirty="0"/>
                </a:p>
              </p:txBody>
            </p:sp>
          </p:grpSp>
          <p:grpSp>
            <p:nvGrpSpPr>
              <p:cNvPr id="239" name="Gruppieren 238">
                <a:extLst>
                  <a:ext uri="{FF2B5EF4-FFF2-40B4-BE49-F238E27FC236}">
                    <a16:creationId xmlns:a16="http://schemas.microsoft.com/office/drawing/2014/main" id="{FF5123AB-C84D-1B64-2051-D13E06E2169C}"/>
                  </a:ext>
                </a:extLst>
              </p:cNvPr>
              <p:cNvGrpSpPr/>
              <p:nvPr/>
            </p:nvGrpSpPr>
            <p:grpSpPr>
              <a:xfrm>
                <a:off x="1913472" y="1746643"/>
                <a:ext cx="109334" cy="153411"/>
                <a:chOff x="8356664" y="2200771"/>
                <a:chExt cx="209550" cy="283369"/>
              </a:xfrm>
            </p:grpSpPr>
            <p:sp>
              <p:nvSpPr>
                <p:cNvPr id="241" name="Ellipse 240">
                  <a:extLst>
                    <a:ext uri="{FF2B5EF4-FFF2-40B4-BE49-F238E27FC236}">
                      <a16:creationId xmlns:a16="http://schemas.microsoft.com/office/drawing/2014/main" id="{7ACA423A-122E-CFFC-8732-5B8902546A90}"/>
                    </a:ext>
                  </a:extLst>
                </p:cNvPr>
                <p:cNvSpPr/>
                <p:nvPr/>
              </p:nvSpPr>
              <p:spPr>
                <a:xfrm>
                  <a:off x="8356664" y="2200771"/>
                  <a:ext cx="209550" cy="28336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43" name="Freihandform: Form 242">
                  <a:extLst>
                    <a:ext uri="{FF2B5EF4-FFF2-40B4-BE49-F238E27FC236}">
                      <a16:creationId xmlns:a16="http://schemas.microsoft.com/office/drawing/2014/main" id="{01BCD684-DF78-43E5-FADF-38FF9B114251}"/>
                    </a:ext>
                  </a:extLst>
                </p:cNvPr>
                <p:cNvSpPr/>
                <p:nvPr/>
              </p:nvSpPr>
              <p:spPr>
                <a:xfrm>
                  <a:off x="8368051" y="2372823"/>
                  <a:ext cx="45719" cy="46836"/>
                </a:xfrm>
                <a:custGeom>
                  <a:avLst/>
                  <a:gdLst>
                    <a:gd name="connsiteX0" fmla="*/ 0 w 60880"/>
                    <a:gd name="connsiteY0" fmla="*/ 0 h 57428"/>
                    <a:gd name="connsiteX1" fmla="*/ 54769 w 60880"/>
                    <a:gd name="connsiteY1" fmla="*/ 52388 h 57428"/>
                    <a:gd name="connsiteX2" fmla="*/ 57150 w 60880"/>
                    <a:gd name="connsiteY2" fmla="*/ 52388 h 57428"/>
                  </a:gdLst>
                  <a:ahLst/>
                  <a:cxnLst>
                    <a:cxn ang="0">
                      <a:pos x="connsiteX0" y="connsiteY0"/>
                    </a:cxn>
                    <a:cxn ang="0">
                      <a:pos x="connsiteX1" y="connsiteY1"/>
                    </a:cxn>
                    <a:cxn ang="0">
                      <a:pos x="connsiteX2" y="connsiteY2"/>
                    </a:cxn>
                  </a:cxnLst>
                  <a:rect l="l" t="t" r="r" b="b"/>
                  <a:pathLst>
                    <a:path w="60880" h="57428">
                      <a:moveTo>
                        <a:pt x="0" y="0"/>
                      </a:moveTo>
                      <a:lnTo>
                        <a:pt x="54769" y="52388"/>
                      </a:lnTo>
                      <a:cubicBezTo>
                        <a:pt x="64294" y="61119"/>
                        <a:pt x="60722" y="56753"/>
                        <a:pt x="57150" y="52388"/>
                      </a:cubicBez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grpSp>
        <p:pic>
          <p:nvPicPr>
            <p:cNvPr id="247" name="Grafik 246">
              <a:extLst>
                <a:ext uri="{FF2B5EF4-FFF2-40B4-BE49-F238E27FC236}">
                  <a16:creationId xmlns:a16="http://schemas.microsoft.com/office/drawing/2014/main" id="{417EC6EE-FF52-E0D0-2BC3-1CA4551DE39B}"/>
                </a:ext>
              </a:extLst>
            </p:cNvPr>
            <p:cNvPicPr>
              <a:picLocks noChangeAspect="1"/>
            </p:cNvPicPr>
            <p:nvPr/>
          </p:nvPicPr>
          <p:blipFill>
            <a:blip r:embed="rId10">
              <a:duotone>
                <a:schemeClr val="accent1">
                  <a:shade val="45000"/>
                  <a:satMod val="135000"/>
                </a:schemeClr>
                <a:prstClr val="white"/>
              </a:duotone>
            </a:blip>
            <a:srcRect l="7900"/>
            <a:stretch>
              <a:fillRect/>
            </a:stretch>
          </p:blipFill>
          <p:spPr>
            <a:xfrm>
              <a:off x="1873962" y="2762447"/>
              <a:ext cx="280300" cy="351062"/>
            </a:xfrm>
            <a:prstGeom prst="rect">
              <a:avLst/>
            </a:prstGeom>
          </p:spPr>
        </p:pic>
        <p:sp>
          <p:nvSpPr>
            <p:cNvPr id="249" name="Ellipse 248">
              <a:extLst>
                <a:ext uri="{FF2B5EF4-FFF2-40B4-BE49-F238E27FC236}">
                  <a16:creationId xmlns:a16="http://schemas.microsoft.com/office/drawing/2014/main" id="{40E27D0A-016B-F06D-AAD4-DBBEF187B4D7}"/>
                </a:ext>
              </a:extLst>
            </p:cNvPr>
            <p:cNvSpPr/>
            <p:nvPr/>
          </p:nvSpPr>
          <p:spPr>
            <a:xfrm>
              <a:off x="1938066" y="2835313"/>
              <a:ext cx="135922" cy="1545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pic>
          <p:nvPicPr>
            <p:cNvPr id="248" name="Grafik 247">
              <a:extLst>
                <a:ext uri="{FF2B5EF4-FFF2-40B4-BE49-F238E27FC236}">
                  <a16:creationId xmlns:a16="http://schemas.microsoft.com/office/drawing/2014/main" id="{8FF658D2-9D2C-5BF5-4F04-93A01F39A422}"/>
                </a:ext>
              </a:extLst>
            </p:cNvPr>
            <p:cNvPicPr>
              <a:picLocks noChangeAspect="1"/>
            </p:cNvPicPr>
            <p:nvPr/>
          </p:nvPicPr>
          <p:blipFill>
            <a:blip r:embed="rId11">
              <a:duotone>
                <a:schemeClr val="accent1">
                  <a:shade val="45000"/>
                  <a:satMod val="135000"/>
                </a:schemeClr>
                <a:prstClr val="white"/>
              </a:duotone>
            </a:blip>
            <a:stretch>
              <a:fillRect/>
            </a:stretch>
          </p:blipFill>
          <p:spPr>
            <a:xfrm>
              <a:off x="1935066" y="2831646"/>
              <a:ext cx="139517" cy="182740"/>
            </a:xfrm>
            <a:prstGeom prst="rect">
              <a:avLst/>
            </a:prstGeom>
          </p:spPr>
        </p:pic>
        <p:pic>
          <p:nvPicPr>
            <p:cNvPr id="251" name="Grafik 250">
              <a:extLst>
                <a:ext uri="{FF2B5EF4-FFF2-40B4-BE49-F238E27FC236}">
                  <a16:creationId xmlns:a16="http://schemas.microsoft.com/office/drawing/2014/main" id="{7F0DA4FD-9083-1FDE-670D-E3132F92A8A1}"/>
                </a:ext>
              </a:extLst>
            </p:cNvPr>
            <p:cNvPicPr>
              <a:picLocks noChangeAspect="1"/>
            </p:cNvPicPr>
            <p:nvPr/>
          </p:nvPicPr>
          <p:blipFill>
            <a:blip r:embed="rId12">
              <a:duotone>
                <a:schemeClr val="accent1">
                  <a:shade val="45000"/>
                  <a:satMod val="135000"/>
                </a:schemeClr>
                <a:prstClr val="white"/>
              </a:duotone>
            </a:blip>
            <a:stretch>
              <a:fillRect/>
            </a:stretch>
          </p:blipFill>
          <p:spPr>
            <a:xfrm>
              <a:off x="1835205" y="1685723"/>
              <a:ext cx="259335" cy="264295"/>
            </a:xfrm>
            <a:prstGeom prst="rect">
              <a:avLst/>
            </a:prstGeom>
          </p:spPr>
        </p:pic>
        <p:pic>
          <p:nvPicPr>
            <p:cNvPr id="252" name="Grafik 251">
              <a:extLst>
                <a:ext uri="{FF2B5EF4-FFF2-40B4-BE49-F238E27FC236}">
                  <a16:creationId xmlns:a16="http://schemas.microsoft.com/office/drawing/2014/main" id="{BAE4A76E-72BB-36BD-54A9-93C0B6E6E784}"/>
                </a:ext>
              </a:extLst>
            </p:cNvPr>
            <p:cNvPicPr>
              <a:picLocks noChangeAspect="1"/>
            </p:cNvPicPr>
            <p:nvPr/>
          </p:nvPicPr>
          <p:blipFill>
            <a:blip r:embed="rId13">
              <a:duotone>
                <a:schemeClr val="accent1">
                  <a:shade val="45000"/>
                  <a:satMod val="135000"/>
                </a:schemeClr>
                <a:prstClr val="white"/>
              </a:duotone>
            </a:blip>
            <a:stretch>
              <a:fillRect/>
            </a:stretch>
          </p:blipFill>
          <p:spPr>
            <a:xfrm>
              <a:off x="3329126" y="1674890"/>
              <a:ext cx="308404" cy="275128"/>
            </a:xfrm>
            <a:prstGeom prst="rect">
              <a:avLst/>
            </a:prstGeom>
          </p:spPr>
        </p:pic>
        <p:grpSp>
          <p:nvGrpSpPr>
            <p:cNvPr id="260" name="Gruppieren 259">
              <a:extLst>
                <a:ext uri="{FF2B5EF4-FFF2-40B4-BE49-F238E27FC236}">
                  <a16:creationId xmlns:a16="http://schemas.microsoft.com/office/drawing/2014/main" id="{7D02EE99-FAF2-8D51-9220-3C9E825DCE61}"/>
                </a:ext>
              </a:extLst>
            </p:cNvPr>
            <p:cNvGrpSpPr/>
            <p:nvPr/>
          </p:nvGrpSpPr>
          <p:grpSpPr>
            <a:xfrm>
              <a:off x="3302315" y="2757177"/>
              <a:ext cx="280370" cy="368418"/>
              <a:chOff x="3281425" y="2629763"/>
              <a:chExt cx="280370" cy="323909"/>
            </a:xfrm>
          </p:grpSpPr>
          <p:pic>
            <p:nvPicPr>
              <p:cNvPr id="254" name="Grafik 253">
                <a:extLst>
                  <a:ext uri="{FF2B5EF4-FFF2-40B4-BE49-F238E27FC236}">
                    <a16:creationId xmlns:a16="http://schemas.microsoft.com/office/drawing/2014/main" id="{0B1CCFE0-3A7D-0765-1A74-C94A9500979B}"/>
                  </a:ext>
                </a:extLst>
              </p:cNvPr>
              <p:cNvPicPr>
                <a:picLocks noChangeAspect="1"/>
              </p:cNvPicPr>
              <p:nvPr/>
            </p:nvPicPr>
            <p:blipFill>
              <a:blip r:embed="rId14">
                <a:duotone>
                  <a:schemeClr val="accent1">
                    <a:shade val="45000"/>
                    <a:satMod val="135000"/>
                  </a:schemeClr>
                  <a:prstClr val="white"/>
                </a:duotone>
              </a:blip>
              <a:srcRect l="21235"/>
              <a:stretch>
                <a:fillRect/>
              </a:stretch>
            </p:blipFill>
            <p:spPr>
              <a:xfrm>
                <a:off x="3306665" y="2629763"/>
                <a:ext cx="255130" cy="323909"/>
              </a:xfrm>
              <a:prstGeom prst="rect">
                <a:avLst/>
              </a:prstGeom>
            </p:spPr>
          </p:pic>
          <p:sp>
            <p:nvSpPr>
              <p:cNvPr id="257" name="Rechteck 256">
                <a:extLst>
                  <a:ext uri="{FF2B5EF4-FFF2-40B4-BE49-F238E27FC236}">
                    <a16:creationId xmlns:a16="http://schemas.microsoft.com/office/drawing/2014/main" id="{EC664F99-8A23-6C21-3651-F3171F97D8CD}"/>
                  </a:ext>
                </a:extLst>
              </p:cNvPr>
              <p:cNvSpPr/>
              <p:nvPr/>
            </p:nvSpPr>
            <p:spPr>
              <a:xfrm>
                <a:off x="3292404" y="2654101"/>
                <a:ext cx="72000" cy="1172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58" name="Ellipse 257">
                <a:extLst>
                  <a:ext uri="{FF2B5EF4-FFF2-40B4-BE49-F238E27FC236}">
                    <a16:creationId xmlns:a16="http://schemas.microsoft.com/office/drawing/2014/main" id="{69564568-5D4A-09C1-CD1F-9BEA94CE5329}"/>
                  </a:ext>
                </a:extLst>
              </p:cNvPr>
              <p:cNvSpPr/>
              <p:nvPr/>
            </p:nvSpPr>
            <p:spPr>
              <a:xfrm>
                <a:off x="3281425" y="2756111"/>
                <a:ext cx="45719"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59" name="Ellipse 258">
                <a:extLst>
                  <a:ext uri="{FF2B5EF4-FFF2-40B4-BE49-F238E27FC236}">
                    <a16:creationId xmlns:a16="http://schemas.microsoft.com/office/drawing/2014/main" id="{640B0BE6-B1C7-7DE0-934A-0996929420B0}"/>
                  </a:ext>
                </a:extLst>
              </p:cNvPr>
              <p:cNvSpPr/>
              <p:nvPr/>
            </p:nvSpPr>
            <p:spPr>
              <a:xfrm>
                <a:off x="3308236" y="2737148"/>
                <a:ext cx="45719"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pic>
          <p:nvPicPr>
            <p:cNvPr id="261" name="Picture 25">
              <a:extLst>
                <a:ext uri="{FF2B5EF4-FFF2-40B4-BE49-F238E27FC236}">
                  <a16:creationId xmlns:a16="http://schemas.microsoft.com/office/drawing/2014/main" id="{3113EF7B-ADED-D7D2-470A-D79BD9F3D1EB}"/>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rightnessContrast bright="-40000" contrast="-20000"/>
                      </a14:imgEffect>
                    </a14:imgLayer>
                  </a14:imgProps>
                </a:ext>
              </a:extLst>
            </a:blip>
            <a:stretch>
              <a:fillRect/>
            </a:stretch>
          </p:blipFill>
          <p:spPr>
            <a:xfrm>
              <a:off x="405819" y="2757177"/>
              <a:ext cx="283479" cy="322432"/>
            </a:xfrm>
            <a:prstGeom prst="rect">
              <a:avLst/>
            </a:prstGeom>
          </p:spPr>
        </p:pic>
        <p:sp>
          <p:nvSpPr>
            <p:cNvPr id="262" name="Text 24">
              <a:extLst>
                <a:ext uri="{FF2B5EF4-FFF2-40B4-BE49-F238E27FC236}">
                  <a16:creationId xmlns:a16="http://schemas.microsoft.com/office/drawing/2014/main" id="{E5B9A5C9-ADDD-0734-1BA2-232EA510BB40}"/>
                </a:ext>
              </a:extLst>
            </p:cNvPr>
            <p:cNvSpPr/>
            <p:nvPr/>
          </p:nvSpPr>
          <p:spPr>
            <a:xfrm>
              <a:off x="1881955" y="2029797"/>
              <a:ext cx="1229132" cy="553998"/>
            </a:xfrm>
            <a:prstGeom prst="rect">
              <a:avLst/>
            </a:prstGeom>
            <a:noFill/>
            <a:ln/>
          </p:spPr>
          <p:txBody>
            <a:bodyPr wrap="square" lIns="0" tIns="0" rIns="0" bIns="0" rtlCol="0" anchor="ctr">
              <a:spAutoFit/>
            </a:bodyPr>
            <a:lstStyle/>
            <a:p>
              <a:r>
                <a:rPr lang="de-DE" sz="900" noProof="0" dirty="0">
                  <a:solidFill>
                    <a:srgbClr val="006600"/>
                  </a:solidFill>
                  <a:ea typeface="Noto Sans" pitchFamily="34" charset="-122"/>
                  <a:cs typeface="Noto Sans" pitchFamily="34" charset="-120"/>
                </a:rPr>
                <a:t>Der geschätzte Anstieg des Jahreseinkommens der Landwirte beträgt 382 $ (60 %↑).</a:t>
              </a:r>
            </a:p>
          </p:txBody>
        </p:sp>
      </p:grpSp>
      <p:pic>
        <p:nvPicPr>
          <p:cNvPr id="10" name="Picture 9">
            <a:extLst>
              <a:ext uri="{FF2B5EF4-FFF2-40B4-BE49-F238E27FC236}">
                <a16:creationId xmlns:a16="http://schemas.microsoft.com/office/drawing/2014/main" id="{2A56034B-F7AD-FA54-D42E-464E88FA4BB9}"/>
              </a:ext>
            </a:extLst>
          </p:cNvPr>
          <p:cNvPicPr>
            <a:picLocks noChangeAspect="1"/>
          </p:cNvPicPr>
          <p:nvPr/>
        </p:nvPicPr>
        <p:blipFill>
          <a:blip r:embed="rId17">
            <a:duotone>
              <a:schemeClr val="accent1">
                <a:shade val="45000"/>
                <a:satMod val="135000"/>
              </a:schemeClr>
              <a:prstClr val="white"/>
            </a:duotone>
          </a:blip>
          <a:stretch>
            <a:fillRect/>
          </a:stretch>
        </p:blipFill>
        <p:spPr>
          <a:xfrm>
            <a:off x="2445187" y="1609575"/>
            <a:ext cx="357475" cy="338998"/>
          </a:xfrm>
          <a:prstGeom prst="rect">
            <a:avLst/>
          </a:prstGeom>
        </p:spPr>
      </p:pic>
      <p:pic>
        <p:nvPicPr>
          <p:cNvPr id="14" name="Picture 13">
            <a:extLst>
              <a:ext uri="{FF2B5EF4-FFF2-40B4-BE49-F238E27FC236}">
                <a16:creationId xmlns:a16="http://schemas.microsoft.com/office/drawing/2014/main" id="{B1D72EA8-9A5D-7037-4DB6-85CCF511B861}"/>
              </a:ext>
            </a:extLst>
          </p:cNvPr>
          <p:cNvPicPr>
            <a:picLocks noChangeAspect="1"/>
          </p:cNvPicPr>
          <p:nvPr/>
        </p:nvPicPr>
        <p:blipFill>
          <a:blip r:embed="rId18">
            <a:duotone>
              <a:schemeClr val="accent1">
                <a:shade val="45000"/>
                <a:satMod val="135000"/>
              </a:schemeClr>
              <a:prstClr val="white"/>
            </a:duotone>
          </a:blip>
          <a:stretch>
            <a:fillRect/>
          </a:stretch>
        </p:blipFill>
        <p:spPr>
          <a:xfrm>
            <a:off x="2465742" y="2699215"/>
            <a:ext cx="370838" cy="371725"/>
          </a:xfrm>
          <a:prstGeom prst="rect">
            <a:avLst/>
          </a:prstGeom>
        </p:spPr>
      </p:pic>
      <p:sp>
        <p:nvSpPr>
          <p:cNvPr id="184" name="Text 6">
            <a:extLst>
              <a:ext uri="{FF2B5EF4-FFF2-40B4-BE49-F238E27FC236}">
                <a16:creationId xmlns:a16="http://schemas.microsoft.com/office/drawing/2014/main" id="{E49160E4-B958-6410-A09F-74045EADD1EC}"/>
              </a:ext>
            </a:extLst>
          </p:cNvPr>
          <p:cNvSpPr/>
          <p:nvPr/>
        </p:nvSpPr>
        <p:spPr>
          <a:xfrm>
            <a:off x="425927" y="1942986"/>
            <a:ext cx="1812290" cy="553998"/>
          </a:xfrm>
          <a:prstGeom prst="rect">
            <a:avLst/>
          </a:prstGeom>
          <a:noFill/>
          <a:ln/>
        </p:spPr>
        <p:txBody>
          <a:bodyPr wrap="square" lIns="0" tIns="0" rIns="0" bIns="0" rtlCol="0" anchor="ctr">
            <a:spAutoFit/>
          </a:bodyPr>
          <a:lstStyle/>
          <a:p>
            <a:r>
              <a:rPr lang="de-DE" sz="900" noProof="0" dirty="0">
                <a:solidFill>
                  <a:schemeClr val="accent1"/>
                </a:solidFill>
                <a:ea typeface="Noto Sans" pitchFamily="34" charset="-122"/>
                <a:cs typeface="Noto Sans" pitchFamily="34" charset="-120"/>
              </a:rPr>
              <a:t>Bereitstellung von erschwinglichem Saatgut, Düngemitteln, Pestiziden und Werkzeugen für 100 bis 110 Kleinbauern.</a:t>
            </a:r>
          </a:p>
        </p:txBody>
      </p:sp>
      <p:pic>
        <p:nvPicPr>
          <p:cNvPr id="12" name="Grafik 11">
            <a:extLst>
              <a:ext uri="{FF2B5EF4-FFF2-40B4-BE49-F238E27FC236}">
                <a16:creationId xmlns:a16="http://schemas.microsoft.com/office/drawing/2014/main" id="{8DD4EAB4-6784-7CAE-FD3A-A0BA6472B884}"/>
              </a:ext>
            </a:extLst>
          </p:cNvPr>
          <p:cNvPicPr>
            <a:picLocks noChangeAspect="1"/>
          </p:cNvPicPr>
          <p:nvPr/>
        </p:nvPicPr>
        <p:blipFill>
          <a:blip r:embed="rId19">
            <a:duotone>
              <a:schemeClr val="accent1">
                <a:shade val="45000"/>
                <a:satMod val="135000"/>
              </a:schemeClr>
              <a:prstClr val="white"/>
            </a:duotone>
          </a:blip>
          <a:stretch>
            <a:fillRect/>
          </a:stretch>
        </p:blipFill>
        <p:spPr>
          <a:xfrm>
            <a:off x="406743" y="2665225"/>
            <a:ext cx="357356" cy="375951"/>
          </a:xfrm>
          <a:prstGeom prst="rect">
            <a:avLst/>
          </a:prstGeom>
        </p:spPr>
      </p:pic>
      <p:sp>
        <p:nvSpPr>
          <p:cNvPr id="17" name="Titel 16">
            <a:extLst>
              <a:ext uri="{FF2B5EF4-FFF2-40B4-BE49-F238E27FC236}">
                <a16:creationId xmlns:a16="http://schemas.microsoft.com/office/drawing/2014/main" id="{0B3C3162-4A94-F506-A3AD-D8EDE1A75E96}"/>
              </a:ext>
            </a:extLst>
          </p:cNvPr>
          <p:cNvSpPr>
            <a:spLocks noGrp="1"/>
          </p:cNvSpPr>
          <p:nvPr>
            <p:ph type="title"/>
          </p:nvPr>
        </p:nvSpPr>
        <p:spPr/>
        <p:txBody>
          <a:bodyPr>
            <a:noAutofit/>
          </a:bodyPr>
          <a:lstStyle/>
          <a:p>
            <a:r>
              <a:rPr lang="de-DE" b="1" noProof="0" dirty="0"/>
              <a:t>Die Projektziele führen zu bedeutendem wirtschaftlichem Aufschwung</a:t>
            </a:r>
          </a:p>
        </p:txBody>
      </p:sp>
      <p:sp>
        <p:nvSpPr>
          <p:cNvPr id="22" name="Text 32">
            <a:extLst>
              <a:ext uri="{FF2B5EF4-FFF2-40B4-BE49-F238E27FC236}">
                <a16:creationId xmlns:a16="http://schemas.microsoft.com/office/drawing/2014/main" id="{B295EDA5-55C4-1F6B-70EE-F21D5FB16E25}"/>
              </a:ext>
            </a:extLst>
          </p:cNvPr>
          <p:cNvSpPr/>
          <p:nvPr/>
        </p:nvSpPr>
        <p:spPr>
          <a:xfrm>
            <a:off x="208144" y="3713337"/>
            <a:ext cx="8377020" cy="138499"/>
          </a:xfrm>
          <a:prstGeom prst="rect">
            <a:avLst/>
          </a:prstGeom>
          <a:noFill/>
          <a:ln/>
        </p:spPr>
        <p:txBody>
          <a:bodyPr wrap="square" lIns="0" tIns="0" rIns="0" bIns="0" rtlCol="0" anchor="ctr">
            <a:spAutoFit/>
          </a:bodyPr>
          <a:lstStyle/>
          <a:p>
            <a:r>
              <a:rPr lang="de-DE" sz="900" dirty="0">
                <a:solidFill>
                  <a:schemeClr val="accent1"/>
                </a:solidFill>
                <a:ea typeface="Noto Sans" pitchFamily="34" charset="-122"/>
                <a:cs typeface="Noto Sans" pitchFamily="34" charset="-120"/>
              </a:rPr>
              <a:t>*VZÄ steht für „</a:t>
            </a:r>
            <a:r>
              <a:rPr lang="de-DE" sz="900" dirty="0"/>
              <a:t>vollzeitäquivalente </a:t>
            </a:r>
            <a:r>
              <a:rPr lang="de-DE" sz="900" dirty="0">
                <a:solidFill>
                  <a:schemeClr val="accent1"/>
                </a:solidFill>
                <a:ea typeface="Noto Sans" pitchFamily="34" charset="-122"/>
                <a:cs typeface="Noto Sans" pitchFamily="34" charset="-120"/>
              </a:rPr>
              <a:t>“ und bezeichnet eine Standard-Vollzeitstelle mit 172 Arbeitsstunden pro Monat.</a:t>
            </a:r>
          </a:p>
        </p:txBody>
      </p:sp>
    </p:spTree>
    <p:extLst>
      <p:ext uri="{BB962C8B-B14F-4D97-AF65-F5344CB8AC3E}">
        <p14:creationId xmlns:p14="http://schemas.microsoft.com/office/powerpoint/2010/main" val="1056595431"/>
      </p:ext>
    </p:extLst>
  </p:cSld>
  <p:clrMapOvr>
    <a:masterClrMapping/>
  </p:clrMapOvr>
</p:sld>
</file>

<file path=ppt/theme/theme1.xml><?xml version="1.0" encoding="utf-8"?>
<a:theme xmlns:a="http://schemas.openxmlformats.org/drawingml/2006/main" name="Benutzerdefiniertes Design">
  <a:themeElements>
    <a:clrScheme name="Benutzerdefiniert 1">
      <a:dk1>
        <a:srgbClr val="018137"/>
      </a:dk1>
      <a:lt1>
        <a:sysClr val="window" lastClr="FFFFFF"/>
      </a:lt1>
      <a:dk2>
        <a:srgbClr val="018137"/>
      </a:dk2>
      <a:lt2>
        <a:srgbClr val="E7E6E6"/>
      </a:lt2>
      <a:accent1>
        <a:srgbClr val="007800"/>
      </a:accent1>
      <a:accent2>
        <a:srgbClr val="009000"/>
      </a:accent2>
      <a:accent3>
        <a:srgbClr val="00B800"/>
      </a:accent3>
      <a:accent4>
        <a:srgbClr val="00D200"/>
      </a:accent4>
      <a:accent5>
        <a:srgbClr val="4BFF4B"/>
      </a:accent5>
      <a:accent6>
        <a:srgbClr val="90FF90"/>
      </a:accent6>
      <a:hlink>
        <a:srgbClr val="90FF90"/>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enutzerdefiniert 1">
    <a:dk1>
      <a:srgbClr val="018137"/>
    </a:dk1>
    <a:lt1>
      <a:sysClr val="window" lastClr="FFFFFF"/>
    </a:lt1>
    <a:dk2>
      <a:srgbClr val="018137"/>
    </a:dk2>
    <a:lt2>
      <a:srgbClr val="E7E6E6"/>
    </a:lt2>
    <a:accent1>
      <a:srgbClr val="007800"/>
    </a:accent1>
    <a:accent2>
      <a:srgbClr val="009000"/>
    </a:accent2>
    <a:accent3>
      <a:srgbClr val="00B800"/>
    </a:accent3>
    <a:accent4>
      <a:srgbClr val="00D200"/>
    </a:accent4>
    <a:accent5>
      <a:srgbClr val="4BFF4B"/>
    </a:accent5>
    <a:accent6>
      <a:srgbClr val="90FF90"/>
    </a:accent6>
    <a:hlink>
      <a:srgbClr val="90FF90"/>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enutzerdefiniert 1">
    <a:dk1>
      <a:srgbClr val="018137"/>
    </a:dk1>
    <a:lt1>
      <a:sysClr val="window" lastClr="FFFFFF"/>
    </a:lt1>
    <a:dk2>
      <a:srgbClr val="018137"/>
    </a:dk2>
    <a:lt2>
      <a:srgbClr val="E7E6E6"/>
    </a:lt2>
    <a:accent1>
      <a:srgbClr val="007800"/>
    </a:accent1>
    <a:accent2>
      <a:srgbClr val="009000"/>
    </a:accent2>
    <a:accent3>
      <a:srgbClr val="00B800"/>
    </a:accent3>
    <a:accent4>
      <a:srgbClr val="00D200"/>
    </a:accent4>
    <a:accent5>
      <a:srgbClr val="4BFF4B"/>
    </a:accent5>
    <a:accent6>
      <a:srgbClr val="90FF90"/>
    </a:accent6>
    <a:hlink>
      <a:srgbClr val="90FF90"/>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1665</Words>
  <Application>Microsoft Office PowerPoint</Application>
  <PresentationFormat>Bildschirmpräsentation (16:9)</PresentationFormat>
  <Paragraphs>290</Paragraphs>
  <Slides>22</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Aptos</vt:lpstr>
      <vt:lpstr>Aptos Black</vt:lpstr>
      <vt:lpstr>Aptos Display</vt:lpstr>
      <vt:lpstr>Aptos Narrow</vt:lpstr>
      <vt:lpstr>Arial</vt:lpstr>
      <vt:lpstr>Calibri</vt:lpstr>
      <vt:lpstr>Noto Sans</vt:lpstr>
      <vt:lpstr>Benutzerdefiniertes Design</vt:lpstr>
      <vt:lpstr>PowerPoint-Präsentation</vt:lpstr>
      <vt:lpstr>Abkürzungsverzeichnis</vt:lpstr>
      <vt:lpstr>Agenda</vt:lpstr>
      <vt:lpstr>PowerPoint-Präsentation</vt:lpstr>
      <vt:lpstr>PowerPoint-Präsentation</vt:lpstr>
      <vt:lpstr>Hintergrund des Projekts Strategische Lösung –Input Verteilung &amp; Beratungszentrum (IVBZ)</vt:lpstr>
      <vt:lpstr>Projektzeitplan</vt:lpstr>
      <vt:lpstr>PowerPoint-Präsentation</vt:lpstr>
      <vt:lpstr>Die Projektziele führen zu bedeutendem wirtschaftlichem Aufschwung</vt:lpstr>
      <vt:lpstr>Auswirkungen auf Produktion, Einkommen und Beschäftigung</vt:lpstr>
      <vt:lpstr>PowerPoint-Präsentation</vt:lpstr>
      <vt:lpstr>Wichtige operative Aspekte</vt:lpstr>
      <vt:lpstr>Projektumsetzungsrahmen</vt:lpstr>
      <vt:lpstr>PowerPoint-Präsentation</vt:lpstr>
      <vt:lpstr>Übersicht über die Projektfinanzen</vt:lpstr>
      <vt:lpstr>Projektfinanzen Gesamtsumme der Anfangsinvestition</vt:lpstr>
      <vt:lpstr>Projektfinanzen Jährliche Betriebskosten</vt:lpstr>
      <vt:lpstr>Projektfinanzen Jährlicher Umsatz und Einsparungen</vt:lpstr>
      <vt:lpstr>PowerPoint-Präsentation</vt:lpstr>
      <vt:lpstr>Übersicht Projekt Auswirkungen</vt:lpstr>
      <vt:lpstr>PowerPoint-Präsentation</vt:lpstr>
      <vt:lpstr>PowerPoint-Präsentation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Jawid Ahmad Nasery</cp:lastModifiedBy>
  <cp:revision>120</cp:revision>
  <dcterms:created xsi:type="dcterms:W3CDTF">2025-09-01T16:12:21Z</dcterms:created>
  <dcterms:modified xsi:type="dcterms:W3CDTF">2025-12-10T17:47:55Z</dcterms:modified>
</cp:coreProperties>
</file>